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2"/>
    <p:sldMasterId id="2147483686" r:id="rId3"/>
  </p:sldMasterIdLst>
  <p:notesMasterIdLst>
    <p:notesMasterId r:id="rId77"/>
  </p:notesMasterIdLst>
  <p:handoutMasterIdLst>
    <p:handoutMasterId r:id="rId78"/>
  </p:handoutMasterIdLst>
  <p:sldIdLst>
    <p:sldId id="440" r:id="rId4"/>
    <p:sldId id="423" r:id="rId5"/>
    <p:sldId id="424" r:id="rId6"/>
    <p:sldId id="427" r:id="rId7"/>
    <p:sldId id="428" r:id="rId8"/>
    <p:sldId id="429" r:id="rId9"/>
    <p:sldId id="430" r:id="rId10"/>
    <p:sldId id="431" r:id="rId11"/>
    <p:sldId id="432" r:id="rId12"/>
    <p:sldId id="433" r:id="rId13"/>
    <p:sldId id="434" r:id="rId14"/>
    <p:sldId id="435" r:id="rId15"/>
    <p:sldId id="436" r:id="rId16"/>
    <p:sldId id="441" r:id="rId17"/>
    <p:sldId id="438" r:id="rId18"/>
    <p:sldId id="328" r:id="rId19"/>
    <p:sldId id="413" r:id="rId20"/>
    <p:sldId id="329" r:id="rId21"/>
    <p:sldId id="390" r:id="rId22"/>
    <p:sldId id="391" r:id="rId23"/>
    <p:sldId id="392" r:id="rId24"/>
    <p:sldId id="421" r:id="rId25"/>
    <p:sldId id="414" r:id="rId26"/>
    <p:sldId id="389" r:id="rId27"/>
    <p:sldId id="374" r:id="rId28"/>
    <p:sldId id="376" r:id="rId29"/>
    <p:sldId id="402" r:id="rId30"/>
    <p:sldId id="403" r:id="rId31"/>
    <p:sldId id="404" r:id="rId32"/>
    <p:sldId id="405" r:id="rId33"/>
    <p:sldId id="350" r:id="rId34"/>
    <p:sldId id="400" r:id="rId35"/>
    <p:sldId id="401" r:id="rId36"/>
    <p:sldId id="407" r:id="rId37"/>
    <p:sldId id="351" r:id="rId38"/>
    <p:sldId id="375" r:id="rId39"/>
    <p:sldId id="406" r:id="rId40"/>
    <p:sldId id="397" r:id="rId41"/>
    <p:sldId id="338" r:id="rId42"/>
    <p:sldId id="398" r:id="rId43"/>
    <p:sldId id="415" r:id="rId44"/>
    <p:sldId id="377" r:id="rId45"/>
    <p:sldId id="378" r:id="rId46"/>
    <p:sldId id="379" r:id="rId47"/>
    <p:sldId id="411" r:id="rId48"/>
    <p:sldId id="380" r:id="rId49"/>
    <p:sldId id="381" r:id="rId50"/>
    <p:sldId id="347" r:id="rId51"/>
    <p:sldId id="348" r:id="rId52"/>
    <p:sldId id="408" r:id="rId53"/>
    <p:sldId id="409" r:id="rId54"/>
    <p:sldId id="410" r:id="rId55"/>
    <p:sldId id="357" r:id="rId56"/>
    <p:sldId id="362" r:id="rId57"/>
    <p:sldId id="363" r:id="rId58"/>
    <p:sldId id="364" r:id="rId59"/>
    <p:sldId id="365" r:id="rId60"/>
    <p:sldId id="366" r:id="rId61"/>
    <p:sldId id="367" r:id="rId62"/>
    <p:sldId id="368" r:id="rId63"/>
    <p:sldId id="369" r:id="rId64"/>
    <p:sldId id="370" r:id="rId65"/>
    <p:sldId id="371" r:id="rId66"/>
    <p:sldId id="382" r:id="rId67"/>
    <p:sldId id="383" r:id="rId68"/>
    <p:sldId id="384" r:id="rId69"/>
    <p:sldId id="386" r:id="rId70"/>
    <p:sldId id="387" r:id="rId71"/>
    <p:sldId id="419" r:id="rId72"/>
    <p:sldId id="416" r:id="rId73"/>
    <p:sldId id="388" r:id="rId74"/>
    <p:sldId id="417" r:id="rId75"/>
    <p:sldId id="393" r:id="rId76"/>
  </p:sldIdLst>
  <p:sldSz cx="12188825" cy="6858000"/>
  <p:notesSz cx="6858000" cy="9144000"/>
  <p:custDataLst>
    <p:tags r:id="rId7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200">
          <p15:clr>
            <a:srgbClr val="A4A3A4"/>
          </p15:clr>
        </p15:guide>
        <p15:guide id="4" orient="horz" pos="1008">
          <p15:clr>
            <a:srgbClr val="A4A3A4"/>
          </p15:clr>
        </p15:guide>
        <p15:guide id="5" orient="horz" pos="3792">
          <p15:clr>
            <a:srgbClr val="A4A3A4"/>
          </p15:clr>
        </p15:guide>
        <p15:guide id="6" orient="horz">
          <p15:clr>
            <a:srgbClr val="A4A3A4"/>
          </p15:clr>
        </p15:guide>
        <p15:guide id="7" orient="horz" pos="3360">
          <p15:clr>
            <a:srgbClr val="A4A3A4"/>
          </p15:clr>
        </p15:guide>
        <p15:guide id="8" orient="horz" pos="3312">
          <p15:clr>
            <a:srgbClr val="A4A3A4"/>
          </p15:clr>
        </p15:guide>
        <p15:guide id="9" orient="horz" pos="240">
          <p15:clr>
            <a:srgbClr val="A4A3A4"/>
          </p15:clr>
        </p15:guide>
        <p15:guide id="10" orient="horz" pos="432">
          <p15:clr>
            <a:srgbClr val="A4A3A4"/>
          </p15:clr>
        </p15:guide>
        <p15:guide id="11" orient="horz" pos="2784">
          <p15:clr>
            <a:srgbClr val="A4A3A4"/>
          </p15:clr>
        </p15:guide>
        <p15:guide id="12" pos="3839">
          <p15:clr>
            <a:srgbClr val="A4A3A4"/>
          </p15:clr>
        </p15:guide>
        <p15:guide id="13" pos="959">
          <p15:clr>
            <a:srgbClr val="A4A3A4"/>
          </p15:clr>
        </p15:guide>
        <p15:guide id="14" pos="6143">
          <p15:clr>
            <a:srgbClr val="A4A3A4"/>
          </p15:clr>
        </p15:guide>
        <p15:guide id="15" pos="1247">
          <p15:clr>
            <a:srgbClr val="A4A3A4"/>
          </p15:clr>
        </p15:guide>
        <p15:guide id="16" pos="7007">
          <p15:clr>
            <a:srgbClr val="A4A3A4"/>
          </p15:clr>
        </p15:guide>
        <p15:guide id="17" pos="5855">
          <p15:clr>
            <a:srgbClr val="A4A3A4"/>
          </p15:clr>
        </p15:guide>
        <p15:guide id="18" pos="671">
          <p15:clr>
            <a:srgbClr val="A4A3A4"/>
          </p15:clr>
        </p15:guide>
        <p15:guide id="19" pos="7151">
          <p15:clr>
            <a:srgbClr val="A4A3A4"/>
          </p15:clr>
        </p15:guide>
        <p15:guide id="20" pos="311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C62326"/>
    <a:srgbClr val="C61F26"/>
    <a:srgbClr val="7F7F7F"/>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54" autoAdjust="0"/>
    <p:restoredTop sz="71654" autoAdjust="0"/>
  </p:normalViewPr>
  <p:slideViewPr>
    <p:cSldViewPr snapToGrid="0" showGuides="1">
      <p:cViewPr varScale="1">
        <p:scale>
          <a:sx n="49" d="100"/>
          <a:sy n="49" d="100"/>
        </p:scale>
        <p:origin x="1372" y="44"/>
      </p:cViewPr>
      <p:guideLst>
        <p:guide orient="horz" pos="2160"/>
        <p:guide orient="horz" pos="4030"/>
        <p:guide orient="horz" pos="1200"/>
        <p:guide orient="horz" pos="1008"/>
        <p:guide orient="horz" pos="3792"/>
        <p:guide orient="horz"/>
        <p:guide orient="horz" pos="3360"/>
        <p:guide orient="horz" pos="3312"/>
        <p:guide orient="horz" pos="240"/>
        <p:guide orient="horz" pos="432"/>
        <p:guide orient="horz" pos="2784"/>
        <p:guide pos="3839"/>
        <p:guide pos="959"/>
        <p:guide pos="6143"/>
        <p:guide pos="1247"/>
        <p:guide pos="7007"/>
        <p:guide pos="5855"/>
        <p:guide pos="671"/>
        <p:guide pos="7151"/>
        <p:guide pos="3119"/>
      </p:guideLst>
    </p:cSldViewPr>
  </p:slideViewPr>
  <p:outlineViewPr>
    <p:cViewPr>
      <p:scale>
        <a:sx n="33" d="100"/>
        <a:sy n="33" d="100"/>
      </p:scale>
      <p:origin x="0" y="0"/>
    </p:cViewPr>
  </p:outlineViewPr>
  <p:notesTextViewPr>
    <p:cViewPr>
      <p:scale>
        <a:sx n="200" d="100"/>
        <a:sy n="200" d="100"/>
      </p:scale>
      <p:origin x="0" y="0"/>
    </p:cViewPr>
  </p:notesTextViewPr>
  <p:notesViewPr>
    <p:cSldViewPr showGuides="1">
      <p:cViewPr varScale="1">
        <p:scale>
          <a:sx n="138" d="100"/>
          <a:sy n="138" d="100"/>
        </p:scale>
        <p:origin x="-5288"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tags" Target="tags/tag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presProps" Target="presProps.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1.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image" Target="../media/image5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pPr/>
              <a:t>11/12/2021</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p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pPr/>
              <a:t>11/12/2021</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p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cts.sciencemag.org/"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93199CD-3E1B-4AE6-990F-76F925F5EA9F}" type="slidenum">
              <a:rPr lang="en-US" altLang="zh-CN" smtClean="0"/>
              <a:pPr/>
              <a:t>1</a:t>
            </a:fld>
            <a:endParaRPr lang="en-US" altLang="zh-CN"/>
          </a:p>
        </p:txBody>
      </p:sp>
    </p:spTree>
    <p:extLst>
      <p:ext uri="{BB962C8B-B14F-4D97-AF65-F5344CB8AC3E}">
        <p14:creationId xmlns:p14="http://schemas.microsoft.com/office/powerpoint/2010/main" val="1178633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杨广中教授</a:t>
            </a:r>
            <a:r>
              <a:rPr lang="en-US" altLang="zh-CN" dirty="0" smtClean="0"/>
              <a:t>1991</a:t>
            </a:r>
            <a:r>
              <a:rPr lang="zh-CN" altLang="en-US" dirty="0" smtClean="0"/>
              <a:t>年毕业于英国帝国理工学院，获博士学位，现任上海交通大学医疗机器人研究院创始院长。他是</a:t>
            </a:r>
            <a:r>
              <a:rPr lang="en-US" altLang="zh-CN" dirty="0" smtClean="0"/>
              <a:t>Science Robotics</a:t>
            </a:r>
            <a:r>
              <a:rPr lang="zh-CN" altLang="en-US" dirty="0" smtClean="0"/>
              <a:t>的创刊者和主编，并任英国机器人与自控系统协会顾问委员会主席。</a:t>
            </a:r>
            <a:endParaRPr lang="zh-CN" altLang="en-US" dirty="0"/>
          </a:p>
        </p:txBody>
      </p:sp>
      <p:sp>
        <p:nvSpPr>
          <p:cNvPr id="4" name="灯片编号占位符 3"/>
          <p:cNvSpPr>
            <a:spLocks noGrp="1"/>
          </p:cNvSpPr>
          <p:nvPr>
            <p:ph type="sldNum" sz="quarter" idx="10"/>
          </p:nvPr>
        </p:nvSpPr>
        <p:spPr/>
        <p:txBody>
          <a:bodyPr/>
          <a:lstStyle/>
          <a:p>
            <a:fld id="{F93199CD-3E1B-4AE6-990F-76F925F5EA9F}" type="slidenum">
              <a:rPr lang="en-US" altLang="zh-CN" smtClean="0"/>
              <a:pPr/>
              <a:t>15</a:t>
            </a:fld>
            <a:endParaRPr lang="en-US" altLang="zh-CN"/>
          </a:p>
        </p:txBody>
      </p:sp>
    </p:spTree>
    <p:extLst>
      <p:ext uri="{BB962C8B-B14F-4D97-AF65-F5344CB8AC3E}">
        <p14:creationId xmlns:p14="http://schemas.microsoft.com/office/powerpoint/2010/main" val="2545802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F93199CD-3E1B-4AE6-990F-76F925F5EA9F}" type="slidenum">
              <a:rPr lang="en-US" altLang="zh-CN" smtClean="0"/>
              <a:pPr/>
              <a:t>16</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Science</a:t>
            </a:r>
            <a:r>
              <a:rPr lang="zh-CN" altLang="en-US" dirty="0" smtClean="0"/>
              <a:t>所有期刊均为同行评审期刊，出版重大的原创科学研究以及对当前研究和科学政策的评论和分析。因</a:t>
            </a:r>
            <a:r>
              <a:rPr lang="en-US" altLang="zh-CN" dirty="0" smtClean="0"/>
              <a:t>Science</a:t>
            </a:r>
            <a:r>
              <a:rPr lang="zh-CN" altLang="en-US" dirty="0" smtClean="0"/>
              <a:t>系列期刊</a:t>
            </a:r>
            <a:r>
              <a:rPr lang="zh-CN" altLang="en-US" baseline="0" dirty="0" smtClean="0"/>
              <a:t>版面有限，所以竞争非常激烈，很多稿件未经同行评议即被退回。观点新颖并具有普遍意义的论文可优先考虑。</a:t>
            </a:r>
            <a:endParaRPr lang="zh-CN" altLang="en-US" dirty="0"/>
          </a:p>
        </p:txBody>
      </p:sp>
      <p:sp>
        <p:nvSpPr>
          <p:cNvPr id="4" name="灯片编号占位符 3"/>
          <p:cNvSpPr>
            <a:spLocks noGrp="1"/>
          </p:cNvSpPr>
          <p:nvPr>
            <p:ph type="sldNum" sz="quarter" idx="10"/>
          </p:nvPr>
        </p:nvSpPr>
        <p:spPr/>
        <p:txBody>
          <a:bodyPr/>
          <a:lstStyle/>
          <a:p>
            <a:fld id="{F93199CD-3E1B-4AE6-990F-76F925F5EA9F}" type="slidenum">
              <a:rPr lang="en-US" altLang="zh-CN" smtClean="0"/>
              <a:pPr/>
              <a:t>18</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2021</a:t>
            </a:r>
            <a:r>
              <a:rPr lang="zh-CN" altLang="en-US" dirty="0" smtClean="0"/>
              <a:t>年</a:t>
            </a:r>
            <a:r>
              <a:rPr lang="en-US" altLang="zh-CN" dirty="0" smtClean="0"/>
              <a:t>10</a:t>
            </a:r>
            <a:r>
              <a:rPr lang="zh-CN" altLang="en-US" dirty="0" smtClean="0"/>
              <a:t>月，中国内地高校作为通讯作者（含共同通讯作者单位）在</a:t>
            </a:r>
            <a:r>
              <a:rPr lang="en-US" altLang="zh-CN" dirty="0" smtClean="0"/>
              <a:t>Nature</a:t>
            </a:r>
            <a:r>
              <a:rPr lang="zh-CN" altLang="en-US" dirty="0" smtClean="0"/>
              <a:t>和</a:t>
            </a:r>
            <a:r>
              <a:rPr lang="en-US" altLang="zh-CN" dirty="0" smtClean="0"/>
              <a:t>Science</a:t>
            </a:r>
            <a:r>
              <a:rPr lang="zh-CN" altLang="en-US" dirty="0" smtClean="0"/>
              <a:t>（简称</a:t>
            </a:r>
            <a:r>
              <a:rPr lang="en-US" altLang="zh-CN" dirty="0" smtClean="0"/>
              <a:t>N&amp;S</a:t>
            </a:r>
            <a:r>
              <a:rPr lang="zh-CN" altLang="en-US" dirty="0" smtClean="0"/>
              <a:t>）期刊总计刊出原创论文</a:t>
            </a:r>
            <a:r>
              <a:rPr lang="en-US" altLang="zh-CN" dirty="0" smtClean="0"/>
              <a:t>13</a:t>
            </a:r>
            <a:r>
              <a:rPr lang="zh-CN" altLang="en-US" dirty="0" smtClean="0"/>
              <a:t>篇（</a:t>
            </a:r>
            <a:r>
              <a:rPr lang="en-US" altLang="zh-CN" dirty="0" smtClean="0"/>
              <a:t>Nature</a:t>
            </a:r>
            <a:r>
              <a:rPr lang="zh-CN" altLang="en-US" dirty="0" smtClean="0"/>
              <a:t>中类型为</a:t>
            </a:r>
            <a:r>
              <a:rPr lang="en-US" altLang="zh-CN" dirty="0" smtClean="0"/>
              <a:t>Article</a:t>
            </a:r>
            <a:r>
              <a:rPr lang="zh-CN" altLang="en-US" dirty="0" smtClean="0"/>
              <a:t>的论文，</a:t>
            </a:r>
            <a:r>
              <a:rPr lang="en-US" altLang="zh-CN" dirty="0" smtClean="0"/>
              <a:t>Science</a:t>
            </a:r>
            <a:r>
              <a:rPr lang="zh-CN" altLang="en-US" dirty="0" smtClean="0"/>
              <a:t>中类型为</a:t>
            </a:r>
            <a:r>
              <a:rPr lang="en-US" altLang="zh-CN" dirty="0" smtClean="0"/>
              <a:t>Research Article</a:t>
            </a:r>
            <a:r>
              <a:rPr lang="zh-CN" altLang="en-US" dirty="0" smtClean="0"/>
              <a:t>和</a:t>
            </a:r>
            <a:r>
              <a:rPr lang="en-US" altLang="zh-CN" dirty="0" smtClean="0"/>
              <a:t>Report</a:t>
            </a:r>
            <a:r>
              <a:rPr lang="zh-CN" altLang="en-US" dirty="0" smtClean="0"/>
              <a:t>的论文），其中</a:t>
            </a:r>
            <a:r>
              <a:rPr lang="en-US" altLang="zh-CN" dirty="0" smtClean="0"/>
              <a:t>Nature</a:t>
            </a:r>
            <a:r>
              <a:rPr lang="zh-CN" altLang="en-US" dirty="0" smtClean="0"/>
              <a:t>论文</a:t>
            </a:r>
            <a:r>
              <a:rPr lang="en-US" altLang="zh-CN" dirty="0" smtClean="0"/>
              <a:t>8</a:t>
            </a:r>
            <a:r>
              <a:rPr lang="zh-CN" altLang="en-US" dirty="0" smtClean="0"/>
              <a:t>篇，较上个月多了</a:t>
            </a:r>
            <a:r>
              <a:rPr lang="en-US" altLang="zh-CN" dirty="0" smtClean="0"/>
              <a:t>1</a:t>
            </a:r>
            <a:r>
              <a:rPr lang="zh-CN" altLang="en-US" dirty="0" smtClean="0"/>
              <a:t>篇，</a:t>
            </a:r>
            <a:r>
              <a:rPr lang="en-US" altLang="zh-CN" dirty="0" smtClean="0"/>
              <a:t>Science</a:t>
            </a:r>
            <a:r>
              <a:rPr lang="zh-CN" altLang="en-US" dirty="0" smtClean="0"/>
              <a:t>论文</a:t>
            </a:r>
            <a:r>
              <a:rPr lang="en-US" altLang="zh-CN" dirty="0" smtClean="0"/>
              <a:t>5</a:t>
            </a:r>
            <a:r>
              <a:rPr lang="zh-CN" altLang="en-US" dirty="0" smtClean="0"/>
              <a:t>篇，与</a:t>
            </a:r>
            <a:r>
              <a:rPr lang="en-US" altLang="zh-CN" dirty="0" smtClean="0"/>
              <a:t>9</a:t>
            </a:r>
            <a:r>
              <a:rPr lang="zh-CN" altLang="en-US" dirty="0" smtClean="0"/>
              <a:t>月份持平。</a:t>
            </a:r>
          </a:p>
          <a:p>
            <a:endParaRPr lang="zh-CN" altLang="en-US" dirty="0" smtClean="0"/>
          </a:p>
          <a:p>
            <a:r>
              <a:rPr lang="zh-CN" altLang="en-US" dirty="0" smtClean="0"/>
              <a:t>今年以来，中国内地高校作为通讯单位在</a:t>
            </a:r>
            <a:r>
              <a:rPr lang="en-US" altLang="zh-CN" dirty="0" smtClean="0"/>
              <a:t>N&amp;S</a:t>
            </a:r>
            <a:r>
              <a:rPr lang="zh-CN" altLang="en-US" dirty="0" smtClean="0"/>
              <a:t>上发文共</a:t>
            </a:r>
            <a:r>
              <a:rPr lang="en-US" altLang="zh-CN" dirty="0" smtClean="0"/>
              <a:t>139</a:t>
            </a:r>
            <a:r>
              <a:rPr lang="zh-CN" altLang="en-US" dirty="0" smtClean="0"/>
              <a:t>篇：</a:t>
            </a:r>
            <a:r>
              <a:rPr lang="en-US" altLang="zh-CN" dirty="0" smtClean="0"/>
              <a:t>Nature</a:t>
            </a:r>
            <a:r>
              <a:rPr lang="zh-CN" altLang="en-US" dirty="0" smtClean="0"/>
              <a:t>发文</a:t>
            </a:r>
            <a:r>
              <a:rPr lang="en-US" altLang="zh-CN" dirty="0" smtClean="0"/>
              <a:t>75</a:t>
            </a:r>
            <a:r>
              <a:rPr lang="zh-CN" altLang="en-US" dirty="0" smtClean="0"/>
              <a:t>篇，</a:t>
            </a:r>
            <a:r>
              <a:rPr lang="en-US" altLang="zh-CN" dirty="0" smtClean="0"/>
              <a:t>Science</a:t>
            </a:r>
            <a:r>
              <a:rPr lang="zh-CN" altLang="en-US" dirty="0" smtClean="0"/>
              <a:t>发文</a:t>
            </a:r>
            <a:r>
              <a:rPr lang="en-US" altLang="zh-CN" dirty="0" smtClean="0"/>
              <a:t>64</a:t>
            </a:r>
            <a:r>
              <a:rPr lang="zh-CN" altLang="en-US" dirty="0" smtClean="0"/>
              <a:t>篇。（统计数据来自</a:t>
            </a:r>
            <a:r>
              <a:rPr lang="en-US" altLang="zh-CN" dirty="0" smtClean="0"/>
              <a:t>Nature</a:t>
            </a:r>
            <a:r>
              <a:rPr lang="zh-CN" altLang="en-US" dirty="0" smtClean="0"/>
              <a:t>和</a:t>
            </a:r>
            <a:r>
              <a:rPr lang="en-US" altLang="zh-CN" dirty="0" smtClean="0"/>
              <a:t>Science</a:t>
            </a:r>
            <a:r>
              <a:rPr lang="zh-CN" altLang="en-US" dirty="0" smtClean="0"/>
              <a:t>期刊官网，仅包含已经刊出的期刊；部分已经接收或在线发表，即“</a:t>
            </a:r>
            <a:r>
              <a:rPr lang="en-US" altLang="zh-CN" dirty="0" smtClean="0"/>
              <a:t>First Release”</a:t>
            </a:r>
            <a:r>
              <a:rPr lang="zh-CN" altLang="en-US" dirty="0" smtClean="0"/>
              <a:t>，但尚未刊出的期刊，会在后续统计中计入其刊出日期的月份内）</a:t>
            </a:r>
            <a:endParaRPr lang="en-US" altLang="zh-CN" dirty="0" smtClean="0"/>
          </a:p>
          <a:p>
            <a:endParaRPr lang="en-US" altLang="zh-CN" dirty="0" smtClean="0"/>
          </a:p>
          <a:p>
            <a:r>
              <a:rPr lang="zh-CN" altLang="en-US" dirty="0" smtClean="0"/>
              <a:t>截至</a:t>
            </a:r>
            <a:r>
              <a:rPr lang="en-US" altLang="zh-CN" dirty="0" smtClean="0"/>
              <a:t>2021</a:t>
            </a:r>
            <a:r>
              <a:rPr lang="zh-CN" altLang="en-US" dirty="0" smtClean="0"/>
              <a:t>年</a:t>
            </a:r>
            <a:r>
              <a:rPr lang="en-US" altLang="zh-CN" dirty="0" smtClean="0"/>
              <a:t>10</a:t>
            </a:r>
            <a:r>
              <a:rPr lang="zh-CN" altLang="en-US" dirty="0" smtClean="0"/>
              <a:t>月</a:t>
            </a:r>
            <a:r>
              <a:rPr lang="en-US" altLang="zh-CN" dirty="0" smtClean="0"/>
              <a:t>31</a:t>
            </a:r>
            <a:r>
              <a:rPr lang="zh-CN" altLang="en-US" dirty="0" smtClean="0"/>
              <a:t>日，中国内地已有</a:t>
            </a:r>
            <a:r>
              <a:rPr lang="en-US" altLang="zh-CN" dirty="0" smtClean="0"/>
              <a:t>59</a:t>
            </a:r>
            <a:r>
              <a:rPr lang="zh-CN" altLang="en-US" dirty="0" smtClean="0"/>
              <a:t>所高校作为通讯作者在</a:t>
            </a:r>
            <a:r>
              <a:rPr lang="en-US" altLang="zh-CN" dirty="0" smtClean="0"/>
              <a:t>N&amp;S</a:t>
            </a:r>
            <a:r>
              <a:rPr lang="zh-CN" altLang="en-US" dirty="0" smtClean="0"/>
              <a:t>上发表至少</a:t>
            </a:r>
            <a:r>
              <a:rPr lang="en-US" altLang="zh-CN" dirty="0" smtClean="0"/>
              <a:t>1</a:t>
            </a:r>
            <a:r>
              <a:rPr lang="zh-CN" altLang="en-US" dirty="0" smtClean="0"/>
              <a:t>篇文章。中国科学院大学（</a:t>
            </a:r>
            <a:r>
              <a:rPr lang="en-US" altLang="zh-CN" dirty="0" smtClean="0"/>
              <a:t>26</a:t>
            </a:r>
            <a:r>
              <a:rPr lang="zh-CN" altLang="en-US" dirty="0" smtClean="0"/>
              <a:t>篇）的发文总数继续位居全国高校第一，清华大学浙江大学全国第二的位置，其次是北京大学、中国科学技术大学。“双非”高校中，新兴研究型大学的上海科技大学以</a:t>
            </a:r>
            <a:r>
              <a:rPr lang="en-US" altLang="zh-CN" dirty="0" smtClean="0"/>
              <a:t>8</a:t>
            </a:r>
            <a:r>
              <a:rPr lang="zh-CN" altLang="en-US" dirty="0" smtClean="0"/>
              <a:t>篇的发文量领衔。</a:t>
            </a:r>
            <a:endParaRPr lang="zh-CN" altLang="en-US" dirty="0"/>
          </a:p>
        </p:txBody>
      </p:sp>
      <p:sp>
        <p:nvSpPr>
          <p:cNvPr id="4" name="灯片编号占位符 3"/>
          <p:cNvSpPr>
            <a:spLocks noGrp="1"/>
          </p:cNvSpPr>
          <p:nvPr>
            <p:ph type="sldNum" sz="quarter" idx="10"/>
          </p:nvPr>
        </p:nvSpPr>
        <p:spPr/>
        <p:txBody>
          <a:bodyPr/>
          <a:lstStyle/>
          <a:p>
            <a:fld id="{F93199CD-3E1B-4AE6-990F-76F925F5EA9F}" type="slidenum">
              <a:rPr lang="en-US" altLang="zh-CN" smtClean="0"/>
              <a:pPr/>
              <a:t>19</a:t>
            </a:fld>
            <a:endParaRPr lang="en-US" altLang="zh-CN"/>
          </a:p>
        </p:txBody>
      </p:sp>
    </p:spTree>
    <p:extLst>
      <p:ext uri="{BB962C8B-B14F-4D97-AF65-F5344CB8AC3E}">
        <p14:creationId xmlns:p14="http://schemas.microsoft.com/office/powerpoint/2010/main" val="3573230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近五年</a:t>
            </a:r>
            <a:endParaRPr lang="en-US" altLang="zh-CN" dirty="0" smtClean="0"/>
          </a:p>
          <a:p>
            <a:r>
              <a:rPr lang="en-US" altLang="zh-CN" sz="1200" b="1" i="0" kern="1200" dirty="0" smtClean="0">
                <a:solidFill>
                  <a:schemeClr val="tx1"/>
                </a:solidFill>
                <a:effectLst/>
                <a:latin typeface="+mn-lt"/>
                <a:ea typeface="+mn-ea"/>
                <a:cs typeface="+mn-cs"/>
              </a:rPr>
              <a:t>Research : Disordered </a:t>
            </a:r>
            <a:r>
              <a:rPr lang="en-US" altLang="zh-CN" sz="1200" b="1" i="0" kern="1200" dirty="0" err="1" smtClean="0">
                <a:solidFill>
                  <a:schemeClr val="tx1"/>
                </a:solidFill>
                <a:effectLst/>
                <a:latin typeface="+mn-lt"/>
                <a:ea typeface="+mn-ea"/>
                <a:cs typeface="+mn-cs"/>
              </a:rPr>
              <a:t>hyperuniformity</a:t>
            </a:r>
            <a:r>
              <a:rPr lang="en-US" altLang="zh-CN" sz="1200" b="1" i="0" kern="1200" dirty="0" smtClean="0">
                <a:solidFill>
                  <a:schemeClr val="tx1"/>
                </a:solidFill>
                <a:effectLst/>
                <a:latin typeface="+mn-lt"/>
                <a:ea typeface="+mn-ea"/>
                <a:cs typeface="+mn-cs"/>
              </a:rPr>
              <a:t> in two-dimensional amorphous silica  </a:t>
            </a:r>
            <a:r>
              <a:rPr lang="zh-CN" altLang="en-US" sz="1200" b="1" i="0" kern="1200" dirty="0" smtClean="0">
                <a:solidFill>
                  <a:schemeClr val="tx1"/>
                </a:solidFill>
                <a:effectLst/>
                <a:latin typeface="+mn-lt"/>
                <a:ea typeface="+mn-ea"/>
                <a:cs typeface="+mn-cs"/>
              </a:rPr>
              <a:t>“</a:t>
            </a:r>
            <a:r>
              <a:rPr lang="en-US" altLang="zh-CN" sz="1200" b="1" i="0" kern="1200" dirty="0" err="1" smtClean="0">
                <a:solidFill>
                  <a:schemeClr val="tx1"/>
                </a:solidFill>
                <a:effectLst/>
                <a:latin typeface="+mn-lt"/>
                <a:ea typeface="+mn-ea"/>
                <a:cs typeface="+mn-cs"/>
              </a:rPr>
              <a:t>WenXiang</a:t>
            </a:r>
            <a:r>
              <a:rPr lang="en-US" altLang="zh-CN" sz="1200" b="1" i="0" kern="1200" dirty="0" smtClean="0">
                <a:solidFill>
                  <a:schemeClr val="tx1"/>
                </a:solidFill>
                <a:effectLst/>
                <a:latin typeface="+mn-lt"/>
                <a:ea typeface="+mn-ea"/>
                <a:cs typeface="+mn-cs"/>
              </a:rPr>
              <a:t> XU</a:t>
            </a:r>
            <a:r>
              <a:rPr lang="zh-CN" altLang="en-US" sz="1200" b="1" i="0" kern="1200" dirty="0" smtClean="0">
                <a:solidFill>
                  <a:schemeClr val="tx1"/>
                </a:solidFill>
                <a:effectLst/>
                <a:latin typeface="+mn-lt"/>
                <a:ea typeface="+mn-ea"/>
                <a:cs typeface="+mn-cs"/>
              </a:rPr>
              <a:t>” 力学材料学院   二维非晶态二氧化硅的无序超均匀性</a:t>
            </a:r>
            <a:endParaRPr lang="en-US" altLang="zh-CN" sz="1200" b="1"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b="1"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1" i="0" kern="1200" dirty="0" smtClean="0">
                <a:solidFill>
                  <a:schemeClr val="tx1"/>
                </a:solidFill>
                <a:effectLst/>
                <a:latin typeface="+mn-lt"/>
                <a:ea typeface="+mn-ea"/>
                <a:cs typeface="+mn-cs"/>
              </a:rPr>
              <a:t>Letter</a:t>
            </a:r>
            <a:r>
              <a:rPr lang="zh-CN" altLang="en-US" sz="1200" b="1" i="0" kern="1200" dirty="0" smtClean="0">
                <a:solidFill>
                  <a:schemeClr val="tx1"/>
                </a:solidFill>
                <a:effectLst/>
                <a:latin typeface="+mn-lt"/>
                <a:ea typeface="+mn-ea"/>
                <a:cs typeface="+mn-cs"/>
              </a:rPr>
              <a:t>：</a:t>
            </a:r>
            <a:r>
              <a:rPr lang="en-US" altLang="zh-CN" sz="1200" b="1" i="0" kern="1200" dirty="0" smtClean="0">
                <a:solidFill>
                  <a:schemeClr val="tx1"/>
                </a:solidFill>
                <a:effectLst/>
                <a:latin typeface="+mn-lt"/>
                <a:ea typeface="+mn-ea"/>
                <a:cs typeface="+mn-cs"/>
              </a:rPr>
              <a:t>China‘s early warning system progress </a:t>
            </a:r>
            <a:r>
              <a:rPr lang="zh-CN" altLang="en-US" sz="1200" b="1" i="0" kern="1200" dirty="0" smtClean="0">
                <a:solidFill>
                  <a:schemeClr val="tx1"/>
                </a:solidFill>
                <a:effectLst/>
                <a:latin typeface="+mn-lt"/>
                <a:ea typeface="+mn-ea"/>
                <a:cs typeface="+mn-cs"/>
              </a:rPr>
              <a:t>土木与交通</a:t>
            </a:r>
            <a:endParaRPr lang="en-US" altLang="zh-CN" sz="1200" b="1"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1" i="0" kern="1200" dirty="0" smtClean="0">
                <a:solidFill>
                  <a:schemeClr val="tx1"/>
                </a:solidFill>
                <a:effectLst/>
                <a:latin typeface="+mn-lt"/>
                <a:ea typeface="+mn-ea"/>
                <a:cs typeface="+mn-cs"/>
              </a:rPr>
              <a:t>Letter: Time for a data revolution in China </a:t>
            </a:r>
            <a:r>
              <a:rPr lang="zh-CN" altLang="en-US" sz="1200" b="1" i="0" kern="1200" dirty="0" smtClean="0">
                <a:solidFill>
                  <a:schemeClr val="tx1"/>
                </a:solidFill>
                <a:effectLst/>
                <a:latin typeface="+mn-lt"/>
                <a:ea typeface="+mn-ea"/>
                <a:cs typeface="+mn-cs"/>
              </a:rPr>
              <a:t>公共管理</a:t>
            </a:r>
            <a:endParaRPr lang="en-US" altLang="zh-CN" sz="1200" b="1"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b="1"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i="0" kern="1200" dirty="0" smtClean="0">
                <a:solidFill>
                  <a:schemeClr val="tx1"/>
                </a:solidFill>
                <a:effectLst/>
                <a:latin typeface="+mn-lt"/>
                <a:ea typeface="+mn-ea"/>
                <a:cs typeface="+mn-cs"/>
              </a:rPr>
              <a:t>第一作者发布的</a:t>
            </a:r>
            <a:r>
              <a:rPr lang="en-US" altLang="zh-CN" sz="1200" b="1" i="0" kern="1200" dirty="0" err="1" smtClean="0">
                <a:solidFill>
                  <a:schemeClr val="tx1"/>
                </a:solidFill>
                <a:effectLst/>
                <a:latin typeface="+mn-lt"/>
                <a:ea typeface="+mn-ea"/>
                <a:cs typeface="+mn-cs"/>
              </a:rPr>
              <a:t>Research&amp;Reviews</a:t>
            </a:r>
            <a:r>
              <a:rPr lang="zh-CN" altLang="en-US" sz="1200" b="1" i="0" kern="1200" dirty="0" smtClean="0">
                <a:solidFill>
                  <a:schemeClr val="tx1"/>
                </a:solidFill>
                <a:effectLst/>
                <a:latin typeface="+mn-lt"/>
                <a:ea typeface="+mn-ea"/>
                <a:cs typeface="+mn-cs"/>
              </a:rPr>
              <a:t>，无</a:t>
            </a:r>
            <a:endParaRPr lang="en-US" altLang="zh-CN" sz="1200" b="1" i="0" kern="1200" dirty="0" smtClean="0">
              <a:solidFill>
                <a:schemeClr val="tx1"/>
              </a:solidFill>
              <a:effectLst/>
              <a:latin typeface="+mn-lt"/>
              <a:ea typeface="+mn-ea"/>
              <a:cs typeface="+mn-cs"/>
            </a:endParaRPr>
          </a:p>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F93199CD-3E1B-4AE6-990F-76F925F5EA9F}" type="slidenum">
              <a:rPr lang="en-US" altLang="zh-CN" smtClean="0"/>
              <a:pPr/>
              <a:t>22</a:t>
            </a:fld>
            <a:endParaRPr lang="en-US" altLang="zh-CN"/>
          </a:p>
        </p:txBody>
      </p:sp>
    </p:spTree>
    <p:extLst>
      <p:ext uri="{BB962C8B-B14F-4D97-AF65-F5344CB8AC3E}">
        <p14:creationId xmlns:p14="http://schemas.microsoft.com/office/powerpoint/2010/main" val="2087408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F93199CD-3E1B-4AE6-990F-76F925F5EA9F}" type="slidenum">
              <a:rPr lang="en-US" altLang="zh-CN" smtClean="0"/>
              <a:pPr/>
              <a:t>25</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lnSpcReduction="20000"/>
          </a:bodyPr>
          <a:lstStyle/>
          <a:p>
            <a:pPr marL="574675" marR="0" lvl="1" indent="-342900" algn="l" defTabSz="914400" rtl="0" eaLnBrk="1" fontAlgn="auto" latinLnBrk="0" hangingPunct="1">
              <a:lnSpc>
                <a:spcPct val="90000"/>
              </a:lnSpc>
              <a:spcBef>
                <a:spcPts val="1200"/>
              </a:spcBef>
              <a:spcAft>
                <a:spcPts val="0"/>
              </a:spcAft>
              <a:buClr>
                <a:srgbClr val="C62326"/>
              </a:buClr>
              <a:buSzPct val="100000"/>
              <a:buFont typeface="Wingdings" pitchFamily="2" charset="2"/>
              <a:buNone/>
              <a:tabLst/>
              <a:defRPr/>
            </a:pPr>
            <a:r>
              <a:rPr lang="zh-CN" altLang="en-US" sz="1200" b="1" i="0" kern="1200" dirty="0" smtClean="0">
                <a:solidFill>
                  <a:schemeClr val="tx1"/>
                </a:solidFill>
                <a:latin typeface="+mn-lt"/>
                <a:ea typeface="+mn-ea"/>
                <a:cs typeface="+mn-cs"/>
              </a:rPr>
              <a:t>如何投稿</a:t>
            </a:r>
            <a:r>
              <a:rPr lang="en-US" altLang="zh-CN" sz="1200" b="1" i="0" kern="1200" dirty="0" smtClean="0">
                <a:solidFill>
                  <a:schemeClr val="tx1"/>
                </a:solidFill>
                <a:latin typeface="+mn-lt"/>
                <a:ea typeface="+mn-ea"/>
                <a:cs typeface="+mn-cs"/>
              </a:rPr>
              <a:t>Science</a:t>
            </a:r>
            <a:r>
              <a:rPr lang="zh-CN" altLang="en-US" sz="1200" b="1" i="0" kern="1200" dirty="0" smtClean="0">
                <a:solidFill>
                  <a:schemeClr val="tx1"/>
                </a:solidFill>
                <a:latin typeface="+mn-lt"/>
                <a:ea typeface="+mn-ea"/>
                <a:cs typeface="+mn-cs"/>
              </a:rPr>
              <a:t>系列顶级期刊的要领</a:t>
            </a:r>
            <a:endParaRPr lang="en-US" altLang="zh-CN" sz="1200" b="1" i="0" kern="1200" dirty="0" smtClean="0">
              <a:solidFill>
                <a:schemeClr val="tx1"/>
              </a:solidFill>
              <a:latin typeface="+mn-lt"/>
              <a:ea typeface="+mn-ea"/>
              <a:cs typeface="+mn-cs"/>
            </a:endParaRPr>
          </a:p>
          <a:p>
            <a:pPr marL="574675" marR="0" lvl="1" indent="-342900" algn="l" defTabSz="914400" rtl="0" eaLnBrk="1" fontAlgn="auto" latinLnBrk="0" hangingPunct="1">
              <a:lnSpc>
                <a:spcPct val="90000"/>
              </a:lnSpc>
              <a:spcBef>
                <a:spcPts val="1200"/>
              </a:spcBef>
              <a:spcAft>
                <a:spcPts val="0"/>
              </a:spcAft>
              <a:buClr>
                <a:srgbClr val="C62326"/>
              </a:buClr>
              <a:buSzPct val="100000"/>
              <a:buFont typeface="Wingdings" pitchFamily="2" charset="2"/>
              <a:buNone/>
              <a:tabLst/>
              <a:defRPr/>
            </a:pPr>
            <a:r>
              <a:rPr lang="zh-CN" altLang="en-US" sz="1200" b="0" i="0" kern="1200" dirty="0" smtClean="0">
                <a:solidFill>
                  <a:schemeClr val="tx1"/>
                </a:solidFill>
                <a:latin typeface="+mn-lt"/>
                <a:ea typeface="+mn-ea"/>
                <a:cs typeface="+mn-cs"/>
              </a:rPr>
              <a:t>同</a:t>
            </a:r>
            <a:r>
              <a:rPr lang="en-US" altLang="zh-CN" sz="1200" b="0" i="0" kern="1200" dirty="0" err="1" smtClean="0">
                <a:solidFill>
                  <a:schemeClr val="tx1"/>
                </a:solidFill>
                <a:latin typeface="+mn-lt"/>
                <a:ea typeface="+mn-ea"/>
                <a:cs typeface="+mn-cs"/>
              </a:rPr>
              <a:t>Nature,Cell</a:t>
            </a:r>
            <a:r>
              <a:rPr lang="zh-CN" altLang="en-US" sz="1200" b="0" i="0" kern="1200" dirty="0" smtClean="0">
                <a:solidFill>
                  <a:schemeClr val="tx1"/>
                </a:solidFill>
                <a:latin typeface="+mn-lt"/>
                <a:ea typeface="+mn-ea"/>
                <a:cs typeface="+mn-cs"/>
              </a:rPr>
              <a:t>等高影响力期刊一样</a:t>
            </a:r>
            <a:r>
              <a:rPr lang="en-US" altLang="zh-CN" sz="1200" b="0" i="0" kern="1200" dirty="0" smtClean="0">
                <a:solidFill>
                  <a:schemeClr val="tx1"/>
                </a:solidFill>
                <a:latin typeface="+mn-lt"/>
                <a:ea typeface="+mn-ea"/>
                <a:cs typeface="+mn-cs"/>
              </a:rPr>
              <a:t>,Science</a:t>
            </a:r>
            <a:r>
              <a:rPr lang="zh-CN" altLang="en-US" sz="1200" b="0" i="0" kern="1200" dirty="0" smtClean="0">
                <a:solidFill>
                  <a:schemeClr val="tx1"/>
                </a:solidFill>
                <a:latin typeface="+mn-lt"/>
                <a:ea typeface="+mn-ea"/>
                <a:cs typeface="+mn-cs"/>
              </a:rPr>
              <a:t>及其子刊编辑的首要工作就是剔除稿件</a:t>
            </a:r>
            <a:r>
              <a:rPr lang="en-US" altLang="zh-CN" sz="1200" b="0" i="0" kern="1200" dirty="0" smtClean="0">
                <a:solidFill>
                  <a:schemeClr val="tx1"/>
                </a:solidFill>
                <a:latin typeface="+mn-lt"/>
                <a:ea typeface="+mn-ea"/>
                <a:cs typeface="+mn-cs"/>
              </a:rPr>
              <a:t>.</a:t>
            </a:r>
            <a:r>
              <a:rPr lang="zh-CN" altLang="en-US" sz="1200" b="0" i="0" kern="1200" dirty="0" smtClean="0">
                <a:solidFill>
                  <a:schemeClr val="tx1"/>
                </a:solidFill>
                <a:latin typeface="+mn-lt"/>
                <a:ea typeface="+mn-ea"/>
                <a:cs typeface="+mn-cs"/>
              </a:rPr>
              <a:t>据说他们有一个</a:t>
            </a:r>
            <a:r>
              <a:rPr lang="en-US" altLang="zh-CN" sz="1200" b="0" i="0" kern="1200" dirty="0" smtClean="0">
                <a:solidFill>
                  <a:schemeClr val="tx1"/>
                </a:solidFill>
                <a:latin typeface="+mn-lt"/>
                <a:ea typeface="+mn-ea"/>
                <a:cs typeface="+mn-cs"/>
              </a:rPr>
              <a:t>SS list,</a:t>
            </a:r>
            <a:r>
              <a:rPr lang="zh-CN" altLang="en-US" sz="1200" b="0" i="0" kern="1200" dirty="0" smtClean="0">
                <a:solidFill>
                  <a:schemeClr val="tx1"/>
                </a:solidFill>
                <a:latin typeface="+mn-lt"/>
                <a:ea typeface="+mn-ea"/>
                <a:cs typeface="+mn-cs"/>
              </a:rPr>
              <a:t>意思是稿件投来</a:t>
            </a:r>
            <a:r>
              <a:rPr lang="en-US" altLang="zh-CN" sz="1200" b="0" i="0" kern="1200" dirty="0" smtClean="0">
                <a:solidFill>
                  <a:schemeClr val="tx1"/>
                </a:solidFill>
                <a:latin typeface="+mn-lt"/>
                <a:ea typeface="+mn-ea"/>
                <a:cs typeface="+mn-cs"/>
              </a:rPr>
              <a:t>,</a:t>
            </a:r>
            <a:r>
              <a:rPr lang="zh-CN" altLang="en-US" sz="1200" b="0" i="0" kern="1200" dirty="0" smtClean="0">
                <a:solidFill>
                  <a:schemeClr val="tx1"/>
                </a:solidFill>
                <a:latin typeface="+mn-lt"/>
                <a:ea typeface="+mn-ea"/>
                <a:cs typeface="+mn-cs"/>
              </a:rPr>
              <a:t>大概过目后</a:t>
            </a:r>
            <a:r>
              <a:rPr lang="en-US" altLang="zh-CN" sz="1200" b="0" i="0" kern="1200" dirty="0" smtClean="0">
                <a:solidFill>
                  <a:schemeClr val="tx1"/>
                </a:solidFill>
                <a:latin typeface="+mn-lt"/>
                <a:ea typeface="+mn-ea"/>
                <a:cs typeface="+mn-cs"/>
              </a:rPr>
              <a:t>,</a:t>
            </a:r>
          </a:p>
          <a:p>
            <a:pPr marL="574675" marR="0" lvl="1" indent="-342900" algn="l" defTabSz="914400" rtl="0" eaLnBrk="1" fontAlgn="auto" latinLnBrk="0" hangingPunct="1">
              <a:lnSpc>
                <a:spcPct val="90000"/>
              </a:lnSpc>
              <a:spcBef>
                <a:spcPts val="1200"/>
              </a:spcBef>
              <a:spcAft>
                <a:spcPts val="0"/>
              </a:spcAft>
              <a:buClr>
                <a:srgbClr val="C62326"/>
              </a:buClr>
              <a:buSzPct val="100000"/>
              <a:buFont typeface="Wingdings" pitchFamily="2" charset="2"/>
              <a:buNone/>
              <a:tabLst/>
              <a:defRPr/>
            </a:pPr>
            <a:r>
              <a:rPr lang="zh-CN" altLang="en-US" sz="1200" b="0" i="0" kern="1200" dirty="0" smtClean="0">
                <a:solidFill>
                  <a:schemeClr val="tx1"/>
                </a:solidFill>
                <a:latin typeface="+mn-lt"/>
                <a:ea typeface="+mn-ea"/>
                <a:cs typeface="+mn-cs"/>
              </a:rPr>
              <a:t>编辑不得不默念</a:t>
            </a:r>
            <a:r>
              <a:rPr lang="en-US" altLang="zh-CN" sz="1200" b="0" i="0" kern="1200" dirty="0" smtClean="0">
                <a:solidFill>
                  <a:schemeClr val="tx1"/>
                </a:solidFill>
                <a:latin typeface="+mn-lt"/>
                <a:ea typeface="+mn-ea"/>
                <a:cs typeface="+mn-cs"/>
              </a:rPr>
              <a:t>So sorry......</a:t>
            </a:r>
            <a:r>
              <a:rPr lang="zh-CN" altLang="en-US" sz="1200" b="0" i="0" kern="1200" dirty="0" smtClean="0">
                <a:solidFill>
                  <a:schemeClr val="tx1"/>
                </a:solidFill>
                <a:latin typeface="+mn-lt"/>
                <a:ea typeface="+mn-ea"/>
                <a:cs typeface="+mn-cs"/>
              </a:rPr>
              <a:t>因为作者没有给出足够的信息来表明为什么</a:t>
            </a:r>
            <a:r>
              <a:rPr lang="en-US" altLang="zh-CN" sz="1200" b="0" i="0" kern="1200" dirty="0" smtClean="0">
                <a:solidFill>
                  <a:schemeClr val="tx1"/>
                </a:solidFill>
                <a:latin typeface="+mn-lt"/>
                <a:ea typeface="+mn-ea"/>
                <a:cs typeface="+mn-cs"/>
              </a:rPr>
              <a:t>Science</a:t>
            </a:r>
            <a:r>
              <a:rPr lang="zh-CN" altLang="en-US" sz="1200" b="0" i="0" kern="1200" dirty="0" smtClean="0">
                <a:solidFill>
                  <a:schemeClr val="tx1"/>
                </a:solidFill>
                <a:latin typeface="+mn-lt"/>
                <a:ea typeface="+mn-ea"/>
                <a:cs typeface="+mn-cs"/>
              </a:rPr>
              <a:t>是发表其文章的最佳平台</a:t>
            </a:r>
            <a:r>
              <a:rPr lang="en-US" altLang="zh-CN" sz="1200" b="0" i="0" kern="1200" dirty="0" smtClean="0">
                <a:solidFill>
                  <a:schemeClr val="tx1"/>
                </a:solidFill>
                <a:latin typeface="+mn-lt"/>
                <a:ea typeface="+mn-ea"/>
                <a:cs typeface="+mn-cs"/>
              </a:rPr>
              <a:t>,</a:t>
            </a:r>
            <a:r>
              <a:rPr lang="zh-CN" altLang="en-US" sz="1200" b="0" i="0" kern="1200" dirty="0" smtClean="0">
                <a:solidFill>
                  <a:schemeClr val="tx1"/>
                </a:solidFill>
                <a:latin typeface="+mn-lt"/>
                <a:ea typeface="+mn-ea"/>
                <a:cs typeface="+mn-cs"/>
              </a:rPr>
              <a:t>稿件还没有进门就第一时间被枪毙</a:t>
            </a:r>
            <a:endParaRPr lang="en-US" altLang="zh-CN" sz="1200" b="0" i="0" kern="1200" dirty="0" smtClean="0">
              <a:solidFill>
                <a:schemeClr val="tx1"/>
              </a:solidFill>
              <a:latin typeface="+mn-lt"/>
              <a:ea typeface="+mn-ea"/>
              <a:cs typeface="+mn-cs"/>
            </a:endParaRPr>
          </a:p>
          <a:p>
            <a:pPr marL="574675" marR="0" lvl="1" indent="-342900" algn="l" defTabSz="914400" rtl="0" eaLnBrk="1" fontAlgn="auto" latinLnBrk="0" hangingPunct="1">
              <a:lnSpc>
                <a:spcPct val="90000"/>
              </a:lnSpc>
              <a:spcBef>
                <a:spcPts val="1200"/>
              </a:spcBef>
              <a:spcAft>
                <a:spcPts val="0"/>
              </a:spcAft>
              <a:buClr>
                <a:srgbClr val="C62326"/>
              </a:buClr>
              <a:buSzPct val="100000"/>
              <a:buFont typeface="Wingdings" pitchFamily="2" charset="2"/>
              <a:buNone/>
              <a:tabLst/>
              <a:defRPr/>
            </a:pPr>
            <a:r>
              <a:rPr lang="zh-CN" altLang="en-US" sz="1200" b="0" i="0" kern="1200" dirty="0" smtClean="0">
                <a:solidFill>
                  <a:schemeClr val="tx1"/>
                </a:solidFill>
                <a:latin typeface="+mn-lt"/>
                <a:ea typeface="+mn-ea"/>
                <a:cs typeface="+mn-cs"/>
              </a:rPr>
              <a:t>所以</a:t>
            </a:r>
            <a:r>
              <a:rPr lang="en-US" altLang="zh-CN" sz="1200" b="0" i="0" kern="1200" dirty="0" smtClean="0">
                <a:solidFill>
                  <a:schemeClr val="tx1"/>
                </a:solidFill>
                <a:latin typeface="+mn-lt"/>
                <a:ea typeface="+mn-ea"/>
                <a:cs typeface="+mn-cs"/>
              </a:rPr>
              <a:t>,</a:t>
            </a:r>
            <a:r>
              <a:rPr lang="zh-CN" altLang="en-US" sz="1200" b="0" i="0" kern="1200" dirty="0" smtClean="0">
                <a:solidFill>
                  <a:schemeClr val="tx1"/>
                </a:solidFill>
                <a:latin typeface="+mn-lt"/>
                <a:ea typeface="+mn-ea"/>
                <a:cs typeface="+mn-cs"/>
              </a:rPr>
              <a:t>打造好</a:t>
            </a:r>
            <a:r>
              <a:rPr lang="en-US" altLang="zh-CN" sz="1200" b="0" i="0" kern="1200" dirty="0" smtClean="0">
                <a:solidFill>
                  <a:schemeClr val="tx1"/>
                </a:solidFill>
                <a:latin typeface="+mn-lt"/>
                <a:ea typeface="+mn-ea"/>
                <a:cs typeface="+mn-cs"/>
              </a:rPr>
              <a:t>"</a:t>
            </a:r>
            <a:r>
              <a:rPr lang="zh-CN" altLang="en-US" sz="1200" b="0" i="0" kern="1200" dirty="0" smtClean="0">
                <a:solidFill>
                  <a:schemeClr val="tx1"/>
                </a:solidFill>
                <a:latin typeface="+mn-lt"/>
                <a:ea typeface="+mn-ea"/>
                <a:cs typeface="+mn-cs"/>
              </a:rPr>
              <a:t>敲门砖</a:t>
            </a:r>
            <a:r>
              <a:rPr lang="en-US" altLang="zh-CN" sz="1200" b="0" i="0" kern="1200" dirty="0" smtClean="0">
                <a:solidFill>
                  <a:schemeClr val="tx1"/>
                </a:solidFill>
                <a:latin typeface="+mn-lt"/>
                <a:ea typeface="+mn-ea"/>
                <a:cs typeface="+mn-cs"/>
              </a:rPr>
              <a:t>"</a:t>
            </a:r>
            <a:r>
              <a:rPr lang="zh-CN" altLang="en-US" sz="1200" b="0" i="0" kern="1200" dirty="0" smtClean="0">
                <a:solidFill>
                  <a:schemeClr val="tx1"/>
                </a:solidFill>
                <a:latin typeface="+mn-lt"/>
                <a:ea typeface="+mn-ea"/>
                <a:cs typeface="+mn-cs"/>
              </a:rPr>
              <a:t>尤其重要</a:t>
            </a:r>
            <a:r>
              <a:rPr lang="en-US" altLang="zh-CN" sz="1200" b="0" i="0" kern="1200" dirty="0" smtClean="0">
                <a:solidFill>
                  <a:schemeClr val="tx1"/>
                </a:solidFill>
                <a:latin typeface="+mn-lt"/>
                <a:ea typeface="+mn-ea"/>
                <a:cs typeface="+mn-cs"/>
              </a:rPr>
              <a:t>.</a:t>
            </a:r>
            <a:endParaRPr lang="en-US" altLang="zh-CN" sz="1200" b="1" i="0" kern="1200" dirty="0" smtClean="0">
              <a:solidFill>
                <a:schemeClr val="tx1"/>
              </a:solidFill>
              <a:latin typeface="+mn-lt"/>
              <a:ea typeface="+mn-ea"/>
              <a:cs typeface="+mn-cs"/>
            </a:endParaRPr>
          </a:p>
          <a:p>
            <a:pPr marL="574675" marR="0" lvl="1" indent="-342900" algn="l" defTabSz="914400" rtl="0" eaLnBrk="1" fontAlgn="auto" latinLnBrk="0" hangingPunct="1">
              <a:lnSpc>
                <a:spcPct val="90000"/>
              </a:lnSpc>
              <a:spcBef>
                <a:spcPts val="1200"/>
              </a:spcBef>
              <a:spcAft>
                <a:spcPts val="0"/>
              </a:spcAft>
              <a:buClr>
                <a:srgbClr val="C62326"/>
              </a:buClr>
              <a:buSzPct val="100000"/>
              <a:buFont typeface="Wingdings" pitchFamily="2" charset="2"/>
              <a:buNone/>
              <a:tabLst/>
              <a:defRPr/>
            </a:pPr>
            <a:endParaRPr kumimoji="0" lang="en-US" altLang="zh-CN" sz="20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endParaRPr>
          </a:p>
          <a:p>
            <a:pPr marL="574675" marR="0" lvl="1" indent="-342900" algn="l" defTabSz="914400" rtl="0" eaLnBrk="1" fontAlgn="auto" latinLnBrk="0" hangingPunct="1">
              <a:lnSpc>
                <a:spcPct val="90000"/>
              </a:lnSpc>
              <a:spcBef>
                <a:spcPts val="1200"/>
              </a:spcBef>
              <a:spcAft>
                <a:spcPts val="0"/>
              </a:spcAft>
              <a:buClr>
                <a:srgbClr val="C62326"/>
              </a:buClr>
              <a:buSzPct val="100000"/>
              <a:buFont typeface="Wingdings" pitchFamily="2" charset="2"/>
              <a:buNone/>
              <a:tabLst/>
              <a:defRPr/>
            </a:pPr>
            <a:r>
              <a:rPr kumimoji="0" lang="zh-CN" altLang="en-US" sz="20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期刊主页上一般都会有</a:t>
            </a:r>
            <a:r>
              <a:rPr kumimoji="0" lang="en-US" altLang="zh-CN" sz="2000" b="1" i="1"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about this journal</a:t>
            </a:r>
            <a:r>
              <a:rPr kumimoji="0" lang="zh-CN" altLang="en-US" sz="20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栏目，里面提供了该刊收录文章的学科范围。</a:t>
            </a:r>
            <a:endParaRPr kumimoji="0" lang="en-US" altLang="zh-CN" sz="20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endParaRPr>
          </a:p>
          <a:p>
            <a:pPr marL="574675" marR="0" lvl="1" indent="-342900" algn="l" defTabSz="914400" rtl="0" eaLnBrk="1" fontAlgn="auto" latinLnBrk="0" hangingPunct="1">
              <a:lnSpc>
                <a:spcPct val="90000"/>
              </a:lnSpc>
              <a:spcBef>
                <a:spcPts val="1200"/>
              </a:spcBef>
              <a:spcAft>
                <a:spcPts val="0"/>
              </a:spcAft>
              <a:buClr>
                <a:srgbClr val="C62326"/>
              </a:buClr>
              <a:buSzPct val="100000"/>
              <a:buFont typeface="Wingdings" pitchFamily="2" charset="2"/>
              <a:buNone/>
              <a:tabLst/>
              <a:defRPr/>
            </a:pPr>
            <a:endParaRPr kumimoji="0" lang="en-US" altLang="zh-CN" sz="20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endParaRPr>
          </a:p>
          <a:p>
            <a:pPr marL="574675" marR="0" lvl="1" indent="-342900" algn="l" defTabSz="914400" rtl="0" eaLnBrk="1" fontAlgn="auto" latinLnBrk="0" hangingPunct="1">
              <a:lnSpc>
                <a:spcPct val="90000"/>
              </a:lnSpc>
              <a:spcBef>
                <a:spcPts val="1200"/>
              </a:spcBef>
              <a:spcAft>
                <a:spcPts val="0"/>
              </a:spcAft>
              <a:buClr>
                <a:srgbClr val="C62326"/>
              </a:buClr>
              <a:buSzPct val="100000"/>
              <a:buFont typeface="Wingdings" pitchFamily="2" charset="2"/>
              <a:buNone/>
              <a:tabLst/>
              <a:defRPr/>
            </a:pPr>
            <a:r>
              <a:rPr kumimoji="0" lang="zh-CN" altLang="en-US" sz="20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不同期刊对稿件要求不尽相同</a:t>
            </a:r>
            <a:r>
              <a:rPr kumimoji="0" lang="en-US" altLang="zh-CN" sz="20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a:t>
            </a:r>
            <a:r>
              <a:rPr kumimoji="0" lang="zh-CN" altLang="en-US" sz="20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不要暴露自己的马虎和前面被拒经历</a:t>
            </a:r>
            <a:r>
              <a:rPr kumimoji="0" lang="en-US" altLang="zh-CN" sz="20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a:t>
            </a:r>
            <a:r>
              <a:rPr kumimoji="0" lang="zh-CN" altLang="en-US" sz="20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否则等于自动进入</a:t>
            </a:r>
            <a:r>
              <a:rPr kumimoji="0" lang="en-US" altLang="zh-CN" sz="20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SS list</a:t>
            </a:r>
          </a:p>
          <a:p>
            <a:pPr marL="574675" marR="0" lvl="1" indent="-342900" algn="l" defTabSz="914400" rtl="0" eaLnBrk="1" fontAlgn="auto" latinLnBrk="0" hangingPunct="1">
              <a:lnSpc>
                <a:spcPct val="90000"/>
              </a:lnSpc>
              <a:spcBef>
                <a:spcPts val="1200"/>
              </a:spcBef>
              <a:spcAft>
                <a:spcPts val="0"/>
              </a:spcAft>
              <a:buClr>
                <a:srgbClr val="C62326"/>
              </a:buClr>
              <a:buSzPct val="100000"/>
              <a:buFont typeface="Wingdings" pitchFamily="2" charset="2"/>
              <a:buNone/>
              <a:tabLst/>
              <a:defRPr/>
            </a:pPr>
            <a:r>
              <a:rPr kumimoji="0" lang="zh-CN" altLang="en-US" sz="20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一定要认真研究、认真对待你要投稿的期刊</a:t>
            </a:r>
            <a:r>
              <a:rPr kumimoji="0" lang="en-US" altLang="zh-CN" sz="20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a:t>
            </a:r>
            <a:r>
              <a:rPr kumimoji="0" lang="zh-CN" altLang="en-US" sz="20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避免文章在进入审稿环节前被拒</a:t>
            </a:r>
          </a:p>
        </p:txBody>
      </p:sp>
      <p:sp>
        <p:nvSpPr>
          <p:cNvPr id="4" name="灯片编号占位符 3"/>
          <p:cNvSpPr>
            <a:spLocks noGrp="1"/>
          </p:cNvSpPr>
          <p:nvPr>
            <p:ph type="sldNum" sz="quarter" idx="10"/>
          </p:nvPr>
        </p:nvSpPr>
        <p:spPr/>
        <p:txBody>
          <a:bodyPr/>
          <a:lstStyle/>
          <a:p>
            <a:fld id="{F93199CD-3E1B-4AE6-990F-76F925F5EA9F}" type="slidenum">
              <a:rPr lang="en-US" altLang="zh-CN" smtClean="0"/>
              <a:pPr/>
              <a:t>26</a:t>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eaLnBrk="1" hangingPunct="1">
              <a:lnSpc>
                <a:spcPct val="120000"/>
              </a:lnSpc>
            </a:pPr>
            <a:r>
              <a:rPr lang="zh-CN" altLang="en-US" dirty="0" smtClean="0">
                <a:ea typeface="宋体" charset="-122"/>
              </a:rPr>
              <a:t>而具体到每种刊，</a:t>
            </a:r>
            <a:r>
              <a:rPr lang="en-US" altLang="zh-CN" dirty="0" smtClean="0">
                <a:ea typeface="宋体" charset="-122"/>
              </a:rPr>
              <a:t>You have to ask yourself some of these questions...</a:t>
            </a:r>
          </a:p>
          <a:p>
            <a:pPr lvl="1" eaLnBrk="1" hangingPunct="1">
              <a:lnSpc>
                <a:spcPct val="120000"/>
              </a:lnSpc>
            </a:pPr>
            <a:r>
              <a:rPr lang="en-US" altLang="zh-CN" sz="2400" dirty="0" smtClean="0">
                <a:ea typeface="宋体" charset="-122"/>
              </a:rPr>
              <a:t> </a:t>
            </a:r>
          </a:p>
          <a:p>
            <a:pPr lvl="1" eaLnBrk="1" hangingPunct="1">
              <a:lnSpc>
                <a:spcPct val="120000"/>
              </a:lnSpc>
            </a:pPr>
            <a:endParaRPr lang="en-US" altLang="zh-CN" sz="2400" dirty="0" smtClean="0">
              <a:ea typeface="宋体" charset="-122"/>
            </a:endParaRPr>
          </a:p>
          <a:p>
            <a:endParaRPr lang="zh-CN" altLang="en-US" dirty="0"/>
          </a:p>
        </p:txBody>
      </p:sp>
      <p:sp>
        <p:nvSpPr>
          <p:cNvPr id="4" name="灯片编号占位符 3"/>
          <p:cNvSpPr>
            <a:spLocks noGrp="1"/>
          </p:cNvSpPr>
          <p:nvPr>
            <p:ph type="sldNum" sz="quarter" idx="10"/>
          </p:nvPr>
        </p:nvSpPr>
        <p:spPr/>
        <p:txBody>
          <a:bodyPr/>
          <a:lstStyle/>
          <a:p>
            <a:fld id="{F93199CD-3E1B-4AE6-990F-76F925F5EA9F}" type="slidenum">
              <a:rPr lang="en-US" altLang="zh-CN" smtClean="0"/>
              <a:pPr/>
              <a:t>27</a:t>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在向</a:t>
            </a:r>
            <a:r>
              <a:rPr lang="en-US" altLang="zh-CN" dirty="0" smtClean="0"/>
              <a:t>SIG</a:t>
            </a:r>
            <a:r>
              <a:rPr lang="zh-CN" altLang="en-US" dirty="0" smtClean="0"/>
              <a:t>投稿前，作者可以问自己这样几个问题。。。。</a:t>
            </a:r>
            <a:endParaRPr lang="zh-CN" altLang="en-US" dirty="0"/>
          </a:p>
        </p:txBody>
      </p:sp>
      <p:sp>
        <p:nvSpPr>
          <p:cNvPr id="4" name="灯片编号占位符 3"/>
          <p:cNvSpPr>
            <a:spLocks noGrp="1"/>
          </p:cNvSpPr>
          <p:nvPr>
            <p:ph type="sldNum" sz="quarter" idx="10"/>
          </p:nvPr>
        </p:nvSpPr>
        <p:spPr/>
        <p:txBody>
          <a:bodyPr/>
          <a:lstStyle/>
          <a:p>
            <a:fld id="{F93199CD-3E1B-4AE6-990F-76F925F5EA9F}" type="slidenum">
              <a:rPr lang="en-US" altLang="zh-CN" smtClean="0"/>
              <a:pPr/>
              <a:t>28</a:t>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那么</a:t>
            </a:r>
            <a:r>
              <a:rPr lang="en-US" altLang="zh-CN" dirty="0" smtClean="0"/>
              <a:t>STM</a:t>
            </a:r>
            <a:r>
              <a:rPr lang="zh-CN" altLang="en-US" dirty="0" smtClean="0"/>
              <a:t>同样的，所研究内容必须促进。。。改善。。。</a:t>
            </a:r>
            <a:endParaRPr lang="zh-CN" altLang="en-US" dirty="0"/>
          </a:p>
        </p:txBody>
      </p:sp>
      <p:sp>
        <p:nvSpPr>
          <p:cNvPr id="4" name="灯片编号占位符 3"/>
          <p:cNvSpPr>
            <a:spLocks noGrp="1"/>
          </p:cNvSpPr>
          <p:nvPr>
            <p:ph type="sldNum" sz="quarter" idx="10"/>
          </p:nvPr>
        </p:nvSpPr>
        <p:spPr/>
        <p:txBody>
          <a:bodyPr/>
          <a:lstStyle/>
          <a:p>
            <a:fld id="{F93199CD-3E1B-4AE6-990F-76F925F5EA9F}" type="slidenum">
              <a:rPr lang="en-US" altLang="zh-CN" smtClean="0"/>
              <a:pPr/>
              <a:t>29</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604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6E142EA-F7D3-46FE-AC02-2C2AE25517BA}"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1818349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除了刚刚提到的三本刊以外，</a:t>
            </a:r>
            <a:r>
              <a:rPr lang="en-US" altLang="zh-CN" dirty="0" smtClean="0"/>
              <a:t>2015</a:t>
            </a:r>
            <a:r>
              <a:rPr lang="zh-CN" altLang="en-US" dirty="0" smtClean="0"/>
              <a:t>年</a:t>
            </a:r>
            <a:r>
              <a:rPr lang="en-US" altLang="zh-CN" dirty="0" smtClean="0"/>
              <a:t>Science</a:t>
            </a:r>
            <a:r>
              <a:rPr lang="zh-CN" altLang="en-US" dirty="0" smtClean="0"/>
              <a:t>新创一本</a:t>
            </a:r>
            <a:r>
              <a:rPr lang="en-US" altLang="zh-CN" dirty="0" smtClean="0"/>
              <a:t>OA</a:t>
            </a:r>
            <a:r>
              <a:rPr lang="zh-CN" altLang="en-US" dirty="0" smtClean="0"/>
              <a:t>期刊，</a:t>
            </a:r>
            <a:r>
              <a:rPr lang="en-US" altLang="zh-CN" dirty="0" smtClean="0"/>
              <a:t>《</a:t>
            </a:r>
            <a:r>
              <a:rPr lang="zh-CN" altLang="en-US" dirty="0" smtClean="0"/>
              <a:t>科学进展</a:t>
            </a:r>
            <a:r>
              <a:rPr lang="en-US" altLang="zh-CN" dirty="0" smtClean="0"/>
              <a:t>》，</a:t>
            </a:r>
            <a:r>
              <a:rPr lang="zh-CN" altLang="en-US" dirty="0" smtClean="0"/>
              <a:t>在这里和大家也提一下在</a:t>
            </a:r>
            <a:r>
              <a:rPr lang="en-US" altLang="zh-CN" dirty="0" smtClean="0"/>
              <a:t>Science</a:t>
            </a:r>
            <a:r>
              <a:rPr lang="en-US" altLang="zh-CN" baseline="0" dirty="0" smtClean="0"/>
              <a:t> Advance</a:t>
            </a:r>
            <a:r>
              <a:rPr lang="zh-CN" altLang="en-US" baseline="0" dirty="0" smtClean="0"/>
              <a:t>上投稿需要预先了解的内容</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30</a:t>
            </a:fld>
            <a:endParaRPr lang="en-US" dirty="0"/>
          </a:p>
        </p:txBody>
      </p:sp>
    </p:spTree>
    <p:extLst>
      <p:ext uri="{BB962C8B-B14F-4D97-AF65-F5344CB8AC3E}">
        <p14:creationId xmlns:p14="http://schemas.microsoft.com/office/powerpoint/2010/main" val="1029997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首先来看，你这篇文章的</a:t>
            </a:r>
            <a:r>
              <a:rPr lang="en-US" altLang="zh-CN" dirty="0" smtClean="0"/>
              <a:t>“</a:t>
            </a:r>
            <a:r>
              <a:rPr lang="zh-CN" altLang="en-US" dirty="0" smtClean="0"/>
              <a:t>观众</a:t>
            </a:r>
            <a:r>
              <a:rPr lang="en-US" altLang="zh-CN" dirty="0" smtClean="0"/>
              <a:t>”</a:t>
            </a:r>
            <a:endParaRPr lang="zh-CN" altLang="en-US" dirty="0"/>
          </a:p>
        </p:txBody>
      </p:sp>
      <p:sp>
        <p:nvSpPr>
          <p:cNvPr id="4" name="灯片编号占位符 3"/>
          <p:cNvSpPr>
            <a:spLocks noGrp="1"/>
          </p:cNvSpPr>
          <p:nvPr>
            <p:ph type="sldNum" sz="quarter" idx="10"/>
          </p:nvPr>
        </p:nvSpPr>
        <p:spPr/>
        <p:txBody>
          <a:bodyPr/>
          <a:lstStyle/>
          <a:p>
            <a:fld id="{F93199CD-3E1B-4AE6-990F-76F925F5EA9F}" type="slidenum">
              <a:rPr lang="en-US" altLang="zh-CN" smtClean="0"/>
              <a:pPr/>
              <a:t>31</a:t>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574675" marR="0" lvl="1" indent="-342900" algn="l" defTabSz="914400" rtl="0" eaLnBrk="1" fontAlgn="auto" latinLnBrk="0" hangingPunct="1">
              <a:lnSpc>
                <a:spcPct val="90000"/>
              </a:lnSpc>
              <a:spcBef>
                <a:spcPts val="1200"/>
              </a:spcBef>
              <a:spcAft>
                <a:spcPts val="0"/>
              </a:spcAft>
              <a:buClr>
                <a:srgbClr val="C62326"/>
              </a:buClr>
              <a:buSzPct val="100000"/>
              <a:buFont typeface="Wingdings" pitchFamily="2" charset="2"/>
              <a:buNone/>
              <a:tabLst/>
              <a:defRPr/>
            </a:pPr>
            <a:r>
              <a:rPr kumimoji="0" lang="zh-CN" altLang="en-US" sz="20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就投稿而言</a:t>
            </a:r>
            <a:r>
              <a:rPr kumimoji="0" lang="en-US" altLang="zh-CN" sz="20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a:t>
            </a:r>
            <a:r>
              <a:rPr kumimoji="0" lang="zh-CN" altLang="en-US" sz="20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首要读者当然是编辑和审稿人</a:t>
            </a:r>
            <a:r>
              <a:rPr kumimoji="0" lang="en-US" altLang="zh-CN" sz="20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a:t>
            </a:r>
            <a:r>
              <a:rPr kumimoji="0" lang="zh-CN" altLang="en-US" sz="20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不过也要尽量使同领域学者、外领域学者、媒体大众等不同群体都能够理解你工作的内容和价值</a:t>
            </a:r>
            <a:r>
              <a:rPr kumimoji="0" lang="en-US" altLang="zh-CN" sz="20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a:t>
            </a:r>
          </a:p>
          <a:p>
            <a:pPr marL="574675" marR="0" lvl="1" indent="-342900" algn="l" defTabSz="914400" rtl="0" eaLnBrk="1" fontAlgn="auto" latinLnBrk="0" hangingPunct="1">
              <a:lnSpc>
                <a:spcPct val="90000"/>
              </a:lnSpc>
              <a:spcBef>
                <a:spcPts val="1200"/>
              </a:spcBef>
              <a:spcAft>
                <a:spcPts val="0"/>
              </a:spcAft>
              <a:buClr>
                <a:srgbClr val="C62326"/>
              </a:buClr>
              <a:buSzPct val="100000"/>
              <a:buFont typeface="Wingdings" pitchFamily="2" charset="2"/>
              <a:buNone/>
              <a:tabLst/>
              <a:defRPr/>
            </a:pPr>
            <a:r>
              <a:rPr kumimoji="0" lang="zh-CN" altLang="en-US" sz="20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来看看进一步要注意哪些方面</a:t>
            </a:r>
            <a:r>
              <a:rPr kumimoji="0" lang="en-US" altLang="zh-CN" sz="20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a:t>
            </a:r>
            <a:endParaRPr kumimoji="0" lang="zh-CN" altLang="en-US" sz="20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endParaRPr>
          </a:p>
        </p:txBody>
      </p:sp>
      <p:sp>
        <p:nvSpPr>
          <p:cNvPr id="4" name="灯片编号占位符 3"/>
          <p:cNvSpPr>
            <a:spLocks noGrp="1"/>
          </p:cNvSpPr>
          <p:nvPr>
            <p:ph type="sldNum" sz="quarter" idx="10"/>
          </p:nvPr>
        </p:nvSpPr>
        <p:spPr/>
        <p:txBody>
          <a:bodyPr/>
          <a:lstStyle/>
          <a:p>
            <a:fld id="{F93199CD-3E1B-4AE6-990F-76F925F5EA9F}" type="slidenum">
              <a:rPr lang="en-US" altLang="zh-CN" smtClean="0"/>
              <a:pPr/>
              <a:t>32</a:t>
            </a:fld>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574675" marR="0" lvl="1" indent="-342900" algn="l" defTabSz="914400" rtl="0" eaLnBrk="1" fontAlgn="auto" latinLnBrk="0" hangingPunct="1">
              <a:lnSpc>
                <a:spcPct val="90000"/>
              </a:lnSpc>
              <a:spcBef>
                <a:spcPts val="1200"/>
              </a:spcBef>
              <a:spcAft>
                <a:spcPts val="0"/>
              </a:spcAft>
              <a:buClr>
                <a:srgbClr val="C62326"/>
              </a:buClr>
              <a:buSzPct val="100000"/>
              <a:buFont typeface="Wingdings" pitchFamily="2" charset="2"/>
              <a:buNone/>
              <a:tabLst/>
              <a:defRPr/>
            </a:pPr>
            <a:r>
              <a:rPr kumimoji="0" lang="zh-CN" altLang="en-US" sz="20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结合举例</a:t>
            </a:r>
          </a:p>
        </p:txBody>
      </p:sp>
      <p:sp>
        <p:nvSpPr>
          <p:cNvPr id="4" name="灯片编号占位符 3"/>
          <p:cNvSpPr>
            <a:spLocks noGrp="1"/>
          </p:cNvSpPr>
          <p:nvPr>
            <p:ph type="sldNum" sz="quarter" idx="10"/>
          </p:nvPr>
        </p:nvSpPr>
        <p:spPr/>
        <p:txBody>
          <a:bodyPr/>
          <a:lstStyle/>
          <a:p>
            <a:fld id="{F93199CD-3E1B-4AE6-990F-76F925F5EA9F}" type="slidenum">
              <a:rPr lang="en-US" altLang="zh-CN" smtClean="0"/>
              <a:pPr/>
              <a:t>33</a:t>
            </a:fld>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学着像</a:t>
            </a:r>
            <a:r>
              <a:rPr lang="en-US" altLang="zh-CN" dirty="0" smtClean="0"/>
              <a:t>“</a:t>
            </a:r>
            <a:r>
              <a:rPr lang="zh-CN" altLang="en-US" dirty="0" smtClean="0"/>
              <a:t>编辑</a:t>
            </a:r>
            <a:r>
              <a:rPr lang="en-US" altLang="zh-CN" dirty="0" smtClean="0"/>
              <a:t>”</a:t>
            </a:r>
            <a:r>
              <a:rPr lang="zh-CN" altLang="en-US" dirty="0" smtClean="0"/>
              <a:t>一样去思考</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34</a:t>
            </a:fld>
            <a:endParaRPr lang="en-US" dirty="0"/>
          </a:p>
        </p:txBody>
      </p:sp>
    </p:spTree>
    <p:extLst>
      <p:ext uri="{BB962C8B-B14F-4D97-AF65-F5344CB8AC3E}">
        <p14:creationId xmlns:p14="http://schemas.microsoft.com/office/powerpoint/2010/main" val="7734799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所以，要求你像</a:t>
            </a:r>
            <a:r>
              <a:rPr lang="en-US" altLang="zh-CN" dirty="0" smtClean="0"/>
              <a:t>“</a:t>
            </a:r>
            <a:r>
              <a:rPr lang="zh-CN" altLang="en-US" dirty="0" smtClean="0"/>
              <a:t>评审</a:t>
            </a:r>
            <a:r>
              <a:rPr lang="en-US" altLang="zh-CN" dirty="0" smtClean="0"/>
              <a:t>”</a:t>
            </a:r>
            <a:r>
              <a:rPr lang="zh-CN" altLang="en-US" dirty="0" smtClean="0"/>
              <a:t>一样去思考问题</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35</a:t>
            </a:fld>
            <a:endParaRPr lang="en-US" dirty="0"/>
          </a:p>
        </p:txBody>
      </p:sp>
    </p:spTree>
    <p:extLst>
      <p:ext uri="{BB962C8B-B14F-4D97-AF65-F5344CB8AC3E}">
        <p14:creationId xmlns:p14="http://schemas.microsoft.com/office/powerpoint/2010/main" val="17212383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简言之，</a:t>
            </a:r>
            <a:r>
              <a:rPr lang="en-US" altLang="zh-CN" dirty="0" smtClean="0"/>
              <a:t>Science</a:t>
            </a:r>
            <a:r>
              <a:rPr lang="zh-CN" altLang="en-US" dirty="0" smtClean="0"/>
              <a:t>中发表文章必须满足</a:t>
            </a:r>
            <a:r>
              <a:rPr lang="en-US" altLang="zh-CN" dirty="0" smtClean="0"/>
              <a:t>2</a:t>
            </a:r>
            <a:r>
              <a:rPr lang="zh-CN" altLang="en-US" dirty="0" smtClean="0"/>
              <a:t>个最基本要求，即：论题新颖，具有广泛影响力</a:t>
            </a:r>
            <a:endParaRPr lang="zh-CN" altLang="en-US" dirty="0"/>
          </a:p>
        </p:txBody>
      </p:sp>
      <p:sp>
        <p:nvSpPr>
          <p:cNvPr id="4" name="灯片编号占位符 3"/>
          <p:cNvSpPr>
            <a:spLocks noGrp="1"/>
          </p:cNvSpPr>
          <p:nvPr>
            <p:ph type="sldNum" sz="quarter" idx="10"/>
          </p:nvPr>
        </p:nvSpPr>
        <p:spPr/>
        <p:txBody>
          <a:bodyPr/>
          <a:lstStyle/>
          <a:p>
            <a:fld id="{F93199CD-3E1B-4AE6-990F-76F925F5EA9F}" type="slidenum">
              <a:rPr lang="en-US" altLang="zh-CN" smtClean="0"/>
              <a:pPr/>
              <a:t>36</a:t>
            </a:fld>
            <a:endParaRPr lang="en-US" alt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2016</a:t>
            </a:r>
            <a:r>
              <a:rPr lang="zh-CN" altLang="en-US" dirty="0" smtClean="0"/>
              <a:t>年在以上</a:t>
            </a:r>
            <a:r>
              <a:rPr lang="en-US" altLang="zh-CN" dirty="0" smtClean="0"/>
              <a:t>4</a:t>
            </a:r>
            <a:r>
              <a:rPr lang="zh-CN" altLang="en-US" dirty="0" smtClean="0"/>
              <a:t>本刊中的投稿数量及来稿接收率</a:t>
            </a:r>
            <a:endParaRPr lang="zh-CN" altLang="en-US" dirty="0"/>
          </a:p>
        </p:txBody>
      </p:sp>
      <p:sp>
        <p:nvSpPr>
          <p:cNvPr id="4" name="灯片编号占位符 3"/>
          <p:cNvSpPr>
            <a:spLocks noGrp="1"/>
          </p:cNvSpPr>
          <p:nvPr>
            <p:ph type="sldNum" sz="quarter" idx="10"/>
          </p:nvPr>
        </p:nvSpPr>
        <p:spPr/>
        <p:txBody>
          <a:bodyPr/>
          <a:lstStyle/>
          <a:p>
            <a:fld id="{F93199CD-3E1B-4AE6-990F-76F925F5EA9F}" type="slidenum">
              <a:rPr lang="en-US" altLang="zh-CN" smtClean="0"/>
              <a:pPr/>
              <a:t>37</a:t>
            </a:fld>
            <a:endParaRPr lang="en-US" altLang="zh-C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Science Advance</a:t>
            </a:r>
            <a:r>
              <a:rPr lang="zh-CN" altLang="en-US" dirty="0" smtClean="0"/>
              <a:t>被称为</a:t>
            </a:r>
            <a:r>
              <a:rPr lang="en-US" altLang="zh-CN" dirty="0" smtClean="0"/>
              <a:t>Golden</a:t>
            </a:r>
            <a:r>
              <a:rPr lang="en-US" altLang="zh-CN" baseline="0" dirty="0" smtClean="0"/>
              <a:t> Open access</a:t>
            </a:r>
            <a:r>
              <a:rPr lang="zh-CN" altLang="en-US" baseline="0" dirty="0" smtClean="0"/>
              <a:t>期刊，其特点如下：</a:t>
            </a: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baseline="0" dirty="0" smtClean="0"/>
              <a:t>作者付费；</a:t>
            </a:r>
            <a:r>
              <a:rPr lang="zh-CN" altLang="en-US" sz="1200" dirty="0" smtClean="0">
                <a:solidFill>
                  <a:schemeClr val="bg1"/>
                </a:solidFill>
              </a:rPr>
              <a:t>对用户不收费，一旦发表即可阅读</a:t>
            </a:r>
            <a:r>
              <a:rPr lang="zh-CN" altLang="en-US" sz="1200" dirty="0" smtClean="0">
                <a:solidFill>
                  <a:schemeClr val="tx1"/>
                </a:solidFill>
              </a:rPr>
              <a:t>；</a:t>
            </a:r>
            <a:endParaRPr lang="en-US" altLang="zh-CN"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smtClean="0">
                <a:solidFill>
                  <a:schemeClr val="tx1"/>
                </a:solidFill>
              </a:rPr>
              <a:t>而</a:t>
            </a:r>
            <a:r>
              <a:rPr lang="en-US" altLang="zh-CN" sz="1200" dirty="0" smtClean="0">
                <a:solidFill>
                  <a:schemeClr val="tx1"/>
                </a:solidFill>
              </a:rPr>
              <a:t>SOL,SIG</a:t>
            </a:r>
            <a:r>
              <a:rPr lang="zh-CN" altLang="en-US" sz="1200" dirty="0" smtClean="0">
                <a:solidFill>
                  <a:schemeClr val="tx1"/>
                </a:solidFill>
              </a:rPr>
              <a:t>和</a:t>
            </a:r>
            <a:r>
              <a:rPr lang="en-US" altLang="zh-CN" sz="1200" dirty="0" smtClean="0">
                <a:solidFill>
                  <a:schemeClr val="tx1"/>
                </a:solidFill>
              </a:rPr>
              <a:t>STM</a:t>
            </a:r>
            <a:r>
              <a:rPr lang="zh-CN" altLang="en-US" sz="1200" dirty="0" smtClean="0">
                <a:solidFill>
                  <a:schemeClr val="tx1"/>
                </a:solidFill>
              </a:rPr>
              <a:t>作者只需要付几百人民币的修图费（大概</a:t>
            </a:r>
            <a:r>
              <a:rPr lang="en-US" altLang="zh-CN" sz="1200" dirty="0" smtClean="0">
                <a:solidFill>
                  <a:schemeClr val="tx1"/>
                </a:solidFill>
              </a:rPr>
              <a:t>600</a:t>
            </a:r>
            <a:r>
              <a:rPr lang="zh-CN" altLang="en-US" sz="1200" dirty="0" smtClean="0">
                <a:solidFill>
                  <a:schemeClr val="tx1"/>
                </a:solidFill>
              </a:rPr>
              <a:t>左右），用户付费；非订购用户可订购单篇文章。</a:t>
            </a:r>
            <a:endParaRPr lang="en-US" altLang="zh-CN"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smtClean="0">
                <a:solidFill>
                  <a:schemeClr val="tx1"/>
                </a:solidFill>
              </a:rPr>
              <a:t>综上可见，从审稿流程上来讲，</a:t>
            </a:r>
            <a:r>
              <a:rPr lang="en-US" altLang="zh-CN" sz="1200" dirty="0" smtClean="0">
                <a:solidFill>
                  <a:schemeClr val="tx1"/>
                </a:solidFill>
              </a:rPr>
              <a:t>Science</a:t>
            </a:r>
            <a:r>
              <a:rPr lang="en-US" altLang="zh-CN" sz="1200" baseline="0" dirty="0" smtClean="0">
                <a:solidFill>
                  <a:schemeClr val="tx1"/>
                </a:solidFill>
              </a:rPr>
              <a:t> Advance</a:t>
            </a:r>
            <a:r>
              <a:rPr lang="zh-CN" altLang="en-US" sz="1200" baseline="0" dirty="0" smtClean="0">
                <a:solidFill>
                  <a:schemeClr val="tx1"/>
                </a:solidFill>
              </a:rPr>
              <a:t>和</a:t>
            </a:r>
            <a:r>
              <a:rPr lang="en-US" altLang="zh-CN" sz="1200" baseline="0" dirty="0" smtClean="0">
                <a:solidFill>
                  <a:schemeClr val="tx1"/>
                </a:solidFill>
              </a:rPr>
              <a:t>AAAS</a:t>
            </a:r>
            <a:r>
              <a:rPr lang="zh-CN" altLang="en-US" sz="1200" baseline="0" dirty="0" smtClean="0">
                <a:solidFill>
                  <a:schemeClr val="tx1"/>
                </a:solidFill>
              </a:rPr>
              <a:t>旗下基本刊是没有区别的。</a:t>
            </a:r>
            <a:endParaRPr lang="en-US" altLang="zh-CN" sz="120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aseline="0" dirty="0" smtClean="0">
                <a:solidFill>
                  <a:schemeClr val="tx1"/>
                </a:solidFill>
              </a:rPr>
              <a:t>Advance</a:t>
            </a:r>
            <a:r>
              <a:rPr lang="zh-CN" altLang="en-US" sz="1200" baseline="0" dirty="0" smtClean="0">
                <a:solidFill>
                  <a:schemeClr val="tx1"/>
                </a:solidFill>
              </a:rPr>
              <a:t>版面</a:t>
            </a:r>
            <a:r>
              <a:rPr lang="en-US" altLang="zh-CN" sz="1200" baseline="0" dirty="0" smtClean="0">
                <a:solidFill>
                  <a:schemeClr val="tx1"/>
                </a:solidFill>
              </a:rPr>
              <a:t>5000</a:t>
            </a:r>
            <a:r>
              <a:rPr lang="zh-CN" altLang="en-US" sz="1200" baseline="0" dirty="0" smtClean="0">
                <a:solidFill>
                  <a:schemeClr val="tx1"/>
                </a:solidFill>
              </a:rPr>
              <a:t>美金，需要确认政策问题。</a:t>
            </a:r>
            <a:endParaRPr lang="en-US" altLang="zh-CN" sz="1200" dirty="0" smtClean="0">
              <a:solidFill>
                <a:schemeClr val="bg1"/>
              </a:solidFill>
            </a:endParaRPr>
          </a:p>
        </p:txBody>
      </p:sp>
      <p:sp>
        <p:nvSpPr>
          <p:cNvPr id="4" name="灯片编号占位符 3"/>
          <p:cNvSpPr>
            <a:spLocks noGrp="1"/>
          </p:cNvSpPr>
          <p:nvPr>
            <p:ph type="sldNum" sz="quarter" idx="10"/>
          </p:nvPr>
        </p:nvSpPr>
        <p:spPr/>
        <p:txBody>
          <a:bodyPr/>
          <a:lstStyle/>
          <a:p>
            <a:fld id="{F93199CD-3E1B-4AE6-990F-76F925F5EA9F}" type="slidenum">
              <a:rPr lang="en-US" altLang="zh-CN" smtClean="0"/>
              <a:pPr/>
              <a:t>39</a:t>
            </a:fld>
            <a:endParaRPr lang="en-US" altLang="zh-C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eaLnBrk="1" hangingPunct="1"/>
            <a:r>
              <a:rPr lang="zh-CN" altLang="en-US" dirty="0" smtClean="0"/>
              <a:t>投稿信（</a:t>
            </a:r>
            <a:r>
              <a:rPr lang="en-US" altLang="zh-CN" dirty="0" smtClean="0"/>
              <a:t>Cover Letter</a:t>
            </a:r>
            <a:r>
              <a:rPr lang="zh-CN" altLang="en-US" dirty="0" smtClean="0"/>
              <a:t>）应该简述所投稿件的核心内容、主要发现和意义，拟投期刊，对稿件处理有无特殊要求等（如推荐审稿等）。另外，请附上主要作者的中文姓名、通讯地址、电话、传真和</a:t>
            </a:r>
            <a:r>
              <a:rPr lang="en-US" altLang="zh-CN" dirty="0" smtClean="0"/>
              <a:t>e-mail</a:t>
            </a:r>
            <a:r>
              <a:rPr lang="zh-CN" altLang="en-US" dirty="0" smtClean="0"/>
              <a:t>地址。此外有的杂志要求推荐几位审稿人及其联系方式。以及谁已经阅读过该文（当然是牛人）。</a:t>
            </a:r>
          </a:p>
          <a:p>
            <a:pPr eaLnBrk="1" hangingPunct="1"/>
            <a:endParaRPr lang="en-US" altLang="zh-CN" dirty="0" smtClean="0"/>
          </a:p>
          <a:p>
            <a:pPr eaLnBrk="1" hangingPunct="1"/>
            <a:r>
              <a:rPr lang="zh-CN" altLang="en-US" dirty="0" smtClean="0"/>
              <a:t>一般来说，杂志通常要求说明你论文研究的意义，以及与这个杂志的相关性，另外还有的可能要写明你没有一搞多投等。此外临床实验要求写明符合伦理学要求。当然各个杂志的具体要求是不一样的，在杂志的</a:t>
            </a:r>
            <a:r>
              <a:rPr lang="en-US" altLang="zh-CN" dirty="0" smtClean="0"/>
              <a:t>guide for authors</a:t>
            </a:r>
            <a:r>
              <a:rPr lang="zh-CN" altLang="en-US" dirty="0" smtClean="0"/>
              <a:t>一般会有要求。</a:t>
            </a:r>
          </a:p>
          <a:p>
            <a:endParaRPr lang="zh-CN" altLang="en-US" dirty="0"/>
          </a:p>
        </p:txBody>
      </p:sp>
      <p:sp>
        <p:nvSpPr>
          <p:cNvPr id="4" name="灯片编号占位符 3"/>
          <p:cNvSpPr>
            <a:spLocks noGrp="1"/>
          </p:cNvSpPr>
          <p:nvPr>
            <p:ph type="sldNum" sz="quarter" idx="10"/>
          </p:nvPr>
        </p:nvSpPr>
        <p:spPr/>
        <p:txBody>
          <a:bodyPr/>
          <a:lstStyle/>
          <a:p>
            <a:fld id="{F93199CD-3E1B-4AE6-990F-76F925F5EA9F}" type="slidenum">
              <a:rPr lang="en-US" altLang="zh-CN" smtClean="0"/>
              <a:pPr/>
              <a:t>42</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zh-CN" smtClean="0"/>
              <a:t>Science</a:t>
            </a:r>
            <a:r>
              <a:rPr lang="zh-CN" altLang="en-US" smtClean="0"/>
              <a:t>是全球传播最广的学术刊物之一，它的订阅用户是同类期刊的</a:t>
            </a:r>
            <a:r>
              <a:rPr lang="en-US" altLang="zh-CN" smtClean="0"/>
              <a:t>3</a:t>
            </a:r>
            <a:r>
              <a:rPr lang="zh-CN" altLang="en-US" smtClean="0"/>
              <a:t>倍，在英美以外的订户数是所有学术期刊中最高的。因此在</a:t>
            </a:r>
            <a:r>
              <a:rPr lang="en-US" altLang="zh-CN" smtClean="0"/>
              <a:t>Science</a:t>
            </a:r>
            <a:r>
              <a:rPr lang="zh-CN" altLang="en-US" smtClean="0"/>
              <a:t>上发表和报道的研究成果能够迅速地被世界各地的科研人员知晓。</a:t>
            </a:r>
          </a:p>
        </p:txBody>
      </p:sp>
      <p:sp>
        <p:nvSpPr>
          <p:cNvPr id="665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B2AC310-3227-4440-95BF-2770ACAF2042}"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5452418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kumimoji="0" lang="zh-CN" altLang="en-US" sz="12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送审之前，编辑部会通知审稿人并要求其在</a:t>
            </a:r>
            <a:r>
              <a:rPr kumimoji="0" lang="en-US" altLang="zh-CN" sz="12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1-2</a:t>
            </a:r>
            <a:r>
              <a:rPr kumimoji="0" lang="zh-CN" altLang="en-US" sz="12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周内返回审稿意见。对需要快速评估的稿件，会加快评议过程。</a:t>
            </a:r>
            <a:endParaRPr lang="zh-CN" altLang="en-US" dirty="0"/>
          </a:p>
        </p:txBody>
      </p:sp>
      <p:sp>
        <p:nvSpPr>
          <p:cNvPr id="4" name="灯片编号占位符 3"/>
          <p:cNvSpPr>
            <a:spLocks noGrp="1"/>
          </p:cNvSpPr>
          <p:nvPr>
            <p:ph type="sldNum" sz="quarter" idx="10"/>
          </p:nvPr>
        </p:nvSpPr>
        <p:spPr/>
        <p:txBody>
          <a:bodyPr/>
          <a:lstStyle/>
          <a:p>
            <a:fld id="{F93199CD-3E1B-4AE6-990F-76F925F5EA9F}" type="slidenum">
              <a:rPr lang="en-US" altLang="zh-CN" smtClean="0"/>
              <a:pPr/>
              <a:t>45</a:t>
            </a:fld>
            <a:endParaRPr lang="en-US" altLang="zh-C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lnSpcReduction="10000"/>
          </a:bodyPr>
          <a:lstStyle/>
          <a:p>
            <a:pPr eaLnBrk="1" hangingPunct="1">
              <a:lnSpc>
                <a:spcPct val="90000"/>
              </a:lnSpc>
            </a:pPr>
            <a:r>
              <a:rPr lang="en-US" altLang="zh-CN" sz="1200" dirty="0" smtClean="0"/>
              <a:t>1</a:t>
            </a:r>
            <a:r>
              <a:rPr lang="zh-CN" altLang="en-US" sz="1200" dirty="0" smtClean="0"/>
              <a:t>、</a:t>
            </a:r>
            <a:r>
              <a:rPr lang="en-US" altLang="zh-CN" sz="1200" dirty="0" smtClean="0"/>
              <a:t>Chief Editor ,Receiving Editor, etc ——</a:t>
            </a:r>
            <a:r>
              <a:rPr lang="zh-CN" altLang="en-US" sz="1200" dirty="0" smtClean="0"/>
              <a:t>把握论文主体方向</a:t>
            </a:r>
          </a:p>
          <a:p>
            <a:pPr eaLnBrk="1" hangingPunct="1">
              <a:lnSpc>
                <a:spcPct val="90000"/>
              </a:lnSpc>
            </a:pPr>
            <a:r>
              <a:rPr lang="zh-CN" altLang="en-US" sz="1200" dirty="0" smtClean="0"/>
              <a:t>这一类人称为主要编辑，即是首先看到你论文的人，他们的主要工作就是：保证发表论文的质量和该期刊的发展方向，即决定什么领域的论文收和什么领域的论文不收；决定针对你的稿子收还是不收，即是你的稿子直接打回还是送专家评审。</a:t>
            </a:r>
            <a:endParaRPr lang="en-US" altLang="zh-CN" sz="1200" dirty="0" smtClean="0"/>
          </a:p>
          <a:p>
            <a:pPr eaLnBrk="1" hangingPunct="1">
              <a:lnSpc>
                <a:spcPct val="90000"/>
              </a:lnSpc>
            </a:pPr>
            <a:endParaRPr lang="zh-CN" altLang="en-US" sz="1200" dirty="0" smtClean="0"/>
          </a:p>
          <a:p>
            <a:pPr eaLnBrk="1" hangingPunct="1">
              <a:lnSpc>
                <a:spcPct val="90000"/>
              </a:lnSpc>
            </a:pPr>
            <a:r>
              <a:rPr lang="en-US" altLang="zh-CN" sz="1200" dirty="0" smtClean="0"/>
              <a:t>2</a:t>
            </a:r>
            <a:r>
              <a:rPr lang="zh-CN" altLang="en-US" sz="1200" dirty="0" smtClean="0"/>
              <a:t>、</a:t>
            </a:r>
            <a:r>
              <a:rPr lang="en-US" altLang="zh-CN" sz="1200" dirty="0" smtClean="0"/>
              <a:t>Referee（</a:t>
            </a:r>
            <a:r>
              <a:rPr lang="zh-CN" altLang="en-US" sz="1200" dirty="0" smtClean="0"/>
              <a:t>同行评审人）</a:t>
            </a:r>
          </a:p>
          <a:p>
            <a:pPr eaLnBrk="1" hangingPunct="1">
              <a:lnSpc>
                <a:spcPct val="90000"/>
              </a:lnSpc>
            </a:pPr>
            <a:r>
              <a:rPr lang="zh-CN" altLang="en-US" sz="1200" dirty="0" smtClean="0"/>
              <a:t>这一类人不限于某一刊，任何刊物都可能让其为论文进行评估，但必须是他们所从事研究领域内的，他们往往是你论文研究领域内的专家。一般这类人只是给主要编辑一个参考作用，任何</a:t>
            </a:r>
            <a:r>
              <a:rPr lang="en-US" altLang="zh-CN" sz="1200" dirty="0" smtClean="0"/>
              <a:t>Referees</a:t>
            </a:r>
            <a:r>
              <a:rPr lang="zh-CN" altLang="en-US" sz="1200" dirty="0" smtClean="0"/>
              <a:t>都没有权力决定该刊物收还是不收你的论文。</a:t>
            </a:r>
            <a:endParaRPr lang="en-US" altLang="zh-CN" sz="1200" dirty="0" smtClean="0"/>
          </a:p>
          <a:p>
            <a:pPr eaLnBrk="1" hangingPunct="1">
              <a:lnSpc>
                <a:spcPct val="90000"/>
              </a:lnSpc>
            </a:pPr>
            <a:endParaRPr lang="zh-CN" altLang="en-US" sz="1200" dirty="0" smtClean="0"/>
          </a:p>
          <a:p>
            <a:pPr eaLnBrk="1" hangingPunct="1">
              <a:lnSpc>
                <a:spcPct val="90000"/>
              </a:lnSpc>
            </a:pPr>
            <a:r>
              <a:rPr lang="en-US" altLang="zh-CN" sz="1200" dirty="0" smtClean="0"/>
              <a:t>3</a:t>
            </a:r>
            <a:r>
              <a:rPr lang="zh-CN" altLang="en-US" sz="1200" dirty="0" smtClean="0"/>
              <a:t>、过程</a:t>
            </a:r>
          </a:p>
          <a:p>
            <a:pPr eaLnBrk="1" hangingPunct="1">
              <a:lnSpc>
                <a:spcPct val="90000"/>
              </a:lnSpc>
            </a:pPr>
            <a:r>
              <a:rPr lang="zh-CN" altLang="en-US" sz="1200" dirty="0" smtClean="0"/>
              <a:t>（</a:t>
            </a:r>
            <a:r>
              <a:rPr lang="en-US" altLang="zh-CN" sz="1200" dirty="0" smtClean="0"/>
              <a:t>1</a:t>
            </a:r>
            <a:r>
              <a:rPr lang="zh-CN" altLang="en-US" sz="1200" dirty="0" smtClean="0"/>
              <a:t>） 一般的学术期刊，普遍是投到主编办公室，主编先看。这里的主编主要是看摘要，明白你的文章属于哪个领域主要讲什么，然后找审稿人（同行），然后审稿人再深入分析，再连同评审报告一起寄回。报告是两份，一份是给论文作者看的，一份是给编辑看的。当然给作者看的报告要客气很多，而给编辑看的报告就要直率许多，往往直刺你的软肋。一般地编辑不可能只看一位</a:t>
            </a:r>
            <a:r>
              <a:rPr lang="en-US" altLang="zh-CN" sz="1200" dirty="0" smtClean="0"/>
              <a:t>referee</a:t>
            </a:r>
            <a:r>
              <a:rPr lang="zh-CN" altLang="en-US" sz="1200" dirty="0" smtClean="0"/>
              <a:t>的报告，至少有两个评审员</a:t>
            </a:r>
            <a:r>
              <a:rPr lang="en-US" altLang="zh-CN" sz="1200" dirty="0" smtClean="0"/>
              <a:t>report</a:t>
            </a:r>
            <a:r>
              <a:rPr lang="zh-CN" altLang="en-US" sz="1200" dirty="0" smtClean="0"/>
              <a:t>。最后一套流程下来，仍是由编辑决定收还是不收。在这里需要指出，绝大多数编辑本身是科研人员，他们很忙，所以一般大致看一下论文，再看</a:t>
            </a:r>
            <a:r>
              <a:rPr lang="en-US" altLang="zh-CN" sz="1200" dirty="0" smtClean="0"/>
              <a:t>referees</a:t>
            </a:r>
            <a:r>
              <a:rPr lang="zh-CN" altLang="en-US" sz="1200" dirty="0" smtClean="0"/>
              <a:t>的意见后决定。</a:t>
            </a:r>
          </a:p>
          <a:p>
            <a:pPr eaLnBrk="1" hangingPunct="1">
              <a:lnSpc>
                <a:spcPct val="90000"/>
              </a:lnSpc>
            </a:pPr>
            <a:r>
              <a:rPr lang="zh-CN" altLang="en-US" sz="1200" dirty="0" smtClean="0"/>
              <a:t>（</a:t>
            </a:r>
            <a:r>
              <a:rPr lang="en-US" altLang="zh-CN" sz="1200" dirty="0" smtClean="0"/>
              <a:t>2</a:t>
            </a:r>
            <a:r>
              <a:rPr lang="zh-CN" altLang="en-US" sz="1200" dirty="0" smtClean="0"/>
              <a:t>） 还有一类如</a:t>
            </a:r>
            <a:r>
              <a:rPr lang="en-US" altLang="zh-CN" sz="1200" dirty="0" smtClean="0"/>
              <a:t>Nature, Science, Cell, NEJM , The </a:t>
            </a:r>
            <a:r>
              <a:rPr lang="en-US" altLang="zh-CN" sz="1200" dirty="0" err="1" smtClean="0"/>
              <a:t>Lancat</a:t>
            </a:r>
            <a:r>
              <a:rPr lang="zh-CN" altLang="en-US" sz="1200" dirty="0" smtClean="0"/>
              <a:t>等少数顶级牛杂志，它们的编辑</a:t>
            </a:r>
          </a:p>
          <a:p>
            <a:pPr eaLnBrk="1" hangingPunct="1">
              <a:lnSpc>
                <a:spcPct val="90000"/>
              </a:lnSpc>
            </a:pPr>
            <a:r>
              <a:rPr lang="zh-CN" altLang="en-US" sz="1200" dirty="0" smtClean="0"/>
              <a:t>则都是全职人员，不再科研，以前实际研究非常广泛。这类杂志的宗旨比较特别：文章不仅要在本专业中是最专业的，而且必须对其他领域有影响。</a:t>
            </a:r>
          </a:p>
          <a:p>
            <a:pPr eaLnBrk="1" hangingPunct="1">
              <a:lnSpc>
                <a:spcPct val="90000"/>
              </a:lnSpc>
            </a:pPr>
            <a:r>
              <a:rPr lang="zh-CN" altLang="en-US" sz="1200" dirty="0" smtClean="0"/>
              <a:t>论文处理过程：首先，全职编辑读论文，进行意义评价，要求论文不光在本领域内有影响；其次，如果认为该文章有跨领域意义，就转给评审人（</a:t>
            </a:r>
            <a:r>
              <a:rPr lang="en-US" altLang="zh-CN" sz="1200" dirty="0" smtClean="0"/>
              <a:t>referees</a:t>
            </a:r>
            <a:r>
              <a:rPr lang="zh-CN" altLang="en-US" sz="1200" dirty="0" smtClean="0"/>
              <a:t>），评审人再从技术角度考察，验证过程、结果是否可靠。这样我们就可以理解为什么有的人投了牛杂志，而被直接退稿，连</a:t>
            </a:r>
            <a:r>
              <a:rPr lang="en-US" altLang="zh-CN" sz="1200" dirty="0" smtClean="0"/>
              <a:t>review</a:t>
            </a:r>
            <a:r>
              <a:rPr lang="zh-CN" altLang="en-US" sz="1200" dirty="0" smtClean="0"/>
              <a:t>都没有，不是认为你的论文差到根本不屑一看，而是编辑认为它没有广泛意义，所以没有送评。一般阵亡在编辑手中的论文，据说就有</a:t>
            </a:r>
            <a:r>
              <a:rPr lang="en-US" altLang="zh-CN" sz="1200" dirty="0" smtClean="0"/>
              <a:t>50%</a:t>
            </a:r>
            <a:endParaRPr lang="zh-CN" altLang="en-US" dirty="0"/>
          </a:p>
        </p:txBody>
      </p:sp>
      <p:sp>
        <p:nvSpPr>
          <p:cNvPr id="4" name="灯片编号占位符 3"/>
          <p:cNvSpPr>
            <a:spLocks noGrp="1"/>
          </p:cNvSpPr>
          <p:nvPr>
            <p:ph type="sldNum" sz="quarter" idx="10"/>
          </p:nvPr>
        </p:nvSpPr>
        <p:spPr/>
        <p:txBody>
          <a:bodyPr/>
          <a:lstStyle/>
          <a:p>
            <a:fld id="{F93199CD-3E1B-4AE6-990F-76F925F5EA9F}" type="slidenum">
              <a:rPr lang="en-US" altLang="zh-CN" smtClean="0"/>
              <a:pPr/>
              <a:t>46</a:t>
            </a:fld>
            <a:endParaRPr lang="en-US" altLang="zh-C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在这里和大家分享一下来自</a:t>
            </a:r>
            <a:r>
              <a:rPr lang="en-US" altLang="zh-CN" dirty="0" smtClean="0"/>
              <a:t>STM</a:t>
            </a:r>
            <a:r>
              <a:rPr lang="zh-CN" altLang="en-US" dirty="0" smtClean="0"/>
              <a:t>编辑制作的：投稿</a:t>
            </a:r>
            <a:r>
              <a:rPr lang="en-US" altLang="zh-CN" dirty="0" smtClean="0"/>
              <a:t>“</a:t>
            </a:r>
            <a:r>
              <a:rPr lang="zh-CN" altLang="en-US" dirty="0" smtClean="0"/>
              <a:t>技巧</a:t>
            </a:r>
            <a:r>
              <a:rPr lang="en-US" altLang="zh-CN" dirty="0" smtClean="0"/>
              <a:t>”</a:t>
            </a:r>
          </a:p>
          <a:p>
            <a:endParaRPr lang="zh-CN" altLang="en-US" dirty="0"/>
          </a:p>
        </p:txBody>
      </p:sp>
      <p:sp>
        <p:nvSpPr>
          <p:cNvPr id="4" name="灯片编号占位符 3"/>
          <p:cNvSpPr>
            <a:spLocks noGrp="1"/>
          </p:cNvSpPr>
          <p:nvPr>
            <p:ph type="sldNum" sz="quarter" idx="10"/>
          </p:nvPr>
        </p:nvSpPr>
        <p:spPr/>
        <p:txBody>
          <a:bodyPr/>
          <a:lstStyle/>
          <a:p>
            <a:fld id="{F93199CD-3E1B-4AE6-990F-76F925F5EA9F}" type="slidenum">
              <a:rPr lang="en-US" altLang="zh-CN" smtClean="0"/>
              <a:pPr/>
              <a:t>48</a:t>
            </a:fld>
            <a:endParaRPr lang="en-US" altLang="zh-C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要遵从</a:t>
            </a:r>
            <a:r>
              <a:rPr lang="en-US" altLang="zh-CN" dirty="0" smtClean="0"/>
              <a:t>5</a:t>
            </a:r>
            <a:r>
              <a:rPr lang="zh-CN" altLang="en-US" dirty="0" smtClean="0"/>
              <a:t>个原则</a:t>
            </a:r>
            <a:endParaRPr lang="en-US" altLang="zh-CN" dirty="0" smtClean="0"/>
          </a:p>
          <a:p>
            <a:pPr marL="228600" indent="-228600">
              <a:buAutoNum type="arabicPeriod"/>
            </a:pPr>
            <a:r>
              <a:rPr lang="zh-CN" altLang="en-US" dirty="0" smtClean="0"/>
              <a:t>要了解你的</a:t>
            </a:r>
            <a:r>
              <a:rPr lang="en-US" altLang="zh-CN" dirty="0" smtClean="0"/>
              <a:t>“</a:t>
            </a:r>
            <a:r>
              <a:rPr lang="zh-CN" altLang="en-US" dirty="0" smtClean="0"/>
              <a:t>观众</a:t>
            </a:r>
            <a:r>
              <a:rPr lang="en-US" altLang="zh-CN" dirty="0" smtClean="0"/>
              <a:t>”</a:t>
            </a:r>
          </a:p>
          <a:p>
            <a:pPr marL="228600" indent="-228600">
              <a:buAutoNum type="arabicPeriod"/>
            </a:pPr>
            <a:r>
              <a:rPr lang="zh-CN" altLang="en-US" dirty="0" smtClean="0"/>
              <a:t>清楚</a:t>
            </a:r>
            <a:endParaRPr lang="en-US" altLang="zh-CN" dirty="0" smtClean="0"/>
          </a:p>
          <a:p>
            <a:pPr marL="228600" indent="-228600">
              <a:buAutoNum type="arabicPeriod"/>
            </a:pPr>
            <a:r>
              <a:rPr lang="zh-CN" altLang="en-US" dirty="0" smtClean="0"/>
              <a:t>简明</a:t>
            </a:r>
            <a:endParaRPr lang="en-US" altLang="zh-CN" dirty="0" smtClean="0"/>
          </a:p>
          <a:p>
            <a:pPr marL="228600" indent="-228600">
              <a:buAutoNum type="arabicPeriod"/>
            </a:pPr>
            <a:r>
              <a:rPr lang="zh-CN" altLang="en-US" dirty="0" smtClean="0"/>
              <a:t>准确</a:t>
            </a:r>
            <a:endParaRPr lang="en-US" altLang="zh-CN" dirty="0" smtClean="0"/>
          </a:p>
          <a:p>
            <a:pPr marL="228600" indent="-228600">
              <a:buAutoNum type="arabicPeriod"/>
            </a:pPr>
            <a:r>
              <a:rPr lang="zh-CN" altLang="en-US" dirty="0" smtClean="0"/>
              <a:t>按</a:t>
            </a:r>
            <a:r>
              <a:rPr lang="en-US" altLang="zh-CN" dirty="0" smtClean="0"/>
              <a:t>Science</a:t>
            </a:r>
            <a:r>
              <a:rPr lang="zh-CN" altLang="en-US" dirty="0" smtClean="0"/>
              <a:t>网站的供稿要求</a:t>
            </a:r>
            <a:endParaRPr lang="en-US" altLang="zh-CN" dirty="0" smtClean="0"/>
          </a:p>
          <a:p>
            <a:pPr marL="228600" indent="-228600">
              <a:buAutoNum type="arabicPeriod"/>
            </a:pPr>
            <a:endParaRPr lang="en-US" altLang="zh-CN" dirty="0" smtClean="0"/>
          </a:p>
          <a:p>
            <a:pPr marL="228600" indent="-228600">
              <a:buAutoNum type="arabicPeriod"/>
            </a:pPr>
            <a:endParaRPr lang="zh-CN" altLang="en-US" dirty="0"/>
          </a:p>
        </p:txBody>
      </p:sp>
      <p:sp>
        <p:nvSpPr>
          <p:cNvPr id="4" name="灯片编号占位符 3"/>
          <p:cNvSpPr>
            <a:spLocks noGrp="1"/>
          </p:cNvSpPr>
          <p:nvPr>
            <p:ph type="sldNum" sz="quarter" idx="10"/>
          </p:nvPr>
        </p:nvSpPr>
        <p:spPr/>
        <p:txBody>
          <a:bodyPr/>
          <a:lstStyle/>
          <a:p>
            <a:fld id="{F93199CD-3E1B-4AE6-990F-76F925F5EA9F}" type="slidenum">
              <a:rPr lang="en-US" altLang="zh-CN" smtClean="0"/>
              <a:pPr/>
              <a:t>49</a:t>
            </a:fld>
            <a:endParaRPr lang="en-US" altLang="zh-C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再来看，</a:t>
            </a:r>
            <a:r>
              <a:rPr lang="en-US" altLang="zh-CN" dirty="0" smtClean="0"/>
              <a:t>5</a:t>
            </a:r>
            <a:r>
              <a:rPr lang="zh-CN" altLang="en-US" dirty="0" smtClean="0"/>
              <a:t>大黄金准则的第二点：表达要</a:t>
            </a:r>
            <a:r>
              <a:rPr lang="en-US" altLang="zh-CN" dirty="0" smtClean="0"/>
              <a:t>“</a:t>
            </a:r>
            <a:r>
              <a:rPr lang="zh-CN" altLang="en-US" dirty="0" smtClean="0"/>
              <a:t>清楚</a:t>
            </a:r>
            <a:r>
              <a:rPr lang="en-US" altLang="zh-CN" dirty="0" smtClean="0"/>
              <a:t>”</a:t>
            </a:r>
            <a:endParaRPr lang="zh-CN" altLang="en-US" dirty="0"/>
          </a:p>
        </p:txBody>
      </p:sp>
      <p:sp>
        <p:nvSpPr>
          <p:cNvPr id="4" name="灯片编号占位符 3"/>
          <p:cNvSpPr>
            <a:spLocks noGrp="1"/>
          </p:cNvSpPr>
          <p:nvPr>
            <p:ph type="sldNum" sz="quarter" idx="10"/>
          </p:nvPr>
        </p:nvSpPr>
        <p:spPr/>
        <p:txBody>
          <a:bodyPr/>
          <a:lstStyle/>
          <a:p>
            <a:fld id="{F93199CD-3E1B-4AE6-990F-76F925F5EA9F}" type="slidenum">
              <a:rPr lang="en-US" altLang="zh-CN" smtClean="0"/>
              <a:pPr/>
              <a:t>50</a:t>
            </a:fld>
            <a:endParaRPr lang="en-US" altLang="zh-C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此外，要</a:t>
            </a:r>
            <a:r>
              <a:rPr lang="en-US" altLang="zh-CN" dirty="0" smtClean="0"/>
              <a:t>“</a:t>
            </a:r>
            <a:r>
              <a:rPr lang="zh-CN" altLang="en-US" dirty="0" smtClean="0"/>
              <a:t>简明</a:t>
            </a:r>
            <a:r>
              <a:rPr lang="en-US" altLang="zh-CN" dirty="0" smtClean="0"/>
              <a:t>”</a:t>
            </a:r>
          </a:p>
          <a:p>
            <a:endParaRPr lang="en-US" altLang="zh-CN" dirty="0" smtClean="0"/>
          </a:p>
          <a:p>
            <a:r>
              <a:rPr lang="zh-CN" altLang="en-US" dirty="0" smtClean="0"/>
              <a:t>切记，</a:t>
            </a:r>
            <a:r>
              <a:rPr lang="en-US" altLang="zh-CN" dirty="0" smtClean="0"/>
              <a:t>1</a:t>
            </a:r>
            <a:r>
              <a:rPr lang="zh-CN" altLang="en-US" dirty="0" smtClean="0"/>
              <a:t>句话能表达的意思，就不要说</a:t>
            </a:r>
            <a:r>
              <a:rPr lang="en-US" altLang="zh-CN" dirty="0" smtClean="0"/>
              <a:t>4</a:t>
            </a:r>
            <a:r>
              <a:rPr lang="zh-CN" altLang="en-US" dirty="0" smtClean="0"/>
              <a:t>句。</a:t>
            </a:r>
            <a:endParaRPr lang="zh-CN" altLang="en-US" dirty="0"/>
          </a:p>
        </p:txBody>
      </p:sp>
      <p:sp>
        <p:nvSpPr>
          <p:cNvPr id="4" name="灯片编号占位符 3"/>
          <p:cNvSpPr>
            <a:spLocks noGrp="1"/>
          </p:cNvSpPr>
          <p:nvPr>
            <p:ph type="sldNum" sz="quarter" idx="10"/>
          </p:nvPr>
        </p:nvSpPr>
        <p:spPr/>
        <p:txBody>
          <a:bodyPr/>
          <a:lstStyle/>
          <a:p>
            <a:fld id="{F93199CD-3E1B-4AE6-990F-76F925F5EA9F}" type="slidenum">
              <a:rPr lang="en-US" altLang="zh-CN" smtClean="0"/>
              <a:pPr/>
              <a:t>51</a:t>
            </a:fld>
            <a:endParaRPr lang="en-US" altLang="zh-C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t>
            </a:r>
            <a:r>
              <a:rPr lang="zh-CN" altLang="en-US" dirty="0" smtClean="0"/>
              <a:t>准确</a:t>
            </a:r>
            <a:r>
              <a:rPr lang="en-US" altLang="zh-CN" dirty="0" smtClean="0"/>
              <a:t>”</a:t>
            </a:r>
          </a:p>
          <a:p>
            <a:endParaRPr lang="en-US" altLang="zh-CN" dirty="0" smtClean="0"/>
          </a:p>
          <a:p>
            <a:r>
              <a:rPr lang="zh-CN" altLang="en-US" dirty="0" smtClean="0"/>
              <a:t>对你的论文，不要过度解读，夸大或吹嘘</a:t>
            </a:r>
            <a:endParaRPr lang="zh-CN" altLang="en-US" dirty="0"/>
          </a:p>
        </p:txBody>
      </p:sp>
      <p:sp>
        <p:nvSpPr>
          <p:cNvPr id="4" name="灯片编号占位符 3"/>
          <p:cNvSpPr>
            <a:spLocks noGrp="1"/>
          </p:cNvSpPr>
          <p:nvPr>
            <p:ph type="sldNum" sz="quarter" idx="10"/>
          </p:nvPr>
        </p:nvSpPr>
        <p:spPr/>
        <p:txBody>
          <a:bodyPr/>
          <a:lstStyle/>
          <a:p>
            <a:fld id="{F93199CD-3E1B-4AE6-990F-76F925F5EA9F}" type="slidenum">
              <a:rPr lang="en-US" altLang="zh-CN" smtClean="0"/>
              <a:pPr/>
              <a:t>52</a:t>
            </a:fld>
            <a:endParaRPr lang="en-US" altLang="zh-C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多编辑，多修改几次。确保每一个词，每一句话都能准确表达你的意思。</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53</a:t>
            </a:fld>
            <a:endParaRPr lang="en-US" dirty="0"/>
          </a:p>
        </p:txBody>
      </p:sp>
    </p:spTree>
    <p:extLst>
      <p:ext uri="{BB962C8B-B14F-4D97-AF65-F5344CB8AC3E}">
        <p14:creationId xmlns:p14="http://schemas.microsoft.com/office/powerpoint/2010/main" val="35821096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举例，这是编辑</a:t>
            </a:r>
            <a:r>
              <a:rPr lang="en-US" altLang="zh-CN" dirty="0" smtClean="0"/>
              <a:t>“</a:t>
            </a:r>
            <a:r>
              <a:rPr lang="zh-CN" altLang="en-US" dirty="0" smtClean="0"/>
              <a:t>修改</a:t>
            </a:r>
            <a:r>
              <a:rPr lang="en-US" altLang="zh-CN" dirty="0" smtClean="0"/>
              <a:t>”</a:t>
            </a:r>
            <a:r>
              <a:rPr lang="zh-CN" altLang="en-US" dirty="0" smtClean="0"/>
              <a:t>之前的文章。可以看到，</a:t>
            </a:r>
            <a:r>
              <a:rPr lang="en-US" altLang="zh-CN" dirty="0" smtClean="0"/>
              <a:t>“the</a:t>
            </a:r>
            <a:r>
              <a:rPr lang="en-US" altLang="zh-CN" baseline="0" dirty="0" smtClean="0"/>
              <a:t> most</a:t>
            </a:r>
            <a:r>
              <a:rPr lang="en-US" altLang="zh-CN" dirty="0" smtClean="0"/>
              <a:t>”，</a:t>
            </a:r>
            <a:r>
              <a:rPr lang="zh-CN" altLang="en-US" dirty="0" smtClean="0"/>
              <a:t>过于肯定；</a:t>
            </a:r>
            <a:r>
              <a:rPr lang="en-US" altLang="zh-CN" dirty="0" smtClean="0"/>
              <a:t>There</a:t>
            </a:r>
            <a:r>
              <a:rPr lang="en-US" altLang="zh-CN" baseline="0" dirty="0" smtClean="0"/>
              <a:t> was mounting evidence, “mounting”</a:t>
            </a:r>
            <a:r>
              <a:rPr lang="zh-CN" altLang="en-US" baseline="0" dirty="0" smtClean="0"/>
              <a:t>用的并不准确。</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pPr/>
              <a:t>54</a:t>
            </a:fld>
            <a:endParaRPr lang="en-US" dirty="0"/>
          </a:p>
        </p:txBody>
      </p:sp>
    </p:spTree>
    <p:extLst>
      <p:ext uri="{BB962C8B-B14F-4D97-AF65-F5344CB8AC3E}">
        <p14:creationId xmlns:p14="http://schemas.microsoft.com/office/powerpoint/2010/main" val="8201878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修改后</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F93199CD-3E1B-4AE6-990F-76F925F5EA9F}" type="slidenum">
              <a:rPr lang="en-US" altLang="zh-CN" smtClean="0"/>
              <a:pPr/>
              <a:t>55</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CN" dirty="0" smtClean="0"/>
              <a:t>1</a:t>
            </a:r>
            <a:r>
              <a:rPr lang="zh-CN" altLang="en-US" dirty="0" smtClean="0"/>
              <a:t>、</a:t>
            </a:r>
            <a:r>
              <a:rPr lang="en-US" altLang="zh-CN" dirty="0" smtClean="0"/>
              <a:t>AAAS</a:t>
            </a:r>
            <a:r>
              <a:rPr lang="zh-CN" altLang="en-US" dirty="0" smtClean="0"/>
              <a:t>创建于</a:t>
            </a:r>
            <a:r>
              <a:rPr lang="en-US" altLang="zh-CN" dirty="0" smtClean="0"/>
              <a:t>1848</a:t>
            </a:r>
            <a:r>
              <a:rPr lang="zh-CN" altLang="en-US" dirty="0" smtClean="0"/>
              <a:t>年，是全球最大的科普科学学会，</a:t>
            </a:r>
            <a:r>
              <a:rPr lang="en-US" altLang="zh-CN" dirty="0" smtClean="0"/>
              <a:t>Science</a:t>
            </a:r>
            <a:r>
              <a:rPr lang="zh-CN" altLang="en-US" dirty="0" smtClean="0"/>
              <a:t>是它的旗舰出版物。</a:t>
            </a:r>
            <a:endParaRPr lang="en-US" altLang="zh-CN" dirty="0" smtClean="0"/>
          </a:p>
          <a:p>
            <a:endParaRPr lang="en-US" altLang="zh-CN" dirty="0" smtClean="0"/>
          </a:p>
          <a:p>
            <a:r>
              <a:rPr lang="zh-CN" altLang="en-US" dirty="0" smtClean="0"/>
              <a:t>科促会成立后的</a:t>
            </a:r>
            <a:r>
              <a:rPr lang="en-US" altLang="zh-CN" dirty="0" smtClean="0"/>
              <a:t>150</a:t>
            </a:r>
            <a:r>
              <a:rPr lang="zh-CN" altLang="en-US" dirty="0" smtClean="0"/>
              <a:t>年间，其自身的发展也见证了美国科学的发展。</a:t>
            </a:r>
            <a:endParaRPr lang="en-US" altLang="zh-CN" dirty="0" smtClean="0"/>
          </a:p>
          <a:p>
            <a:endParaRPr lang="en-US" altLang="zh-CN" dirty="0" smtClean="0"/>
          </a:p>
          <a:p>
            <a:r>
              <a:rPr lang="zh-CN" altLang="en-US" dirty="0" smtClean="0"/>
              <a:t>科促会的宗旨是“促进科学，服务社会”，具体而言，是通过在全球范围内促进科学和创新的发展以造福人类。</a:t>
            </a:r>
          </a:p>
          <a:p>
            <a:endParaRPr lang="zh-CN" altLang="en-US" dirty="0" smtClean="0"/>
          </a:p>
        </p:txBody>
      </p:sp>
      <p:sp>
        <p:nvSpPr>
          <p:cNvPr id="686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D3CD08A-0AA2-4EEF-B272-37CDBE6CAED0}"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283039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最终，由</a:t>
            </a:r>
            <a:r>
              <a:rPr lang="en-US" altLang="zh-CN" dirty="0" smtClean="0"/>
              <a:t>109</a:t>
            </a:r>
            <a:r>
              <a:rPr lang="zh-CN" altLang="en-US" dirty="0" smtClean="0"/>
              <a:t>个词修改为</a:t>
            </a:r>
            <a:r>
              <a:rPr lang="en-US" altLang="zh-CN" dirty="0" smtClean="0"/>
              <a:t>83</a:t>
            </a:r>
            <a:r>
              <a:rPr lang="zh-CN" altLang="en-US" dirty="0" smtClean="0"/>
              <a:t>个。</a:t>
            </a:r>
            <a:endParaRPr lang="zh-CN" altLang="en-US" dirty="0"/>
          </a:p>
        </p:txBody>
      </p:sp>
      <p:sp>
        <p:nvSpPr>
          <p:cNvPr id="4" name="灯片编号占位符 3"/>
          <p:cNvSpPr>
            <a:spLocks noGrp="1"/>
          </p:cNvSpPr>
          <p:nvPr>
            <p:ph type="sldNum" sz="quarter" idx="10"/>
          </p:nvPr>
        </p:nvSpPr>
        <p:spPr/>
        <p:txBody>
          <a:bodyPr/>
          <a:lstStyle/>
          <a:p>
            <a:fld id="{F93199CD-3E1B-4AE6-990F-76F925F5EA9F}" type="slidenum">
              <a:rPr lang="en-US" altLang="zh-CN" smtClean="0"/>
              <a:pPr/>
              <a:t>56</a:t>
            </a:fld>
            <a:endParaRPr lang="en-US" altLang="zh-CN"/>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举例二：修改之前有</a:t>
            </a:r>
            <a:r>
              <a:rPr lang="en-US" altLang="zh-CN" dirty="0" smtClean="0"/>
              <a:t>224</a:t>
            </a:r>
            <a:r>
              <a:rPr lang="zh-CN" altLang="en-US" dirty="0" smtClean="0"/>
              <a:t>个词</a:t>
            </a:r>
            <a:endParaRPr lang="zh-CN" altLang="en-US" dirty="0"/>
          </a:p>
        </p:txBody>
      </p:sp>
      <p:sp>
        <p:nvSpPr>
          <p:cNvPr id="4" name="灯片编号占位符 3"/>
          <p:cNvSpPr>
            <a:spLocks noGrp="1"/>
          </p:cNvSpPr>
          <p:nvPr>
            <p:ph type="sldNum" sz="quarter" idx="10"/>
          </p:nvPr>
        </p:nvSpPr>
        <p:spPr/>
        <p:txBody>
          <a:bodyPr/>
          <a:lstStyle/>
          <a:p>
            <a:fld id="{F93199CD-3E1B-4AE6-990F-76F925F5EA9F}" type="slidenum">
              <a:rPr lang="en-US" altLang="zh-CN" smtClean="0"/>
              <a:pPr/>
              <a:t>57</a:t>
            </a:fld>
            <a:endParaRPr lang="en-US" altLang="zh-CN"/>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大家可以看到，左边是作者的文章，右边是编辑的问题。可以看出，作者并未能清楚表达它的意思。</a:t>
            </a:r>
            <a:endParaRPr lang="zh-CN" altLang="en-US" dirty="0"/>
          </a:p>
        </p:txBody>
      </p:sp>
      <p:sp>
        <p:nvSpPr>
          <p:cNvPr id="4" name="灯片编号占位符 3"/>
          <p:cNvSpPr>
            <a:spLocks noGrp="1"/>
          </p:cNvSpPr>
          <p:nvPr>
            <p:ph type="sldNum" sz="quarter" idx="10"/>
          </p:nvPr>
        </p:nvSpPr>
        <p:spPr/>
        <p:txBody>
          <a:bodyPr/>
          <a:lstStyle/>
          <a:p>
            <a:fld id="{F93199CD-3E1B-4AE6-990F-76F925F5EA9F}" type="slidenum">
              <a:rPr lang="en-US" altLang="zh-CN" smtClean="0"/>
              <a:pPr/>
              <a:t>58</a:t>
            </a:fld>
            <a:endParaRPr lang="en-US" altLang="zh-CN"/>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延续上一页，更多</a:t>
            </a:r>
            <a:r>
              <a:rPr lang="zh-CN" altLang="en-US" dirty="0" smtClean="0"/>
              <a:t>问题</a:t>
            </a:r>
            <a:endParaRPr lang="en-US" altLang="zh-CN" dirty="0" smtClean="0"/>
          </a:p>
          <a:p>
            <a:r>
              <a:rPr lang="zh-CN" altLang="en-US" dirty="0" smtClean="0"/>
              <a:t>没有上下文背景介绍</a:t>
            </a:r>
          </a:p>
          <a:p>
            <a:r>
              <a:rPr lang="zh-CN" altLang="en-US" dirty="0" smtClean="0"/>
              <a:t>过多的方法细节</a:t>
            </a:r>
          </a:p>
          <a:p>
            <a:r>
              <a:rPr lang="zh-CN" altLang="en-US" dirty="0" smtClean="0"/>
              <a:t>用语不准确</a:t>
            </a:r>
          </a:p>
          <a:p>
            <a:r>
              <a:rPr lang="zh-CN" altLang="en-US" dirty="0" smtClean="0"/>
              <a:t>没有定义的术语</a:t>
            </a:r>
          </a:p>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F93199CD-3E1B-4AE6-990F-76F925F5EA9F}" type="slidenum">
              <a:rPr lang="en-US" altLang="zh-CN" smtClean="0"/>
              <a:pPr/>
              <a:t>59</a:t>
            </a:fld>
            <a:endParaRPr lang="en-US" altLang="zh-CN"/>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（这里一带而过即可，和上一页一样，编辑展示给大家作者稿件的问题）</a:t>
            </a:r>
            <a:endParaRPr lang="zh-CN" altLang="en-US" dirty="0"/>
          </a:p>
        </p:txBody>
      </p:sp>
      <p:sp>
        <p:nvSpPr>
          <p:cNvPr id="4" name="灯片编号占位符 3"/>
          <p:cNvSpPr>
            <a:spLocks noGrp="1"/>
          </p:cNvSpPr>
          <p:nvPr>
            <p:ph type="sldNum" sz="quarter" idx="10"/>
          </p:nvPr>
        </p:nvSpPr>
        <p:spPr/>
        <p:txBody>
          <a:bodyPr/>
          <a:lstStyle/>
          <a:p>
            <a:fld id="{F93199CD-3E1B-4AE6-990F-76F925F5EA9F}" type="slidenum">
              <a:rPr lang="en-US" altLang="zh-CN" smtClean="0"/>
              <a:pPr/>
              <a:t>60</a:t>
            </a:fld>
            <a:endParaRPr lang="en-US" altLang="zh-CN"/>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看了刚刚举例的文章，大家现在感觉如何？是不是看得眼都疼了？</a:t>
            </a:r>
            <a:endParaRPr lang="en-US" altLang="zh-CN" dirty="0" smtClean="0"/>
          </a:p>
          <a:p>
            <a:r>
              <a:rPr lang="zh-CN" altLang="en-US" dirty="0" smtClean="0"/>
              <a:t>没有上下文背景介绍</a:t>
            </a:r>
            <a:endParaRPr lang="en-US" altLang="zh-CN" dirty="0" smtClean="0"/>
          </a:p>
          <a:p>
            <a:r>
              <a:rPr lang="zh-CN" altLang="en-US" dirty="0" smtClean="0"/>
              <a:t>过多的方法细节</a:t>
            </a:r>
            <a:endParaRPr lang="en-US" altLang="zh-CN" dirty="0" smtClean="0"/>
          </a:p>
          <a:p>
            <a:r>
              <a:rPr lang="zh-CN" altLang="en-US" dirty="0" smtClean="0"/>
              <a:t>用语不准确</a:t>
            </a:r>
            <a:endParaRPr lang="en-US" altLang="zh-CN" dirty="0" smtClean="0"/>
          </a:p>
          <a:p>
            <a:r>
              <a:rPr lang="zh-CN" altLang="en-US" dirty="0" smtClean="0"/>
              <a:t>没有定义的术语</a:t>
            </a:r>
            <a:endParaRPr lang="zh-CN" altLang="en-US" dirty="0"/>
          </a:p>
        </p:txBody>
      </p:sp>
      <p:sp>
        <p:nvSpPr>
          <p:cNvPr id="4" name="灯片编号占位符 3"/>
          <p:cNvSpPr>
            <a:spLocks noGrp="1"/>
          </p:cNvSpPr>
          <p:nvPr>
            <p:ph type="sldNum" sz="quarter" idx="10"/>
          </p:nvPr>
        </p:nvSpPr>
        <p:spPr/>
        <p:txBody>
          <a:bodyPr/>
          <a:lstStyle/>
          <a:p>
            <a:fld id="{F93199CD-3E1B-4AE6-990F-76F925F5EA9F}" type="slidenum">
              <a:rPr lang="en-US" altLang="zh-CN" smtClean="0"/>
              <a:pPr/>
              <a:t>61</a:t>
            </a:fld>
            <a:endParaRPr lang="en-US" altLang="zh-CN"/>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大家看到的这张是编辑的修改</a:t>
            </a:r>
            <a:endParaRPr lang="zh-CN" altLang="en-US" dirty="0"/>
          </a:p>
        </p:txBody>
      </p:sp>
      <p:sp>
        <p:nvSpPr>
          <p:cNvPr id="4" name="灯片编号占位符 3"/>
          <p:cNvSpPr>
            <a:spLocks noGrp="1"/>
          </p:cNvSpPr>
          <p:nvPr>
            <p:ph type="sldNum" sz="quarter" idx="10"/>
          </p:nvPr>
        </p:nvSpPr>
        <p:spPr/>
        <p:txBody>
          <a:bodyPr/>
          <a:lstStyle/>
          <a:p>
            <a:fld id="{F93199CD-3E1B-4AE6-990F-76F925F5EA9F}" type="slidenum">
              <a:rPr lang="en-US" altLang="zh-CN" smtClean="0"/>
              <a:pPr/>
              <a:t>62</a:t>
            </a:fld>
            <a:endParaRPr lang="en-US" altLang="zh-CN"/>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lnSpcReduction="20000"/>
          </a:bodyPr>
          <a:lstStyle/>
          <a:p>
            <a:r>
              <a:rPr lang="zh-CN" altLang="en-US" dirty="0" smtClean="0"/>
              <a:t>编辑指出问题所在：</a:t>
            </a:r>
            <a:endParaRPr lang="en-US" altLang="zh-CN" dirty="0" smtClean="0"/>
          </a:p>
          <a:p>
            <a:r>
              <a:rPr lang="en-US" altLang="zh-CN" dirty="0" smtClean="0"/>
              <a:t>Too many words, </a:t>
            </a:r>
            <a:r>
              <a:rPr lang="zh-CN" altLang="en-US" dirty="0" smtClean="0"/>
              <a:t>写的太长了</a:t>
            </a:r>
            <a:endParaRPr lang="en-US" altLang="zh-CN" dirty="0" smtClean="0"/>
          </a:p>
          <a:p>
            <a:r>
              <a:rPr lang="en-US" altLang="en-US" sz="1200" dirty="0" smtClean="0">
                <a:solidFill>
                  <a:schemeClr val="bg1"/>
                </a:solidFill>
              </a:rPr>
              <a:t>multiple problems, including a misplaced clause：</a:t>
            </a:r>
            <a:r>
              <a:rPr lang="zh-CN" altLang="en-US" sz="1200" dirty="0" smtClean="0">
                <a:solidFill>
                  <a:schemeClr val="bg1"/>
                </a:solidFill>
              </a:rPr>
              <a:t>问题比较多，包括错误的从句</a:t>
            </a:r>
            <a:endParaRPr lang="en-US" altLang="zh-CN" sz="1200" dirty="0" smtClean="0">
              <a:solidFill>
                <a:schemeClr val="bg1"/>
              </a:solidFill>
            </a:endParaRPr>
          </a:p>
          <a:p>
            <a:r>
              <a:rPr lang="en-US" altLang="en-US" sz="1200" dirty="0" smtClean="0">
                <a:solidFill>
                  <a:schemeClr val="bg1"/>
                </a:solidFill>
              </a:rPr>
              <a:t>multiple problems, especially temporal words：</a:t>
            </a:r>
            <a:r>
              <a:rPr lang="zh-CN" altLang="en-US" sz="1200" dirty="0" smtClean="0">
                <a:solidFill>
                  <a:schemeClr val="bg1"/>
                </a:solidFill>
              </a:rPr>
              <a:t>用错时间词</a:t>
            </a:r>
            <a:endParaRPr lang="en-US" altLang="zh-CN" sz="1200" dirty="0" smtClean="0">
              <a:solidFill>
                <a:schemeClr val="bg1"/>
              </a:solidFill>
            </a:endParaRPr>
          </a:p>
          <a:p>
            <a:endParaRPr lang="en-US" altLang="zh-CN" sz="1200" dirty="0" smtClean="0">
              <a:solidFill>
                <a:schemeClr val="bg1"/>
              </a:solidFill>
            </a:endParaRPr>
          </a:p>
          <a:p>
            <a:r>
              <a:rPr lang="zh-CN" altLang="en-US" dirty="0" smtClean="0"/>
              <a:t>坚持极简主义，传递清晰明确的主旨以简胜繁。删掉多余的词或逗号。最高效的英文写作应该是简洁不繁复的；</a:t>
            </a:r>
          </a:p>
          <a:p>
            <a:r>
              <a:rPr lang="zh-CN" altLang="en-US" dirty="0" smtClean="0"/>
              <a:t>每个自然段只传达一个信息点没错，有时候单独一句话就可成段；</a:t>
            </a:r>
          </a:p>
          <a:p>
            <a:r>
              <a:rPr lang="zh-CN" altLang="en-US" dirty="0" smtClean="0"/>
              <a:t>使用短句，确保句式简明，直截了当；</a:t>
            </a:r>
          </a:p>
          <a:p>
            <a:r>
              <a:rPr lang="zh-CN" altLang="en-US" dirty="0" smtClean="0"/>
              <a:t>不要拖慢读者的阅读速度。多用动词，尤其是在标题中。尽量避免脚注，因为脚注会破坏思考的连贯性，而且会让读者在翻页或点击链接的时候目光来回移动。同理，避免过多的引用；只需要引用一些与您在论文中主要讨论的问题相关的、代表业界领先观点的重点文献即可。</a:t>
            </a:r>
          </a:p>
          <a:p>
            <a:r>
              <a:rPr lang="zh-CN" altLang="en-US" dirty="0" smtClean="0"/>
              <a:t>不要过度解释您的论文并不是用来回答读者可能提出的问题的。所以不要过度揣测读者意图。</a:t>
            </a:r>
          </a:p>
          <a:p>
            <a:r>
              <a:rPr lang="zh-CN" altLang="en-US" dirty="0" smtClean="0"/>
              <a:t>不要太担心，享受写作的过程；</a:t>
            </a:r>
          </a:p>
          <a:p>
            <a:r>
              <a:rPr lang="zh-CN" altLang="en-US" dirty="0" smtClean="0"/>
              <a:t>以您讲话的风格来写作写作重点应该是易于理解，而不是堆叠一些语法完美的句子；</a:t>
            </a:r>
          </a:p>
          <a:p>
            <a:r>
              <a:rPr lang="zh-CN" altLang="en-US" dirty="0" smtClean="0"/>
              <a:t>逗号表示讲话停顿将您写出的句子大声朗读出来，找到自然的停顿点；</a:t>
            </a:r>
          </a:p>
          <a:p>
            <a:r>
              <a:rPr lang="zh-CN" altLang="en-US" dirty="0" smtClean="0"/>
              <a:t>破折号应该用于突出强调您认为最重要的词句</a:t>
            </a:r>
            <a:r>
              <a:rPr lang="en-US" altLang="zh-CN" dirty="0" smtClean="0"/>
              <a:t>—</a:t>
            </a:r>
            <a:r>
              <a:rPr lang="zh-CN" altLang="en-US" dirty="0" smtClean="0"/>
              <a:t>不使用加粗或斜体字</a:t>
            </a:r>
            <a:r>
              <a:rPr lang="en-US" altLang="zh-CN" dirty="0" smtClean="0"/>
              <a:t>—</a:t>
            </a:r>
            <a:r>
              <a:rPr lang="zh-CN" altLang="en-US" dirty="0" smtClean="0"/>
              <a:t>也不要只用在专有名词的定义上；</a:t>
            </a:r>
          </a:p>
          <a:p>
            <a:r>
              <a:rPr lang="zh-CN" altLang="en-US" dirty="0" smtClean="0"/>
              <a:t>插入一些问句和不那么正式的句子来缓和论文的学术性，保持论文的亲和力。第一人称主动句的效果比第三人称被动句要好（尽管这可能跟您以前了解到的方法不一样）；</a:t>
            </a:r>
          </a:p>
          <a:p>
            <a:r>
              <a:rPr lang="zh-CN" altLang="en-US" dirty="0" smtClean="0"/>
              <a:t>选择实用的语言和示例；</a:t>
            </a:r>
          </a:p>
          <a:p>
            <a:r>
              <a:rPr lang="zh-CN" altLang="en-US" dirty="0" smtClean="0"/>
              <a:t>将您的文章大声朗读给自己或朋友听。</a:t>
            </a:r>
          </a:p>
          <a:p>
            <a:r>
              <a:rPr lang="zh-CN" altLang="en-US" dirty="0" smtClean="0"/>
              <a:t>提交论文之前先与期刊编辑进行沟通在写作之前先进行投稿前咨询可以节省大量时间。期刊编辑是乐于与作者沟通的，所以您大可放心地给他们发消息，告诉他们：”我刚刚完成了一篇研究论文，不知您觉得在贵刊发表是否合适？”我们可以为您提供投稿前咨询邮件的模板和编写邮件的一些建议；</a:t>
            </a:r>
          </a:p>
          <a:p>
            <a:r>
              <a:rPr lang="zh-CN" altLang="en-US" dirty="0" smtClean="0"/>
              <a:t>尽量写一个您满意的论文版本您应该对论文的最终稿感到满意；要记得您投身研究的初心！</a:t>
            </a:r>
          </a:p>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F93199CD-3E1B-4AE6-990F-76F925F5EA9F}" type="slidenum">
              <a:rPr lang="en-US" altLang="zh-CN" smtClean="0"/>
              <a:pPr/>
              <a:t>63</a:t>
            </a:fld>
            <a:endParaRPr lang="en-US" altLang="zh-CN"/>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93199CD-3E1B-4AE6-990F-76F925F5EA9F}" type="slidenum">
              <a:rPr lang="en-US" altLang="zh-CN" smtClean="0"/>
              <a:pPr/>
              <a:t>64</a:t>
            </a:fld>
            <a:endParaRPr lang="en-US" altLang="zh-CN"/>
          </a:p>
        </p:txBody>
      </p:sp>
    </p:spTree>
    <p:extLst>
      <p:ext uri="{BB962C8B-B14F-4D97-AF65-F5344CB8AC3E}">
        <p14:creationId xmlns:p14="http://schemas.microsoft.com/office/powerpoint/2010/main" val="9526481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lnSpcReduction="10000"/>
          </a:bodyPr>
          <a:lstStyle/>
          <a:p>
            <a:pPr eaLnBrk="1" hangingPunct="1">
              <a:lnSpc>
                <a:spcPct val="80000"/>
              </a:lnSpc>
            </a:pPr>
            <a:r>
              <a:rPr lang="en-US" altLang="zh-CN" sz="1200" dirty="0" smtClean="0"/>
              <a:t>1</a:t>
            </a:r>
            <a:r>
              <a:rPr lang="zh-CN" altLang="en-US" sz="1200" dirty="0" smtClean="0"/>
              <a:t>、</a:t>
            </a:r>
            <a:r>
              <a:rPr lang="zh-CN" altLang="en-US" sz="1200" b="1" dirty="0" smtClean="0"/>
              <a:t>综述</a:t>
            </a:r>
            <a:r>
              <a:rPr lang="zh-CN" altLang="en-US" sz="1200" dirty="0" smtClean="0"/>
              <a:t>（一般为</a:t>
            </a:r>
            <a:r>
              <a:rPr lang="en-US" altLang="zh-CN" sz="1200" dirty="0" smtClean="0"/>
              <a:t>4</a:t>
            </a:r>
            <a:r>
              <a:rPr lang="zh-CN" altLang="en-US" sz="1200" dirty="0" smtClean="0"/>
              <a:t>个版面）讨论具有跨学科意义的最新科学进展，着重于尚未解决的问题以及未来的发展方向。评论都要经过同行评议。一篇评论应包括摘要、概括主要观点的绪言和简要的小标题。参考文献建议不要超过</a:t>
            </a:r>
            <a:r>
              <a:rPr lang="en-US" altLang="zh-CN" sz="1200" dirty="0" smtClean="0"/>
              <a:t>100</a:t>
            </a:r>
            <a:r>
              <a:rPr lang="zh-CN" altLang="en-US" sz="1200" dirty="0" smtClean="0"/>
              <a:t>条，</a:t>
            </a:r>
            <a:r>
              <a:rPr lang="en-US" altLang="zh-CN" sz="1200" dirty="0" smtClean="0"/>
              <a:t>6000</a:t>
            </a:r>
            <a:r>
              <a:rPr lang="zh-CN" altLang="en-US" sz="1200" dirty="0" smtClean="0"/>
              <a:t>字以内。多数评论由编辑约稿，但是也会考虑未经约稿的投稿。</a:t>
            </a:r>
            <a:endParaRPr lang="en-US" altLang="zh-CN" sz="1200" dirty="0" smtClean="0"/>
          </a:p>
          <a:p>
            <a:pPr eaLnBrk="1" hangingPunct="1">
              <a:lnSpc>
                <a:spcPct val="80000"/>
              </a:lnSpc>
            </a:pPr>
            <a:endParaRPr lang="zh-CN" altLang="en-US" sz="1200" dirty="0" smtClean="0"/>
          </a:p>
          <a:p>
            <a:pPr eaLnBrk="1" hangingPunct="1">
              <a:lnSpc>
                <a:spcPct val="80000"/>
              </a:lnSpc>
            </a:pPr>
            <a:r>
              <a:rPr lang="en-US" altLang="zh-CN" sz="1200" dirty="0" smtClean="0"/>
              <a:t>2</a:t>
            </a:r>
            <a:r>
              <a:rPr lang="zh-CN" altLang="en-US" sz="1200" dirty="0" smtClean="0"/>
              <a:t>、</a:t>
            </a:r>
            <a:r>
              <a:rPr lang="zh-CN" altLang="en-US" sz="1200" b="1" dirty="0" smtClean="0"/>
              <a:t>研究文章</a:t>
            </a:r>
            <a:r>
              <a:rPr lang="zh-CN" altLang="en-US" sz="1200" dirty="0" smtClean="0"/>
              <a:t>（</a:t>
            </a:r>
            <a:r>
              <a:rPr lang="en-US" altLang="zh-CN" sz="1200" dirty="0" smtClean="0"/>
              <a:t>4500</a:t>
            </a:r>
            <a:r>
              <a:rPr lang="zh-CN" altLang="en-US" sz="1200" dirty="0" smtClean="0"/>
              <a:t>字以内或约</a:t>
            </a:r>
            <a:r>
              <a:rPr lang="en-US" altLang="zh-CN" sz="1200" dirty="0" smtClean="0"/>
              <a:t>5</a:t>
            </a:r>
            <a:r>
              <a:rPr lang="zh-CN" altLang="en-US" sz="1200" dirty="0" smtClean="0"/>
              <a:t>个版面）反映某项重大进步。一篇研究文章包括摘要、绪言、最多</a:t>
            </a:r>
            <a:r>
              <a:rPr lang="en-US" altLang="zh-CN" sz="1200" dirty="0" smtClean="0"/>
              <a:t>6</a:t>
            </a:r>
            <a:r>
              <a:rPr lang="zh-CN" altLang="en-US" sz="1200" dirty="0" smtClean="0"/>
              <a:t>个图表或表格、含简短小标题的正文以及最多</a:t>
            </a:r>
            <a:r>
              <a:rPr lang="en-US" altLang="zh-CN" sz="1200" dirty="0" smtClean="0"/>
              <a:t>40</a:t>
            </a:r>
            <a:r>
              <a:rPr lang="zh-CN" altLang="en-US" sz="1200" dirty="0" smtClean="0"/>
              <a:t>条参考文献。网上补充资料通常应包括资料、方法以及支持结论所需的其它信息。</a:t>
            </a:r>
            <a:endParaRPr lang="en-US" altLang="zh-CN" sz="1200" dirty="0" smtClean="0"/>
          </a:p>
          <a:p>
            <a:pPr eaLnBrk="1" hangingPunct="1">
              <a:lnSpc>
                <a:spcPct val="80000"/>
              </a:lnSpc>
            </a:pPr>
            <a:endParaRPr lang="zh-CN" altLang="en-US" sz="1200" dirty="0" smtClean="0"/>
          </a:p>
          <a:p>
            <a:pPr eaLnBrk="1" hangingPunct="1">
              <a:lnSpc>
                <a:spcPct val="80000"/>
              </a:lnSpc>
            </a:pPr>
            <a:r>
              <a:rPr lang="en-US" altLang="zh-CN" sz="1200" dirty="0" smtClean="0"/>
              <a:t>3</a:t>
            </a:r>
            <a:r>
              <a:rPr lang="zh-CN" altLang="en-US" sz="1200" dirty="0" smtClean="0"/>
              <a:t>、</a:t>
            </a:r>
            <a:r>
              <a:rPr lang="zh-CN" altLang="en-US" sz="1200" b="1" dirty="0" smtClean="0"/>
              <a:t>报告</a:t>
            </a:r>
            <a:r>
              <a:rPr lang="zh-CN" altLang="en-US" sz="1200" dirty="0" smtClean="0"/>
              <a:t>（</a:t>
            </a:r>
            <a:r>
              <a:rPr lang="en-US" altLang="zh-CN" sz="1200" dirty="0" smtClean="0"/>
              <a:t>2500</a:t>
            </a:r>
            <a:r>
              <a:rPr lang="zh-CN" altLang="en-US" sz="1200" dirty="0" smtClean="0"/>
              <a:t>字以内或约</a:t>
            </a:r>
            <a:r>
              <a:rPr lang="en-US" altLang="zh-CN" sz="1200" dirty="0" smtClean="0"/>
              <a:t>3</a:t>
            </a:r>
            <a:r>
              <a:rPr lang="zh-CN" altLang="en-US" sz="1200" dirty="0" smtClean="0"/>
              <a:t>个版面）发表新的、有广泛意义的重要研究成果。一篇报告应包括摘要、一段介绍性文字、最多</a:t>
            </a:r>
            <a:r>
              <a:rPr lang="en-US" altLang="zh-CN" sz="1200" dirty="0" smtClean="0"/>
              <a:t>4</a:t>
            </a:r>
            <a:r>
              <a:rPr lang="zh-CN" altLang="en-US" sz="1200" dirty="0" smtClean="0"/>
              <a:t>个图表或表格以及最多</a:t>
            </a:r>
            <a:r>
              <a:rPr lang="en-US" altLang="zh-CN" sz="1200" dirty="0" smtClean="0"/>
              <a:t>30</a:t>
            </a:r>
            <a:r>
              <a:rPr lang="zh-CN" altLang="en-US" sz="1200" dirty="0" smtClean="0"/>
              <a:t>条参考文献。网上补充资料通常应包括资料、方法以及支持结论所需的其它信息。</a:t>
            </a:r>
            <a:endParaRPr lang="en-US" altLang="zh-CN" sz="1200" dirty="0" smtClean="0"/>
          </a:p>
          <a:p>
            <a:pPr eaLnBrk="1" hangingPunct="1">
              <a:lnSpc>
                <a:spcPct val="80000"/>
              </a:lnSpc>
            </a:pPr>
            <a:endParaRPr lang="zh-CN" altLang="en-US" sz="1200" dirty="0" smtClean="0"/>
          </a:p>
          <a:p>
            <a:pPr eaLnBrk="1" hangingPunct="1">
              <a:lnSpc>
                <a:spcPct val="80000"/>
              </a:lnSpc>
            </a:pPr>
            <a:r>
              <a:rPr lang="en-US" altLang="zh-CN" sz="1200" dirty="0" smtClean="0"/>
              <a:t>4</a:t>
            </a:r>
            <a:r>
              <a:rPr lang="zh-CN" altLang="en-US" sz="1200" dirty="0" smtClean="0"/>
              <a:t>、</a:t>
            </a:r>
            <a:r>
              <a:rPr lang="zh-CN" altLang="en-US" sz="1200" b="1" dirty="0" smtClean="0"/>
              <a:t>技术评论</a:t>
            </a:r>
            <a:r>
              <a:rPr lang="zh-CN" altLang="en-US" sz="1200" dirty="0" smtClean="0"/>
              <a:t>（</a:t>
            </a:r>
            <a:r>
              <a:rPr lang="en-US" altLang="zh-CN" sz="1200" dirty="0" smtClean="0"/>
              <a:t>1000</a:t>
            </a:r>
            <a:r>
              <a:rPr lang="zh-CN" altLang="en-US" sz="1200" dirty="0" smtClean="0"/>
              <a:t>字以内）讨论</a:t>
            </a:r>
            <a:r>
              <a:rPr lang="en-US" altLang="zh-CN" sz="1200" dirty="0" smtClean="0"/>
              <a:t>Science</a:t>
            </a:r>
            <a:r>
              <a:rPr lang="zh-CN" altLang="en-US" sz="1200" dirty="0" smtClean="0"/>
              <a:t>过去</a:t>
            </a:r>
            <a:r>
              <a:rPr lang="en-US" altLang="zh-CN" sz="1200" dirty="0" smtClean="0"/>
              <a:t>3</a:t>
            </a:r>
            <a:r>
              <a:rPr lang="zh-CN" altLang="en-US" sz="1200" dirty="0" smtClean="0"/>
              <a:t>个月内发表的论文。一篇评论应包括</a:t>
            </a:r>
            <a:r>
              <a:rPr lang="en-US" altLang="zh-CN" sz="1200" dirty="0" smtClean="0"/>
              <a:t>60</a:t>
            </a:r>
            <a:r>
              <a:rPr lang="zh-CN" altLang="en-US" sz="1200" dirty="0" smtClean="0"/>
              <a:t>字以内的摘要、最多</a:t>
            </a:r>
            <a:r>
              <a:rPr lang="en-US" altLang="zh-CN" sz="1200" dirty="0" smtClean="0"/>
              <a:t>2</a:t>
            </a:r>
            <a:r>
              <a:rPr lang="zh-CN" altLang="en-US" sz="1200" dirty="0" smtClean="0"/>
              <a:t>个图表或表格以及最多</a:t>
            </a:r>
            <a:r>
              <a:rPr lang="en-US" altLang="zh-CN" sz="1200" dirty="0" smtClean="0"/>
              <a:t>15</a:t>
            </a:r>
            <a:r>
              <a:rPr lang="zh-CN" altLang="en-US" sz="1200" dirty="0" smtClean="0"/>
              <a:t>条参考文献。原评论作者将被给予答复评论的机会。视需要对评论和答复进行审查和编辑。讨论的摘要刊登在印刷版上，全文刊登在网站上。</a:t>
            </a:r>
            <a:endParaRPr lang="en-US" altLang="zh-CN" sz="1200" dirty="0" smtClean="0"/>
          </a:p>
          <a:p>
            <a:pPr eaLnBrk="1" hangingPunct="1">
              <a:lnSpc>
                <a:spcPct val="80000"/>
              </a:lnSpc>
            </a:pPr>
            <a:endParaRPr lang="zh-CN" altLang="en-US" sz="1200" dirty="0" smtClean="0"/>
          </a:p>
          <a:p>
            <a:pPr eaLnBrk="1" hangingPunct="1">
              <a:lnSpc>
                <a:spcPct val="80000"/>
              </a:lnSpc>
            </a:pPr>
            <a:r>
              <a:rPr lang="en-US" altLang="zh-CN" sz="1200" dirty="0" smtClean="0"/>
              <a:t>5</a:t>
            </a:r>
            <a:r>
              <a:rPr lang="zh-CN" altLang="en-US" sz="1200" dirty="0" smtClean="0"/>
              <a:t>、</a:t>
            </a:r>
            <a:r>
              <a:rPr lang="zh-CN" altLang="en-US" sz="1200" b="1" dirty="0" smtClean="0"/>
              <a:t>信件</a:t>
            </a:r>
            <a:r>
              <a:rPr lang="zh-CN" altLang="en-US" sz="1200" dirty="0" smtClean="0"/>
              <a:t>（约</a:t>
            </a:r>
            <a:r>
              <a:rPr lang="en-US" altLang="zh-CN" sz="1200" dirty="0" smtClean="0"/>
              <a:t>300</a:t>
            </a:r>
            <a:r>
              <a:rPr lang="zh-CN" altLang="en-US" sz="1200" dirty="0" smtClean="0"/>
              <a:t>字）讨论</a:t>
            </a:r>
            <a:r>
              <a:rPr lang="en-US" altLang="zh-CN" sz="1200" dirty="0" smtClean="0"/>
              <a:t>Science</a:t>
            </a:r>
            <a:r>
              <a:rPr lang="zh-CN" altLang="en-US" sz="1200" dirty="0" smtClean="0"/>
              <a:t>过去</a:t>
            </a:r>
            <a:r>
              <a:rPr lang="en-US" altLang="zh-CN" sz="1200" dirty="0" smtClean="0"/>
              <a:t>3</a:t>
            </a:r>
            <a:r>
              <a:rPr lang="zh-CN" altLang="en-US" sz="1200" dirty="0" smtClean="0"/>
              <a:t>个月内发表的内容或普遍感兴趣的问题。来信请投到我们的投稿网站（</a:t>
            </a:r>
            <a:r>
              <a:rPr lang="en-US" altLang="zh-CN" sz="1200" b="1" i="0" u="none" strike="noStrike" kern="1200" dirty="0" smtClean="0">
                <a:solidFill>
                  <a:schemeClr val="tx1"/>
                </a:solidFill>
                <a:latin typeface="+mn-lt"/>
                <a:ea typeface="+mn-ea"/>
                <a:cs typeface="+mn-cs"/>
                <a:hlinkClick r:id="rId3"/>
              </a:rPr>
              <a:t>https://cts.sciencemag.org</a:t>
            </a:r>
            <a:r>
              <a:rPr lang="zh-CN" altLang="en-US" sz="1200" dirty="0" smtClean="0"/>
              <a:t>）。收到来信并不通知发信人，发表来信时一般也不再征求发信人的意见。我们会对来信加以编辑以求明了并符合版面限制。电子来信仅在网上刊登，建议来信长度控制在</a:t>
            </a:r>
            <a:r>
              <a:rPr lang="en-US" altLang="zh-CN" sz="1200" dirty="0" smtClean="0"/>
              <a:t>400</a:t>
            </a:r>
            <a:r>
              <a:rPr lang="zh-CN" altLang="en-US" sz="1200" dirty="0" smtClean="0"/>
              <a:t>字以内，以便能得到快速及时的讨论。</a:t>
            </a:r>
            <a:endParaRPr lang="en-US" altLang="zh-CN" sz="1200" dirty="0" smtClean="0"/>
          </a:p>
          <a:p>
            <a:pPr eaLnBrk="1" hangingPunct="1">
              <a:lnSpc>
                <a:spcPct val="80000"/>
              </a:lnSpc>
            </a:pPr>
            <a:endParaRPr lang="zh-CN" altLang="en-US" sz="1200" dirty="0" smtClean="0"/>
          </a:p>
          <a:p>
            <a:pPr eaLnBrk="1" hangingPunct="1">
              <a:lnSpc>
                <a:spcPct val="80000"/>
              </a:lnSpc>
            </a:pPr>
            <a:r>
              <a:rPr lang="en-US" altLang="zh-CN" sz="1200" dirty="0" smtClean="0"/>
              <a:t>6</a:t>
            </a:r>
            <a:r>
              <a:rPr lang="zh-CN" altLang="en-US" sz="1200" dirty="0" smtClean="0"/>
              <a:t>、</a:t>
            </a:r>
            <a:r>
              <a:rPr lang="zh-CN" altLang="en-US" sz="1200" b="1" dirty="0" smtClean="0"/>
              <a:t>政策论坛</a:t>
            </a:r>
            <a:r>
              <a:rPr lang="zh-CN" altLang="en-US" sz="1200" dirty="0" smtClean="0"/>
              <a:t>（</a:t>
            </a:r>
            <a:r>
              <a:rPr lang="en-US" altLang="zh-CN" sz="1200" dirty="0" smtClean="0"/>
              <a:t>1000-2000</a:t>
            </a:r>
            <a:r>
              <a:rPr lang="zh-CN" altLang="en-US" sz="1200" dirty="0" smtClean="0"/>
              <a:t>字）讨论科学政策相关议题。</a:t>
            </a:r>
            <a:endParaRPr lang="en-US" altLang="zh-CN" sz="1200" dirty="0" smtClean="0"/>
          </a:p>
          <a:p>
            <a:pPr eaLnBrk="1" hangingPunct="1">
              <a:lnSpc>
                <a:spcPct val="80000"/>
              </a:lnSpc>
            </a:pPr>
            <a:endParaRPr lang="zh-CN" altLang="en-US" sz="1200" dirty="0" smtClean="0"/>
          </a:p>
          <a:p>
            <a:pPr eaLnBrk="1" hangingPunct="1">
              <a:lnSpc>
                <a:spcPct val="80000"/>
              </a:lnSpc>
            </a:pPr>
            <a:r>
              <a:rPr lang="en-US" altLang="zh-CN" sz="1200" dirty="0" smtClean="0"/>
              <a:t>7</a:t>
            </a:r>
            <a:r>
              <a:rPr lang="zh-CN" altLang="en-US" sz="1200" dirty="0" smtClean="0"/>
              <a:t>、</a:t>
            </a:r>
            <a:r>
              <a:rPr lang="zh-CN" altLang="en-US" sz="1200" b="1" dirty="0" smtClean="0"/>
              <a:t>教育论坛</a:t>
            </a:r>
            <a:r>
              <a:rPr lang="zh-CN" altLang="en-US" sz="1200" dirty="0" smtClean="0"/>
              <a:t>（</a:t>
            </a:r>
            <a:r>
              <a:rPr lang="en-US" altLang="zh-CN" sz="1200" dirty="0" smtClean="0"/>
              <a:t>2000</a:t>
            </a:r>
            <a:r>
              <a:rPr lang="zh-CN" altLang="en-US" sz="1200" dirty="0" smtClean="0"/>
              <a:t>字）刊登有关科学教育及其实践的文章和原创研究。</a:t>
            </a:r>
            <a:endParaRPr lang="en-US" altLang="zh-CN" sz="1200" dirty="0" smtClean="0"/>
          </a:p>
          <a:p>
            <a:pPr eaLnBrk="1" hangingPunct="1">
              <a:lnSpc>
                <a:spcPct val="80000"/>
              </a:lnSpc>
            </a:pPr>
            <a:endParaRPr lang="zh-CN" altLang="en-US" sz="1200" dirty="0" smtClean="0"/>
          </a:p>
          <a:p>
            <a:pPr eaLnBrk="1" hangingPunct="1">
              <a:lnSpc>
                <a:spcPct val="80000"/>
              </a:lnSpc>
            </a:pPr>
            <a:r>
              <a:rPr lang="en-US" altLang="zh-CN" sz="1200" dirty="0" smtClean="0"/>
              <a:t>8</a:t>
            </a:r>
            <a:r>
              <a:rPr lang="zh-CN" altLang="en-US" sz="1200" dirty="0" smtClean="0"/>
              <a:t>、</a:t>
            </a:r>
            <a:r>
              <a:rPr lang="zh-CN" altLang="en-US" sz="1200" b="1" dirty="0" smtClean="0"/>
              <a:t>书评</a:t>
            </a:r>
            <a:r>
              <a:rPr lang="zh-CN" altLang="en-US" sz="1200" b="0" dirty="0" smtClean="0"/>
              <a:t>（</a:t>
            </a:r>
            <a:r>
              <a:rPr lang="en-US" altLang="zh-CN" sz="1200" b="0" dirty="0" smtClean="0"/>
              <a:t>800</a:t>
            </a:r>
            <a:r>
              <a:rPr lang="zh-CN" altLang="en-US" sz="1200" dirty="0" smtClean="0"/>
              <a:t>字以内）评论</a:t>
            </a:r>
            <a:r>
              <a:rPr lang="en-US" altLang="zh-CN" sz="1200" dirty="0" smtClean="0"/>
              <a:t>Science</a:t>
            </a:r>
            <a:r>
              <a:rPr lang="zh-CN" altLang="en-US" sz="1200" dirty="0" smtClean="0"/>
              <a:t>读者感兴趣的图书、多媒体、展览或影片。</a:t>
            </a:r>
            <a:endParaRPr lang="en-US" altLang="zh-CN" sz="1200" dirty="0" smtClean="0"/>
          </a:p>
          <a:p>
            <a:pPr eaLnBrk="1" hangingPunct="1">
              <a:lnSpc>
                <a:spcPct val="80000"/>
              </a:lnSpc>
            </a:pPr>
            <a:endParaRPr lang="zh-CN" altLang="en-US" sz="1200" dirty="0" smtClean="0"/>
          </a:p>
          <a:p>
            <a:pPr eaLnBrk="1" hangingPunct="1">
              <a:lnSpc>
                <a:spcPct val="80000"/>
              </a:lnSpc>
            </a:pPr>
            <a:r>
              <a:rPr lang="en-US" altLang="zh-CN" sz="1200" dirty="0" smtClean="0"/>
              <a:t>9</a:t>
            </a:r>
            <a:r>
              <a:rPr lang="zh-CN" altLang="en-US" sz="1200" dirty="0" smtClean="0"/>
              <a:t>、</a:t>
            </a:r>
            <a:r>
              <a:rPr lang="zh-CN" altLang="en-US" sz="1200" b="1" dirty="0" smtClean="0"/>
              <a:t>研究评述</a:t>
            </a:r>
            <a:r>
              <a:rPr lang="zh-CN" altLang="en-US" sz="1200" dirty="0" smtClean="0"/>
              <a:t>（</a:t>
            </a:r>
            <a:r>
              <a:rPr lang="en-US" altLang="zh-CN" sz="1200" dirty="0" smtClean="0"/>
              <a:t>1000</a:t>
            </a:r>
            <a:r>
              <a:rPr lang="zh-CN" altLang="en-US" sz="1200" dirty="0" smtClean="0"/>
              <a:t>字以内）分析最近的研究进展，但不以讨论作者自己的研究为主。</a:t>
            </a:r>
          </a:p>
          <a:p>
            <a:pPr eaLnBrk="1" hangingPunct="1">
              <a:lnSpc>
                <a:spcPct val="80000"/>
              </a:lnSpc>
            </a:pPr>
            <a:endParaRPr lang="zh-CN" altLang="en-US" sz="1200" dirty="0" smtClean="0"/>
          </a:p>
          <a:p>
            <a:pPr eaLnBrk="1" hangingPunct="1">
              <a:lnSpc>
                <a:spcPct val="80000"/>
              </a:lnSpc>
            </a:pPr>
            <a:r>
              <a:rPr lang="zh-CN" altLang="en-US" sz="1200" dirty="0" smtClean="0"/>
              <a:t>书评、教育和政策论坛、研究评述这些专栏的多数文章由编辑约稿，同时也会考虑未经约稿的投稿。</a:t>
            </a:r>
          </a:p>
          <a:p>
            <a:endParaRPr lang="zh-CN" altLang="en-US" dirty="0"/>
          </a:p>
        </p:txBody>
      </p:sp>
      <p:sp>
        <p:nvSpPr>
          <p:cNvPr id="4" name="灯片编号占位符 3"/>
          <p:cNvSpPr>
            <a:spLocks noGrp="1"/>
          </p:cNvSpPr>
          <p:nvPr>
            <p:ph type="sldNum" sz="quarter" idx="10"/>
          </p:nvPr>
        </p:nvSpPr>
        <p:spPr/>
        <p:txBody>
          <a:bodyPr/>
          <a:lstStyle/>
          <a:p>
            <a:fld id="{F93199CD-3E1B-4AE6-990F-76F925F5EA9F}" type="slidenum">
              <a:rPr lang="en-US" altLang="zh-CN" smtClean="0"/>
              <a:pPr/>
              <a:t>66</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zh-CN" altLang="en-US" dirty="0" smtClean="0"/>
              <a:t>中美科学界交流的盛事</a:t>
            </a:r>
            <a:endParaRPr lang="en-US" altLang="zh-CN" dirty="0" smtClean="0"/>
          </a:p>
          <a:p>
            <a:pPr eaLnBrk="1" hangingPunct="1"/>
            <a:endParaRPr lang="zh-CN" altLang="en-US" dirty="0" smtClean="0"/>
          </a:p>
          <a:p>
            <a:pPr eaLnBrk="1" hangingPunct="1"/>
            <a:r>
              <a:rPr lang="zh-CN" altLang="en-US" dirty="0" smtClean="0"/>
              <a:t>温总理接受了</a:t>
            </a:r>
            <a:r>
              <a:rPr lang="en-US" altLang="zh-CN" dirty="0" smtClean="0"/>
              <a:t>Science</a:t>
            </a:r>
            <a:r>
              <a:rPr lang="zh-CN" altLang="en-US" dirty="0" smtClean="0"/>
              <a:t>主编的访问，并高度评价了</a:t>
            </a:r>
            <a:r>
              <a:rPr lang="en-US" altLang="zh-CN" dirty="0" smtClean="0"/>
              <a:t>《</a:t>
            </a:r>
            <a:r>
              <a:rPr lang="zh-CN" altLang="en-US" dirty="0" smtClean="0"/>
              <a:t>科学</a:t>
            </a:r>
            <a:r>
              <a:rPr lang="en-US" altLang="zh-CN" dirty="0" smtClean="0"/>
              <a:t>》</a:t>
            </a:r>
            <a:r>
              <a:rPr lang="zh-CN" altLang="en-US" dirty="0" smtClean="0"/>
              <a:t>杂志在推动全球科技进步中的重要作用 。</a:t>
            </a:r>
          </a:p>
          <a:p>
            <a:endParaRPr lang="zh-CN" altLang="en-US" dirty="0" smtClean="0"/>
          </a:p>
        </p:txBody>
      </p:sp>
      <p:sp>
        <p:nvSpPr>
          <p:cNvPr id="706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749EC26-BE55-4919-BD6E-446328AFD6B3}"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7728448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F93199CD-3E1B-4AE6-990F-76F925F5EA9F}" type="slidenum">
              <a:rPr lang="en-US" altLang="zh-CN" smtClean="0"/>
              <a:pPr/>
              <a:t>67</a:t>
            </a:fld>
            <a:endParaRPr lang="en-US" altLang="zh-CN"/>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93199CD-3E1B-4AE6-990F-76F925F5EA9F}" type="slidenum">
              <a:rPr lang="en-US" altLang="zh-CN" smtClean="0"/>
              <a:pPr/>
              <a:t>68</a:t>
            </a:fld>
            <a:endParaRPr lang="en-US" altLang="zh-CN"/>
          </a:p>
        </p:txBody>
      </p:sp>
    </p:spTree>
    <p:extLst>
      <p:ext uri="{BB962C8B-B14F-4D97-AF65-F5344CB8AC3E}">
        <p14:creationId xmlns:p14="http://schemas.microsoft.com/office/powerpoint/2010/main" val="27484660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1.“Dear </a:t>
            </a:r>
            <a:r>
              <a:rPr lang="en-US" altLang="zh-CN" dirty="0" smtClean="0"/>
              <a:t>Prof. X, please find enclosed our paper [title here] which we wish to submit for consideration for publication in [journal name here]. Thank you for your time in advance with this submission.”</a:t>
            </a:r>
          </a:p>
          <a:p>
            <a:r>
              <a:rPr lang="en-US" altLang="zh-CN" dirty="0" smtClean="0"/>
              <a:t>COVER LETTER</a:t>
            </a:r>
          </a:p>
          <a:p>
            <a:r>
              <a:rPr lang="en-US" altLang="zh-CN" dirty="0" smtClean="0"/>
              <a:t>2.</a:t>
            </a:r>
          </a:p>
          <a:p>
            <a:r>
              <a:rPr lang="zh-CN" altLang="en-US" dirty="0" smtClean="0"/>
              <a:t>“</a:t>
            </a:r>
            <a:r>
              <a:rPr lang="en-US" altLang="zh-CN" dirty="0" smtClean="0"/>
              <a:t>Our paper is important because we show</a:t>
            </a:r>
            <a:r>
              <a:rPr lang="zh-CN" altLang="en-US" dirty="0" smtClean="0"/>
              <a:t>”</a:t>
            </a:r>
            <a:r>
              <a:rPr lang="en-US" altLang="zh-CN" dirty="0" smtClean="0"/>
              <a:t> [insert here]”</a:t>
            </a:r>
            <a:r>
              <a:rPr lang="zh-CN" altLang="en-US" dirty="0" smtClean="0"/>
              <a:t>。这里涉及的内容可以追溯到我们在本系列文章开始时提到关键信息，也就是你希望读者从你们的研究中“拿走”的重要内容。你的关键信息是什么？此时，你应该在投稿信中向编辑重复这些内容，使其无需真正阅读文章就能认识到文章的重要性。你现在希望编辑将你的论文发出审稿。你需要确保论文通过第一阶段编辑流程。</a:t>
            </a:r>
          </a:p>
          <a:p>
            <a:endParaRPr lang="zh-CN" altLang="en-US" dirty="0" smtClean="0"/>
          </a:p>
          <a:p>
            <a:r>
              <a:rPr lang="zh-CN" altLang="en-US" dirty="0" smtClean="0"/>
              <a:t>请记住，在知名期刊中，至少有</a:t>
            </a:r>
            <a:r>
              <a:rPr lang="en-US" altLang="zh-CN" dirty="0" smtClean="0"/>
              <a:t>90%</a:t>
            </a:r>
            <a:r>
              <a:rPr lang="zh-CN" altLang="en-US" dirty="0" smtClean="0"/>
              <a:t>的论文（超过提交给编辑的所有论文的</a:t>
            </a:r>
            <a:r>
              <a:rPr lang="en-US" altLang="zh-CN" dirty="0" smtClean="0"/>
              <a:t>9/10</a:t>
            </a:r>
            <a:r>
              <a:rPr lang="zh-CN" altLang="en-US" dirty="0" smtClean="0"/>
              <a:t>）会被拒绝审稿。</a:t>
            </a:r>
            <a:endParaRPr lang="en-US" altLang="zh-CN" dirty="0" smtClean="0"/>
          </a:p>
          <a:p>
            <a:r>
              <a:rPr lang="en-US" altLang="zh-CN" dirty="0" smtClean="0"/>
              <a:t>3.</a:t>
            </a:r>
          </a:p>
          <a:p>
            <a:r>
              <a:rPr lang="en-US" altLang="zh-CN" dirty="0" smtClean="0"/>
              <a:t>“We feel that our paper is of particular interest to the readership of your journal because [insert text here]”</a:t>
            </a:r>
            <a:r>
              <a:rPr lang="zh-CN" altLang="en-US" dirty="0" smtClean="0"/>
              <a:t>。然后，你应该在此处写出会吸引特定期刊读者的具体内容，而不是你们论文的全部关键信息。吸引读者的内容要与</a:t>
            </a:r>
            <a:r>
              <a:rPr lang="en-US" altLang="zh-CN" dirty="0" smtClean="0"/>
              <a:t>science</a:t>
            </a:r>
            <a:r>
              <a:rPr lang="zh-CN" altLang="en-US" dirty="0" smtClean="0"/>
              <a:t>该期刊的目标观众相吻合。</a:t>
            </a:r>
            <a:endParaRPr lang="zh-CN" altLang="en-US" dirty="0"/>
          </a:p>
        </p:txBody>
      </p:sp>
      <p:sp>
        <p:nvSpPr>
          <p:cNvPr id="4" name="灯片编号占位符 3"/>
          <p:cNvSpPr>
            <a:spLocks noGrp="1"/>
          </p:cNvSpPr>
          <p:nvPr>
            <p:ph type="sldNum" sz="quarter" idx="10"/>
          </p:nvPr>
        </p:nvSpPr>
        <p:spPr/>
        <p:txBody>
          <a:bodyPr/>
          <a:lstStyle/>
          <a:p>
            <a:fld id="{F93199CD-3E1B-4AE6-990F-76F925F5EA9F}" type="slidenum">
              <a:rPr lang="en-US" altLang="zh-CN" smtClean="0"/>
              <a:pPr/>
              <a:t>69</a:t>
            </a:fld>
            <a:endParaRPr lang="en-US" altLang="zh-CN"/>
          </a:p>
        </p:txBody>
      </p:sp>
    </p:spTree>
    <p:extLst>
      <p:ext uri="{BB962C8B-B14F-4D97-AF65-F5344CB8AC3E}">
        <p14:creationId xmlns:p14="http://schemas.microsoft.com/office/powerpoint/2010/main" val="7048039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催稿：以个人经验来说，编辑是乐于与作者联系的。大多数编辑，在负责处理论文的投稿和评审以外也有其他工作。重点是，编辑的工作内容繁多，任务繁重。像</a:t>
            </a:r>
            <a:r>
              <a:rPr lang="en-US" altLang="zh-CN" dirty="0" smtClean="0"/>
              <a:t>science</a:t>
            </a:r>
            <a:r>
              <a:rPr lang="zh-CN" altLang="en-US" dirty="0" smtClean="0"/>
              <a:t>这样的编辑每年</a:t>
            </a:r>
            <a:r>
              <a:rPr lang="en-US" altLang="zh-CN" dirty="0" smtClean="0"/>
              <a:t>100</a:t>
            </a:r>
            <a:r>
              <a:rPr lang="zh-CN" altLang="en-US" dirty="0" smtClean="0"/>
              <a:t>多篇论文，因此欢迎作者发邮件提醒我们。你不会“打扰”或“骚扰”到编辑的，请放心联系。</a:t>
            </a:r>
          </a:p>
          <a:p>
            <a:endParaRPr lang="zh-CN" altLang="en-US" dirty="0" smtClean="0"/>
          </a:p>
          <a:p>
            <a:r>
              <a:rPr lang="zh-CN" altLang="en-US" dirty="0" smtClean="0"/>
              <a:t>如果在投稿超过两个月之后仍然没有收到任何回复，则有必要联系为您处理论文投稿的编辑。</a:t>
            </a:r>
            <a:endParaRPr lang="en-US" altLang="zh-CN" dirty="0" smtClean="0"/>
          </a:p>
          <a:p>
            <a:endParaRPr lang="en-US" altLang="zh-CN" dirty="0" smtClean="0"/>
          </a:p>
          <a:p>
            <a:r>
              <a:rPr lang="zh-CN" altLang="en-US" dirty="0" smtClean="0"/>
              <a:t>一旦论文被编辑正式接收，则会进入发表阶段。根据期刊风格，文本、图片、表格和其他图表及附录都会经过审查和格式确认。在网络发表之前，作者会收到校对意见，需要对论文进行最后检查。这些步骤都是固定的，无法加快</a:t>
            </a:r>
            <a:endParaRPr lang="en-US" altLang="zh-CN" dirty="0" smtClean="0"/>
          </a:p>
          <a:p>
            <a:endParaRPr lang="en-US" altLang="zh-CN" dirty="0" smtClean="0"/>
          </a:p>
          <a:p>
            <a:r>
              <a:rPr lang="zh-CN" altLang="en-US" dirty="0" smtClean="0"/>
              <a:t>一旦您的论文被接收并完成校对，就能确定发表日期了。这一般也是不能加快的。</a:t>
            </a:r>
            <a:endParaRPr lang="en-US" altLang="zh-CN" dirty="0" smtClean="0"/>
          </a:p>
          <a:p>
            <a:endParaRPr lang="en-US" altLang="zh-CN" dirty="0" smtClean="0"/>
          </a:p>
          <a:p>
            <a:r>
              <a:rPr lang="zh-CN" altLang="en-US" dirty="0" smtClean="0"/>
              <a:t>但是，作为作者，您可以控制论文发表后的媒体关注和社交媒体公告。您可以写一篇新闻稿或者一系列新闻素材，在论文发表的时候同时发布。如果有此需求，也为了最大化您的论文影响力，期刊会很乐意与您配合来决定发表时间，因此</a:t>
            </a:r>
            <a:r>
              <a:rPr lang="en-US" altLang="zh-CN" dirty="0" smtClean="0"/>
              <a:t>DOI</a:t>
            </a:r>
            <a:r>
              <a:rPr lang="zh-CN" altLang="en-US" dirty="0" smtClean="0"/>
              <a:t>的发布日期和网络发表可以延后。例如，如果您的论文对期刊也有重要意义，那么您可以与编辑部或出版公司合作，安排媒体材料和新闻稿的发布时间。</a:t>
            </a:r>
            <a:endParaRPr lang="zh-CN" altLang="en-US" dirty="0"/>
          </a:p>
        </p:txBody>
      </p:sp>
      <p:sp>
        <p:nvSpPr>
          <p:cNvPr id="4" name="灯片编号占位符 3"/>
          <p:cNvSpPr>
            <a:spLocks noGrp="1"/>
          </p:cNvSpPr>
          <p:nvPr>
            <p:ph type="sldNum" sz="quarter" idx="10"/>
          </p:nvPr>
        </p:nvSpPr>
        <p:spPr/>
        <p:txBody>
          <a:bodyPr/>
          <a:lstStyle/>
          <a:p>
            <a:fld id="{F93199CD-3E1B-4AE6-990F-76F925F5EA9F}" type="slidenum">
              <a:rPr lang="en-US" altLang="zh-CN" smtClean="0"/>
              <a:pPr/>
              <a:t>71</a:t>
            </a:fld>
            <a:endParaRPr lang="en-US" altLang="zh-CN"/>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导语</a:t>
            </a:r>
          </a:p>
          <a:p>
            <a:endParaRPr lang="zh-CN" altLang="en-US" dirty="0" smtClean="0"/>
          </a:p>
          <a:p>
            <a:r>
              <a:rPr lang="zh-CN" altLang="en-US" dirty="0" smtClean="0"/>
              <a:t>在论文撰写和发表直播讲座上，我们最常被问及的问题之一就是“下一篇论文，我如何获得好想法”？这个问题难以回答。即便英语是你的第二或第三语言，把想法写成一本书或一篇论文时，也会令人生畏，但我们可以提供帮助：我们在此给出一些要点，帮助您克服上述困难。读完以下文章，希望您成功撰写论文的概率能大大提高。</a:t>
            </a:r>
          </a:p>
          <a:p>
            <a:endParaRPr lang="zh-CN" altLang="en-US" dirty="0" smtClean="0"/>
          </a:p>
          <a:p>
            <a:r>
              <a:rPr lang="zh-CN" altLang="en-US" dirty="0" smtClean="0"/>
              <a:t>第一步</a:t>
            </a:r>
          </a:p>
          <a:p>
            <a:endParaRPr lang="zh-CN" altLang="en-US" dirty="0" smtClean="0"/>
          </a:p>
          <a:p>
            <a:r>
              <a:rPr lang="zh-CN" altLang="en-US" dirty="0" smtClean="0"/>
              <a:t>开始撰写前，选一张纸和一支笔，用引导词记下您想写的东西。写您所想。</a:t>
            </a:r>
            <a:r>
              <a:rPr lang="en-US" altLang="zh-CN" dirty="0" smtClean="0"/>
              <a:t>20</a:t>
            </a:r>
            <a:r>
              <a:rPr lang="zh-CN" altLang="en-US" dirty="0" smtClean="0"/>
              <a:t>分钟后，重读您刚刚写下的东西。记住：其他人看不到这些原始笔记，这是您工作的机密部分，不会被公诸于众，因此不必担心。在正式开始写作前，记笔记能够帮助您让想法成形。</a:t>
            </a:r>
          </a:p>
          <a:p>
            <a:endParaRPr lang="zh-CN" altLang="en-US" dirty="0" smtClean="0"/>
          </a:p>
          <a:p>
            <a:r>
              <a:rPr lang="zh-CN" altLang="en-US" dirty="0" smtClean="0"/>
              <a:t>第二步</a:t>
            </a:r>
          </a:p>
          <a:p>
            <a:endParaRPr lang="zh-CN" altLang="en-US" dirty="0" smtClean="0"/>
          </a:p>
          <a:p>
            <a:r>
              <a:rPr lang="zh-CN" altLang="en-US" dirty="0" smtClean="0"/>
              <a:t>开始写作前，有三件事是必须做的</a:t>
            </a:r>
            <a:r>
              <a:rPr lang="en-US" altLang="zh-CN" dirty="0" smtClean="0"/>
              <a:t>——</a:t>
            </a:r>
            <a:r>
              <a:rPr lang="zh-CN" altLang="en-US" dirty="0" smtClean="0"/>
              <a:t>正如我们在其他内容、在线笔记和演示中所讨论的：你要明确关键信息、受众群体（即论文准备投递的期刊）及写作结构。这些步骤非常重要。</a:t>
            </a:r>
          </a:p>
          <a:p>
            <a:endParaRPr lang="zh-CN" altLang="en-US" dirty="0" smtClean="0"/>
          </a:p>
          <a:p>
            <a:r>
              <a:rPr lang="zh-CN" altLang="en-US" dirty="0" smtClean="0"/>
              <a:t>第三步</a:t>
            </a:r>
          </a:p>
          <a:p>
            <a:endParaRPr lang="zh-CN" altLang="en-US" dirty="0" smtClean="0"/>
          </a:p>
          <a:p>
            <a:r>
              <a:rPr lang="zh-CN" altLang="en-US" dirty="0" smtClean="0"/>
              <a:t>现在你的笔记中布满了不同学科的想法，有详有略。通读之后，你可以用</a:t>
            </a:r>
            <a:r>
              <a:rPr lang="en-US" altLang="zh-CN" dirty="0" smtClean="0"/>
              <a:t>20</a:t>
            </a:r>
            <a:r>
              <a:rPr lang="zh-CN" altLang="en-US" dirty="0" smtClean="0"/>
              <a:t>分钟决定哪些想法或句子可以合并，哪些赘述过多，哪些例子可以添加评论加以改进，哪些例子能体现你的娴熟，或你在哪一研究领域学识丰富，能把知识传递给他人。这些问题的答案，能够帮助你给想法分类，把重点放在您想强调的问题上。</a:t>
            </a:r>
          </a:p>
          <a:p>
            <a:endParaRPr lang="zh-CN" altLang="en-US" dirty="0" smtClean="0"/>
          </a:p>
          <a:p>
            <a:r>
              <a:rPr lang="zh-CN" altLang="en-US" dirty="0" smtClean="0"/>
              <a:t>第四步</a:t>
            </a:r>
          </a:p>
          <a:p>
            <a:endParaRPr lang="zh-CN" altLang="en-US" dirty="0" smtClean="0"/>
          </a:p>
          <a:p>
            <a:r>
              <a:rPr lang="zh-CN" altLang="en-US" dirty="0" smtClean="0"/>
              <a:t>到了第四步，您便可决定哪个主题或想法更适合作为重点。现在我们的最佳建议是拿出另一张纸，在中间写下已选主题，然后制作思维导图：尝试写下与已选主题相关的话题，找出并形成关联。</a:t>
            </a:r>
          </a:p>
          <a:p>
            <a:endParaRPr lang="zh-CN" altLang="en-US" dirty="0" smtClean="0"/>
          </a:p>
          <a:p>
            <a:r>
              <a:rPr lang="zh-CN" altLang="en-US" dirty="0" smtClean="0"/>
              <a:t>这种方法叫制作思维导图。该流程能够为您的研究和下一篇论文带来灵感。这种方法行之有效，不但能让你头脑灵光，对组织各种想法也大有裨益。您下次撰写论文或经费申请时，不妨一试。</a:t>
            </a:r>
          </a:p>
          <a:p>
            <a:endParaRPr lang="zh-CN" altLang="en-US" dirty="0" smtClean="0"/>
          </a:p>
          <a:p>
            <a:r>
              <a:rPr lang="zh-CN" altLang="en-US" dirty="0" smtClean="0"/>
              <a:t>怎样开始将想法组织成文章？</a:t>
            </a:r>
          </a:p>
          <a:p>
            <a:endParaRPr lang="zh-CN" altLang="en-US" dirty="0" smtClean="0"/>
          </a:p>
          <a:p>
            <a:r>
              <a:rPr lang="zh-CN" altLang="en-US" dirty="0" smtClean="0"/>
              <a:t>我们已在往期详细的告诉作者论文各部分的撰写技巧，主要包括两部分：好的开头由摘要和标题构成，随后是文章正文，也就是所谓的 </a:t>
            </a:r>
            <a:r>
              <a:rPr lang="en-US" altLang="zh-CN" dirty="0" smtClean="0"/>
              <a:t>IMRAD </a:t>
            </a:r>
            <a:r>
              <a:rPr lang="zh-CN" altLang="en-US" dirty="0" smtClean="0"/>
              <a:t>结构（即引言、方法、结果和讨论）。如欲了解更多信息，可参看往期历史内容。</a:t>
            </a:r>
          </a:p>
          <a:p>
            <a:endParaRPr lang="zh-CN" altLang="en-US" dirty="0" smtClean="0"/>
          </a:p>
          <a:p>
            <a:r>
              <a:rPr lang="zh-CN" altLang="en-US" dirty="0" smtClean="0"/>
              <a:t>您在准备论文、文章或著作的主体部分时，引人入胜的开头无疑是必需的。您要对作品的主要关键信息再次考量。您的文章要强调哪一个问题？要想抓住受众群体的注意力，引人入胜的开头不可或缺。</a:t>
            </a:r>
          </a:p>
          <a:p>
            <a:endParaRPr lang="zh-CN" altLang="en-US" dirty="0" smtClean="0"/>
          </a:p>
          <a:p>
            <a:r>
              <a:rPr lang="zh-CN" altLang="en-US" dirty="0" smtClean="0"/>
              <a:t>有多种方法能让开头引人注目；比如，您可以用吸引人的问题作为开头：许多学术作者都采用这种方法，围绕一个问题撰写文章。这会让读者觉得：“多么有趣的问题！我要读完这篇文章，了解更多。”</a:t>
            </a:r>
          </a:p>
          <a:p>
            <a:endParaRPr lang="zh-CN" altLang="en-US" dirty="0" smtClean="0"/>
          </a:p>
          <a:p>
            <a:r>
              <a:rPr lang="zh-CN" altLang="en-US" dirty="0" smtClean="0"/>
              <a:t>论文结尾</a:t>
            </a:r>
          </a:p>
          <a:p>
            <a:endParaRPr lang="zh-CN" altLang="en-US" dirty="0" smtClean="0"/>
          </a:p>
          <a:p>
            <a:r>
              <a:rPr lang="zh-CN" altLang="en-US" dirty="0" smtClean="0"/>
              <a:t>如同文章开头一样，何种结尾行之有效需结合文章类型考虑。比如，学术文章当然要以完善的结论和讨论结尾；而对于小论文或短故事，一个受众群体能预测、分析或猜想的模糊结尾可能更适宜。下一篇论文最好的结尾是您工作得出的最有意义的结论：我们建议您按顺序列出主要成果，以及研究工作的主要结论，随后依据其意义，从最小到最重要排列。论文结尾就像赛跑：您想留给受众群体的印象是：您的工作非常重要、意义深远。</a:t>
            </a:r>
            <a:endParaRPr lang="en-US" altLang="zh-CN" dirty="0" smtClean="0"/>
          </a:p>
          <a:p>
            <a:endParaRPr lang="en-US" altLang="zh-CN" dirty="0" smtClean="0"/>
          </a:p>
          <a:p>
            <a:r>
              <a:rPr lang="zh-CN" altLang="en-US" dirty="0" smtClean="0"/>
              <a:t>享受写作过程，吸引读者及编辑 </a:t>
            </a:r>
            <a:endParaRPr lang="zh-CN" altLang="en-US" dirty="0"/>
          </a:p>
        </p:txBody>
      </p:sp>
      <p:sp>
        <p:nvSpPr>
          <p:cNvPr id="4" name="灯片编号占位符 3"/>
          <p:cNvSpPr>
            <a:spLocks noGrp="1"/>
          </p:cNvSpPr>
          <p:nvPr>
            <p:ph type="sldNum" sz="quarter" idx="10"/>
          </p:nvPr>
        </p:nvSpPr>
        <p:spPr/>
        <p:txBody>
          <a:bodyPr/>
          <a:lstStyle/>
          <a:p>
            <a:fld id="{F93199CD-3E1B-4AE6-990F-76F925F5EA9F}" type="slidenum">
              <a:rPr lang="en-US" altLang="zh-CN" smtClean="0"/>
              <a:pPr/>
              <a:t>72</a:t>
            </a:fld>
            <a:endParaRPr lang="en-US" altLang="zh-CN"/>
          </a:p>
        </p:txBody>
      </p:sp>
    </p:spTree>
    <p:extLst>
      <p:ext uri="{BB962C8B-B14F-4D97-AF65-F5344CB8AC3E}">
        <p14:creationId xmlns:p14="http://schemas.microsoft.com/office/powerpoint/2010/main" val="4260913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dirty="0" smtClean="0"/>
              <a:t>近些年中国科技的迅猛发展，也让越来越多的出版社意识到和中国科研人员合作的重要性。</a:t>
            </a:r>
            <a:endParaRPr lang="en-US" altLang="zh-CN" dirty="0" smtClean="0"/>
          </a:p>
          <a:p>
            <a:endParaRPr lang="en-US" altLang="zh-CN" dirty="0" smtClean="0"/>
          </a:p>
          <a:p>
            <a:r>
              <a:rPr lang="en-US" altLang="zh-CN" dirty="0" smtClean="0"/>
              <a:t>2014</a:t>
            </a:r>
            <a:r>
              <a:rPr lang="zh-CN" altLang="en-US" dirty="0" smtClean="0"/>
              <a:t>年</a:t>
            </a:r>
            <a:r>
              <a:rPr lang="en-US" altLang="zh-CN" dirty="0" smtClean="0"/>
              <a:t>1</a:t>
            </a:r>
            <a:r>
              <a:rPr lang="zh-CN" altLang="en-US" dirty="0" smtClean="0"/>
              <a:t>月</a:t>
            </a:r>
            <a:r>
              <a:rPr lang="en-US" altLang="zh-CN" dirty="0" smtClean="0"/>
              <a:t>13</a:t>
            </a:r>
            <a:r>
              <a:rPr lang="zh-CN" altLang="en-US" dirty="0" smtClean="0"/>
              <a:t>日下午，美国</a:t>
            </a:r>
            <a:r>
              <a:rPr lang="en-US" altLang="zh-CN" dirty="0" smtClean="0"/>
              <a:t>《</a:t>
            </a:r>
            <a:r>
              <a:rPr lang="zh-CN" altLang="en-US" dirty="0" smtClean="0"/>
              <a:t>科学</a:t>
            </a:r>
            <a:r>
              <a:rPr lang="en-US" altLang="zh-CN" dirty="0" smtClean="0"/>
              <a:t>》</a:t>
            </a:r>
            <a:r>
              <a:rPr lang="zh-CN" altLang="en-US" dirty="0" smtClean="0"/>
              <a:t>杂志主编麦纳特女士拜访了国务院总理李克强，就科学技术、航天、教育、气候变化、环境保护等问题回答了提问。可能大家对这条新闻之前已有多了解，这里和大家分享一个有趣的细节，这也让</a:t>
            </a:r>
            <a:r>
              <a:rPr lang="en-US" altLang="zh-CN" dirty="0" smtClean="0"/>
              <a:t>Science</a:t>
            </a:r>
            <a:r>
              <a:rPr lang="zh-CN" altLang="en-US" dirty="0" smtClean="0"/>
              <a:t>主编倍感荣幸。麦克纳特原文是这样写的，</a:t>
            </a:r>
            <a:r>
              <a:rPr lang="en-US" altLang="zh-CN" dirty="0" smtClean="0"/>
              <a:t>“</a:t>
            </a:r>
            <a:r>
              <a:rPr lang="zh-CN" altLang="en-US" dirty="0" smtClean="0"/>
              <a:t>会见的要求很明确。仅我一人出席，不带美国记者，时间是</a:t>
            </a:r>
            <a:r>
              <a:rPr lang="en-US" altLang="zh-CN" dirty="0" smtClean="0"/>
              <a:t>30</a:t>
            </a:r>
            <a:r>
              <a:rPr lang="zh-CN" altLang="en-US" dirty="0" smtClean="0"/>
              <a:t>分钟。我们将讨论科学和经济问题。我提前来到了会见地点，这是一间漂亮的拥有中国传统风格的接待厅。没有像国会山或白宫入口处见到的</a:t>
            </a:r>
            <a:r>
              <a:rPr lang="en-US" altLang="zh-CN" dirty="0" smtClean="0"/>
              <a:t>X</a:t>
            </a:r>
            <a:r>
              <a:rPr lang="zh-CN" altLang="en-US" dirty="0" smtClean="0"/>
              <a:t>光安检机或人体扫描仪。总理和我喝茶、交谈，谈了</a:t>
            </a:r>
            <a:r>
              <a:rPr lang="en-US" altLang="zh-CN" dirty="0" smtClean="0"/>
              <a:t>70</a:t>
            </a:r>
            <a:r>
              <a:rPr lang="zh-CN" altLang="en-US" dirty="0" smtClean="0"/>
              <a:t>分钟，议题从探索宇宙到国际合作到气候变化和环境保护等。会谈开始后不久李的助手急匆匆送进来一张字条，大概不是很重要。为了不影响会见，总理将他打发走了。</a:t>
            </a:r>
            <a:r>
              <a:rPr lang="en-US" altLang="zh-CN" dirty="0" smtClean="0"/>
              <a:t>”</a:t>
            </a:r>
            <a:r>
              <a:rPr lang="zh-CN" altLang="en-US" dirty="0" smtClean="0"/>
              <a:t>这篇文章已经发表在</a:t>
            </a:r>
            <a:r>
              <a:rPr lang="en-US" altLang="zh-CN" dirty="0" smtClean="0"/>
              <a:t>Science</a:t>
            </a:r>
            <a:r>
              <a:rPr lang="zh-CN" altLang="en-US" dirty="0" smtClean="0"/>
              <a:t>期刊上，有兴趣的老师可以查一下原文。</a:t>
            </a:r>
            <a:endParaRPr lang="en-US" altLang="zh-CN" dirty="0" smtClean="0"/>
          </a:p>
          <a:p>
            <a:endParaRPr lang="zh-CN" altLang="en-US" dirty="0" smtClean="0"/>
          </a:p>
        </p:txBody>
      </p:sp>
      <p:sp>
        <p:nvSpPr>
          <p:cNvPr id="727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D1EC87A-0DB4-4AA5-BAAD-752717735605}"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324761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zh-CN" smtClean="0"/>
          </a:p>
          <a:p>
            <a:r>
              <a:rPr lang="en-US" altLang="zh-CN" smtClean="0"/>
              <a:t>2017</a:t>
            </a:r>
            <a:r>
              <a:rPr lang="zh-CN" altLang="en-US" smtClean="0"/>
              <a:t>年</a:t>
            </a:r>
            <a:r>
              <a:rPr lang="en-US" altLang="zh-CN" smtClean="0"/>
              <a:t>4</a:t>
            </a:r>
            <a:r>
              <a:rPr lang="zh-CN" altLang="en-US" smtClean="0"/>
              <a:t>月</a:t>
            </a:r>
            <a:r>
              <a:rPr lang="en-US" altLang="zh-CN" smtClean="0"/>
              <a:t>17</a:t>
            </a:r>
            <a:r>
              <a:rPr lang="zh-CN" altLang="en-US" smtClean="0"/>
              <a:t>日，</a:t>
            </a:r>
            <a:r>
              <a:rPr lang="en-US" altLang="zh-CN" smtClean="0"/>
              <a:t>Science</a:t>
            </a:r>
            <a:r>
              <a:rPr lang="zh-CN" altLang="en-US" smtClean="0"/>
              <a:t>杂志主编</a:t>
            </a:r>
            <a:r>
              <a:rPr lang="en-US" altLang="zh-CN" smtClean="0"/>
              <a:t>Jeremy Berg</a:t>
            </a:r>
            <a:r>
              <a:rPr lang="zh-CN" altLang="en-US" smtClean="0"/>
              <a:t>博士到访清华大学，在结束题为“从锌指蛋白到</a:t>
            </a:r>
            <a:r>
              <a:rPr lang="en-US" altLang="zh-CN" smtClean="0"/>
              <a:t>《</a:t>
            </a:r>
            <a:r>
              <a:rPr lang="zh-CN" altLang="en-US" smtClean="0"/>
              <a:t>科学</a:t>
            </a:r>
            <a:r>
              <a:rPr lang="en-US" altLang="zh-CN" smtClean="0"/>
              <a:t>》”</a:t>
            </a:r>
            <a:r>
              <a:rPr lang="zh-CN" altLang="en-US" smtClean="0"/>
              <a:t>的精彩演讲之后，</a:t>
            </a:r>
            <a:r>
              <a:rPr lang="en-US" altLang="zh-CN" smtClean="0"/>
              <a:t>Jeremy Berg</a:t>
            </a:r>
            <a:r>
              <a:rPr lang="zh-CN" altLang="en-US" smtClean="0"/>
              <a:t>博士一行参观访问了清华大学结构生物学高精尖创新中心，并与清华大学生命学院、医学院、药学院的部分师生开展了讨论会议。此次访华，</a:t>
            </a:r>
            <a:r>
              <a:rPr lang="en-US" altLang="zh-CN" smtClean="0"/>
              <a:t>Jeremy Berg</a:t>
            </a:r>
            <a:r>
              <a:rPr lang="zh-CN" altLang="en-US" smtClean="0"/>
              <a:t>有意推动</a:t>
            </a:r>
            <a:r>
              <a:rPr lang="en-US" altLang="zh-CN" smtClean="0"/>
              <a:t>Science</a:t>
            </a:r>
            <a:r>
              <a:rPr lang="zh-CN" altLang="en-US" smtClean="0"/>
              <a:t>中国地区的相关合作业务，并希望能与政府、学校和科学家之间开展更多合作</a:t>
            </a:r>
            <a:endParaRPr lang="en-US" altLang="zh-CN" smtClean="0"/>
          </a:p>
          <a:p>
            <a:endParaRPr lang="en-US" altLang="zh-CN" smtClean="0"/>
          </a:p>
          <a:p>
            <a:endParaRPr lang="en-US" altLang="zh-CN" smtClean="0"/>
          </a:p>
          <a:p>
            <a:r>
              <a:rPr lang="zh-CN" altLang="en-US" smtClean="0"/>
              <a:t>作为美国科学促进会（</a:t>
            </a:r>
            <a:r>
              <a:rPr lang="en-US" altLang="zh-CN" smtClean="0"/>
              <a:t>AAAS</a:t>
            </a:r>
            <a:r>
              <a:rPr lang="zh-CN" altLang="en-US" smtClean="0"/>
              <a:t>）成员、国家医学院院士的</a:t>
            </a:r>
            <a:r>
              <a:rPr lang="en-US" altLang="zh-CN" smtClean="0"/>
              <a:t>Jeremy Berg</a:t>
            </a:r>
            <a:r>
              <a:rPr lang="zh-CN" altLang="en-US" smtClean="0"/>
              <a:t>教授，于</a:t>
            </a:r>
            <a:r>
              <a:rPr lang="en-US" altLang="zh-CN" smtClean="0"/>
              <a:t>2016</a:t>
            </a:r>
            <a:r>
              <a:rPr lang="zh-CN" altLang="en-US" smtClean="0"/>
              <a:t>年</a:t>
            </a:r>
            <a:r>
              <a:rPr lang="en-US" altLang="zh-CN" smtClean="0"/>
              <a:t>7</a:t>
            </a:r>
            <a:r>
              <a:rPr lang="zh-CN" altLang="en-US" smtClean="0"/>
              <a:t>月开始担任</a:t>
            </a:r>
            <a:r>
              <a:rPr lang="en-US" altLang="zh-CN" smtClean="0"/>
              <a:t>《</a:t>
            </a:r>
            <a:r>
              <a:rPr lang="zh-CN" altLang="en-US" smtClean="0"/>
              <a:t>科学</a:t>
            </a:r>
            <a:r>
              <a:rPr lang="en-US" altLang="zh-CN" smtClean="0"/>
              <a:t>》</a:t>
            </a:r>
            <a:r>
              <a:rPr lang="zh-CN" altLang="en-US" smtClean="0"/>
              <a:t>杂志及其子刊的主编。在此之前，曾任职于匹兹堡大学医学院院长，担任科学战略与规划部高级副部长、匹兹堡基金会教授、个体化医学研究所所长。此外，他还曾任教于约翰霍普金斯大学近二十年、美国国立卫生研究院八年、并担任国家综合医学科学研究所所长等。</a:t>
            </a:r>
            <a:r>
              <a:rPr lang="en-US" altLang="zh-CN" smtClean="0"/>
              <a:t>Jeremy Berg</a:t>
            </a:r>
            <a:r>
              <a:rPr lang="zh-CN" altLang="en-US" smtClean="0"/>
              <a:t>教授的研究主要集中于生物分子的结构与功能。他的贡献包括揭示锌指蛋白结合</a:t>
            </a:r>
            <a:r>
              <a:rPr lang="en-US" altLang="zh-CN" smtClean="0"/>
              <a:t>DNA/RNA</a:t>
            </a:r>
            <a:r>
              <a:rPr lang="zh-CN" altLang="en-US" smtClean="0"/>
              <a:t>的机理，解释细胞特定部位蛋白的作用，以及运用序列数据库预测蛋白的结构与功能等。</a:t>
            </a:r>
            <a:endParaRPr lang="en-US" altLang="zh-CN" smtClean="0"/>
          </a:p>
          <a:p>
            <a:endParaRPr lang="en-US" altLang="zh-CN" smtClean="0"/>
          </a:p>
          <a:p>
            <a:r>
              <a:rPr lang="zh-CN" altLang="en-US" smtClean="0"/>
              <a:t>会议开始，施一公校长首先对</a:t>
            </a:r>
            <a:r>
              <a:rPr lang="en-US" altLang="zh-CN" smtClean="0"/>
              <a:t>Jeremy Berg</a:t>
            </a:r>
            <a:r>
              <a:rPr lang="zh-CN" altLang="en-US" smtClean="0"/>
              <a:t>教授做了相关介绍，据悉</a:t>
            </a:r>
            <a:r>
              <a:rPr lang="en-US" altLang="zh-CN" smtClean="0"/>
              <a:t>Jeremy Berg</a:t>
            </a:r>
            <a:r>
              <a:rPr lang="zh-CN" altLang="en-US" smtClean="0"/>
              <a:t>教授为施一公教授在约翰</a:t>
            </a:r>
            <a:r>
              <a:rPr lang="en-US" altLang="zh-CN" smtClean="0"/>
              <a:t>·</a:t>
            </a:r>
            <a:r>
              <a:rPr lang="zh-CN" altLang="en-US" smtClean="0"/>
              <a:t>霍普金斯大学攻读博士学位时期的导师。毕业时，</a:t>
            </a:r>
            <a:r>
              <a:rPr lang="en-US" altLang="zh-CN" smtClean="0"/>
              <a:t>Jeremy Berg</a:t>
            </a:r>
            <a:r>
              <a:rPr lang="zh-CN" altLang="en-US" smtClean="0"/>
              <a:t>曾破例公开宣称“一公是我最出色的学生”</a:t>
            </a:r>
          </a:p>
        </p:txBody>
      </p:sp>
      <p:sp>
        <p:nvSpPr>
          <p:cNvPr id="747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90E824-2A28-4BC3-AE57-2634297EF328}"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789207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CN" smtClean="0"/>
              <a:t>Science</a:t>
            </a:r>
            <a:r>
              <a:rPr lang="zh-CN" altLang="en-US" smtClean="0"/>
              <a:t>还是一本具有科学新闻杂志和学术期刊双重特点的刊物，它拥有一个独立的新闻采编团队，能够及时报道和分析科学界普遍感兴趣的新闻。</a:t>
            </a:r>
          </a:p>
          <a:p>
            <a:endParaRPr lang="zh-CN" altLang="en-US" smtClean="0"/>
          </a:p>
        </p:txBody>
      </p:sp>
      <p:sp>
        <p:nvSpPr>
          <p:cNvPr id="788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279CBB0-83CD-4501-A6BD-6BE0C6BFAA30}"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04518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819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AF83627-B203-4284-AADB-BA48497C3C79}"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8247313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5213" y="4267200"/>
            <a:ext cx="8229600" cy="838200"/>
          </a:xfrm>
        </p:spPr>
        <p:txBody>
          <a:bodyPr>
            <a:normAutofit/>
          </a:bodyPr>
          <a:lstStyle>
            <a:lvl1pPr marL="0" indent="0" algn="l">
              <a:spcBef>
                <a:spcPts val="0"/>
              </a:spcBef>
              <a:buNone/>
              <a:defRPr sz="1800" b="1" cap="all" spc="200" baseline="0">
                <a:ln>
                  <a:solidFill>
                    <a:srgbClr val="000000"/>
                  </a:solidFill>
                </a:ln>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2" name="Title 1"/>
          <p:cNvSpPr>
            <a:spLocks noGrp="1"/>
          </p:cNvSpPr>
          <p:nvPr>
            <p:ph type="ctrTitle"/>
          </p:nvPr>
        </p:nvSpPr>
        <p:spPr>
          <a:xfrm>
            <a:off x="1065214" y="1828800"/>
            <a:ext cx="8229600" cy="2286000"/>
          </a:xfrm>
        </p:spPr>
        <p:txBody>
          <a:bodyPr anchor="b">
            <a:normAutofit/>
          </a:bodyPr>
          <a:lstStyle>
            <a:lvl1pPr>
              <a:lnSpc>
                <a:spcPct val="80000"/>
              </a:lnSpc>
              <a:defRPr sz="4400" b="1" cap="none" spc="0">
                <a:ln w="9525">
                  <a:noFill/>
                  <a:prstDash val="solid"/>
                </a:ln>
                <a:solidFill>
                  <a:srgbClr val="000000"/>
                </a:solidFill>
                <a:effectLst/>
              </a:defRPr>
            </a:lvl1pPr>
          </a:lstStyle>
          <a:p>
            <a:r>
              <a:rPr lang="en-US" dirty="0" smtClean="0"/>
              <a:t>Click to edit Master title style</a:t>
            </a:r>
            <a:endParaRPr dirty="0"/>
          </a:p>
        </p:txBody>
      </p:sp>
      <p:sp>
        <p:nvSpPr>
          <p:cNvPr id="4" name="Date Placeholder 3"/>
          <p:cNvSpPr>
            <a:spLocks noGrp="1"/>
          </p:cNvSpPr>
          <p:nvPr>
            <p:ph type="dt" sz="half" idx="10"/>
          </p:nvPr>
        </p:nvSpPr>
        <p:spPr/>
        <p:txBody>
          <a:bodyPr/>
          <a:lstStyle>
            <a:lvl1pPr>
              <a:defRPr>
                <a:solidFill>
                  <a:srgbClr val="000000"/>
                </a:solidFill>
              </a:defRPr>
            </a:lvl1pPr>
          </a:lstStyle>
          <a:p>
            <a:endParaRPr lang="en-US" dirty="0"/>
          </a:p>
        </p:txBody>
      </p:sp>
      <p:sp>
        <p:nvSpPr>
          <p:cNvPr id="5" name="Footer Placeholder 4"/>
          <p:cNvSpPr>
            <a:spLocks noGrp="1"/>
          </p:cNvSpPr>
          <p:nvPr>
            <p:ph type="ftr" sz="quarter" idx="11"/>
          </p:nvPr>
        </p:nvSpPr>
        <p:spPr>
          <a:xfrm>
            <a:off x="1065212" y="6400800"/>
            <a:ext cx="8153399" cy="276228"/>
          </a:xfrm>
        </p:spPr>
        <p:txBody>
          <a:bodyPr/>
          <a:lstStyle>
            <a:lvl1pPr>
              <a:defRPr>
                <a:solidFill>
                  <a:srgbClr val="000000"/>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000000"/>
                </a:solidFill>
              </a:defRPr>
            </a:lvl1pPr>
          </a:lstStyle>
          <a:p>
            <a:fld id="{2A013F82-EE5E-44EE-A61D-E31C6657F26F}" type="slidenum">
              <a:rPr lang="en-US" smtClean="0"/>
              <a:pPr/>
              <a:t>‹#›</a:t>
            </a:fld>
            <a:endParaRPr lang="en-US" dirty="0"/>
          </a:p>
        </p:txBody>
      </p:sp>
      <p:cxnSp>
        <p:nvCxnSpPr>
          <p:cNvPr id="9" name="Straight Connector 8"/>
          <p:cNvCxnSpPr/>
          <p:nvPr userDrawn="1"/>
        </p:nvCxnSpPr>
        <p:spPr>
          <a:xfrm>
            <a:off x="1141412" y="5334000"/>
            <a:ext cx="9982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descr="Science-AAAS-horizontal-color.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0994" y="5456433"/>
            <a:ext cx="3015271" cy="609647"/>
          </a:xfrm>
          <a:prstGeom prst="rect">
            <a:avLst/>
          </a:prstGeom>
        </p:spPr>
      </p:pic>
      <p:cxnSp>
        <p:nvCxnSpPr>
          <p:cNvPr id="22" name="Straight Connector 21"/>
          <p:cNvCxnSpPr/>
          <p:nvPr userDrawn="1"/>
        </p:nvCxnSpPr>
        <p:spPr>
          <a:xfrm>
            <a:off x="1141412" y="5334000"/>
            <a:ext cx="99822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userDrawn="1"/>
        </p:nvGrpSpPr>
        <p:grpSpPr>
          <a:xfrm rot="5400000">
            <a:off x="6056074" y="725250"/>
            <a:ext cx="76677" cy="12188826"/>
            <a:chOff x="9092006" y="-1"/>
            <a:chExt cx="52152" cy="6857999"/>
          </a:xfrm>
        </p:grpSpPr>
        <p:sp>
          <p:nvSpPr>
            <p:cNvPr id="27" name="Rectangle 26"/>
            <p:cNvSpPr/>
            <p:nvPr/>
          </p:nvSpPr>
          <p:spPr>
            <a:xfrm rot="16200000">
              <a:off x="6047751" y="3044416"/>
              <a:ext cx="6140823" cy="51991"/>
            </a:xfrm>
            <a:prstGeom prst="rect">
              <a:avLst/>
            </a:prstGeom>
            <a:solidFill>
              <a:srgbClr val="7B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28" name="Group 27"/>
            <p:cNvGrpSpPr/>
            <p:nvPr/>
          </p:nvGrpSpPr>
          <p:grpSpPr>
            <a:xfrm>
              <a:off x="9092011" y="6133352"/>
              <a:ext cx="51994" cy="724646"/>
              <a:chOff x="9092011" y="724165"/>
              <a:chExt cx="51993" cy="1406257"/>
            </a:xfrm>
          </p:grpSpPr>
          <p:sp>
            <p:nvSpPr>
              <p:cNvPr id="33" name="Rectangle 32"/>
              <p:cNvSpPr/>
              <p:nvPr/>
            </p:nvSpPr>
            <p:spPr>
              <a:xfrm rot="16200000">
                <a:off x="8871551" y="1857970"/>
                <a:ext cx="492915" cy="51990"/>
              </a:xfrm>
              <a:prstGeom prst="rect">
                <a:avLst/>
              </a:prstGeom>
              <a:solidFill>
                <a:srgbClr val="CB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61C1E"/>
                  </a:solidFill>
                </a:endParaRPr>
              </a:p>
            </p:txBody>
          </p:sp>
          <p:sp>
            <p:nvSpPr>
              <p:cNvPr id="34" name="Rectangle 33"/>
              <p:cNvSpPr/>
              <p:nvPr/>
            </p:nvSpPr>
            <p:spPr>
              <a:xfrm rot="16200000">
                <a:off x="8886045" y="1379554"/>
                <a:ext cx="463921" cy="51990"/>
              </a:xfrm>
              <a:prstGeom prst="rect">
                <a:avLst/>
              </a:prstGeom>
              <a:solidFill>
                <a:srgbClr val="A61C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61C1E"/>
                  </a:solidFill>
                </a:endParaRPr>
              </a:p>
            </p:txBody>
          </p:sp>
          <p:sp>
            <p:nvSpPr>
              <p:cNvPr id="35" name="Rectangle 34"/>
              <p:cNvSpPr/>
              <p:nvPr/>
            </p:nvSpPr>
            <p:spPr>
              <a:xfrm rot="16200000">
                <a:off x="8886045" y="930131"/>
                <a:ext cx="463921" cy="5199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61C1E"/>
                  </a:solidFill>
                </a:endParaRPr>
              </a:p>
            </p:txBody>
          </p:sp>
        </p:grpSp>
        <p:grpSp>
          <p:nvGrpSpPr>
            <p:cNvPr id="29" name="Group 28"/>
            <p:cNvGrpSpPr/>
            <p:nvPr/>
          </p:nvGrpSpPr>
          <p:grpSpPr>
            <a:xfrm flipV="1">
              <a:off x="9092006" y="-1"/>
              <a:ext cx="51994" cy="717176"/>
              <a:chOff x="9092010" y="738665"/>
              <a:chExt cx="51993" cy="1391760"/>
            </a:xfrm>
          </p:grpSpPr>
          <p:sp>
            <p:nvSpPr>
              <p:cNvPr id="30" name="Rectangle 29"/>
              <p:cNvSpPr/>
              <p:nvPr/>
            </p:nvSpPr>
            <p:spPr>
              <a:xfrm rot="16200000">
                <a:off x="8886048" y="1872470"/>
                <a:ext cx="463920" cy="51990"/>
              </a:xfrm>
              <a:prstGeom prst="rect">
                <a:avLst/>
              </a:prstGeom>
              <a:solidFill>
                <a:srgbClr val="CB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61C1E"/>
                  </a:solidFill>
                </a:endParaRPr>
              </a:p>
            </p:txBody>
          </p:sp>
          <p:sp>
            <p:nvSpPr>
              <p:cNvPr id="31" name="Rectangle 30"/>
              <p:cNvSpPr/>
              <p:nvPr/>
            </p:nvSpPr>
            <p:spPr>
              <a:xfrm rot="16200000">
                <a:off x="8886045" y="1408550"/>
                <a:ext cx="463920" cy="51990"/>
              </a:xfrm>
              <a:prstGeom prst="rect">
                <a:avLst/>
              </a:prstGeom>
              <a:solidFill>
                <a:srgbClr val="A61C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61C1E"/>
                  </a:solidFill>
                </a:endParaRPr>
              </a:p>
            </p:txBody>
          </p:sp>
          <p:sp>
            <p:nvSpPr>
              <p:cNvPr id="32" name="Rectangle 31"/>
              <p:cNvSpPr/>
              <p:nvPr/>
            </p:nvSpPr>
            <p:spPr>
              <a:xfrm rot="16200000">
                <a:off x="8886045" y="944630"/>
                <a:ext cx="463920" cy="5199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61C1E"/>
                  </a:solidFill>
                </a:endParaRPr>
              </a:p>
            </p:txBody>
          </p:sp>
        </p:grpSp>
      </p:grpSp>
    </p:spTree>
    <p:extLst>
      <p:ext uri="{BB962C8B-B14F-4D97-AF65-F5344CB8AC3E}">
        <p14:creationId xmlns:p14="http://schemas.microsoft.com/office/powerpoint/2010/main" val="1467807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rgbClr val="7F7F7F"/>
                </a:solidFill>
              </a:defRPr>
            </a:lvl1pPr>
          </a:lstStyle>
          <a:p>
            <a:r>
              <a:rPr lang="en-US" dirty="0" smtClean="0"/>
              <a:t>Click to edit Master title style</a:t>
            </a:r>
            <a:endParaRPr dirty="0"/>
          </a:p>
        </p:txBody>
      </p:sp>
      <p:grpSp>
        <p:nvGrpSpPr>
          <p:cNvPr id="8" name="Group 7"/>
          <p:cNvGrpSpPr/>
          <p:nvPr userDrawn="1"/>
        </p:nvGrpSpPr>
        <p:grpSpPr>
          <a:xfrm rot="5400000">
            <a:off x="6056074" y="725250"/>
            <a:ext cx="76677" cy="12188826"/>
            <a:chOff x="9092006" y="-1"/>
            <a:chExt cx="52152" cy="6857999"/>
          </a:xfrm>
        </p:grpSpPr>
        <p:sp>
          <p:nvSpPr>
            <p:cNvPr id="9" name="Rectangle 8"/>
            <p:cNvSpPr/>
            <p:nvPr/>
          </p:nvSpPr>
          <p:spPr>
            <a:xfrm rot="16200000">
              <a:off x="6047751" y="3044416"/>
              <a:ext cx="6140823" cy="51991"/>
            </a:xfrm>
            <a:prstGeom prst="rect">
              <a:avLst/>
            </a:prstGeom>
            <a:solidFill>
              <a:srgbClr val="7B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10" name="Group 9"/>
            <p:cNvGrpSpPr/>
            <p:nvPr/>
          </p:nvGrpSpPr>
          <p:grpSpPr>
            <a:xfrm>
              <a:off x="9092011" y="6133352"/>
              <a:ext cx="51994" cy="724646"/>
              <a:chOff x="9092011" y="724165"/>
              <a:chExt cx="51993" cy="1406257"/>
            </a:xfrm>
          </p:grpSpPr>
          <p:sp>
            <p:nvSpPr>
              <p:cNvPr id="15" name="Rectangle 14"/>
              <p:cNvSpPr/>
              <p:nvPr/>
            </p:nvSpPr>
            <p:spPr>
              <a:xfrm rot="16200000">
                <a:off x="8871551" y="1857970"/>
                <a:ext cx="492915" cy="51990"/>
              </a:xfrm>
              <a:prstGeom prst="rect">
                <a:avLst/>
              </a:prstGeom>
              <a:solidFill>
                <a:srgbClr val="CB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61C1E"/>
                  </a:solidFill>
                </a:endParaRPr>
              </a:p>
            </p:txBody>
          </p:sp>
          <p:sp>
            <p:nvSpPr>
              <p:cNvPr id="16" name="Rectangle 15"/>
              <p:cNvSpPr/>
              <p:nvPr/>
            </p:nvSpPr>
            <p:spPr>
              <a:xfrm rot="16200000">
                <a:off x="8886045" y="1379554"/>
                <a:ext cx="463921" cy="51990"/>
              </a:xfrm>
              <a:prstGeom prst="rect">
                <a:avLst/>
              </a:prstGeom>
              <a:solidFill>
                <a:srgbClr val="A61C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61C1E"/>
                  </a:solidFill>
                </a:endParaRPr>
              </a:p>
            </p:txBody>
          </p:sp>
          <p:sp>
            <p:nvSpPr>
              <p:cNvPr id="17" name="Rectangle 16"/>
              <p:cNvSpPr/>
              <p:nvPr/>
            </p:nvSpPr>
            <p:spPr>
              <a:xfrm rot="16200000">
                <a:off x="8886045" y="930131"/>
                <a:ext cx="463921" cy="5199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61C1E"/>
                  </a:solidFill>
                </a:endParaRPr>
              </a:p>
            </p:txBody>
          </p:sp>
        </p:grpSp>
        <p:grpSp>
          <p:nvGrpSpPr>
            <p:cNvPr id="11" name="Group 10"/>
            <p:cNvGrpSpPr/>
            <p:nvPr/>
          </p:nvGrpSpPr>
          <p:grpSpPr>
            <a:xfrm flipV="1">
              <a:off x="9092006" y="-1"/>
              <a:ext cx="51994" cy="717176"/>
              <a:chOff x="9092010" y="738665"/>
              <a:chExt cx="51993" cy="1391760"/>
            </a:xfrm>
          </p:grpSpPr>
          <p:sp>
            <p:nvSpPr>
              <p:cNvPr id="12" name="Rectangle 11"/>
              <p:cNvSpPr/>
              <p:nvPr/>
            </p:nvSpPr>
            <p:spPr>
              <a:xfrm rot="16200000">
                <a:off x="8886048" y="1872470"/>
                <a:ext cx="463920" cy="51990"/>
              </a:xfrm>
              <a:prstGeom prst="rect">
                <a:avLst/>
              </a:prstGeom>
              <a:solidFill>
                <a:srgbClr val="CB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61C1E"/>
                  </a:solidFill>
                </a:endParaRPr>
              </a:p>
            </p:txBody>
          </p:sp>
          <p:sp>
            <p:nvSpPr>
              <p:cNvPr id="13" name="Rectangle 12"/>
              <p:cNvSpPr/>
              <p:nvPr/>
            </p:nvSpPr>
            <p:spPr>
              <a:xfrm rot="16200000">
                <a:off x="8886045" y="1408550"/>
                <a:ext cx="463920" cy="51990"/>
              </a:xfrm>
              <a:prstGeom prst="rect">
                <a:avLst/>
              </a:prstGeom>
              <a:solidFill>
                <a:srgbClr val="A61C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61C1E"/>
                  </a:solidFill>
                </a:endParaRPr>
              </a:p>
            </p:txBody>
          </p:sp>
          <p:sp>
            <p:nvSpPr>
              <p:cNvPr id="14" name="Rectangle 13"/>
              <p:cNvSpPr/>
              <p:nvPr/>
            </p:nvSpPr>
            <p:spPr>
              <a:xfrm rot="16200000">
                <a:off x="8886045" y="944630"/>
                <a:ext cx="463920" cy="5199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61C1E"/>
                  </a:solidFill>
                </a:endParaRPr>
              </a:p>
            </p:txBody>
          </p:sp>
        </p:grpSp>
      </p:grpSp>
      <p:sp>
        <p:nvSpPr>
          <p:cNvPr id="23" name="Footer Placeholder 4"/>
          <p:cNvSpPr>
            <a:spLocks noGrp="1"/>
          </p:cNvSpPr>
          <p:nvPr>
            <p:ph type="ftr" sz="quarter" idx="11"/>
          </p:nvPr>
        </p:nvSpPr>
        <p:spPr>
          <a:xfrm>
            <a:off x="2216674" y="6400800"/>
            <a:ext cx="7078137" cy="218594"/>
          </a:xfrm>
        </p:spPr>
        <p:txBody>
          <a:bodyPr/>
          <a:lstStyle/>
          <a:p>
            <a:endParaRPr lang="en-US" dirty="0"/>
          </a:p>
        </p:txBody>
      </p:sp>
      <p:pic>
        <p:nvPicPr>
          <p:cNvPr id="24" name="Picture 23" descr="Science-AAAS-horizontal-color.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5133" y="6334606"/>
            <a:ext cx="1678100" cy="339289"/>
          </a:xfrm>
          <a:prstGeom prst="rect">
            <a:avLst/>
          </a:prstGeom>
        </p:spPr>
      </p:pic>
    </p:spTree>
    <p:extLst>
      <p:ext uri="{BB962C8B-B14F-4D97-AF65-F5344CB8AC3E}">
        <p14:creationId xmlns:p14="http://schemas.microsoft.com/office/powerpoint/2010/main" val="465569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a:p>
        </p:txBody>
      </p:sp>
      <p:sp>
        <p:nvSpPr>
          <p:cNvPr id="3" name="Picture Placeholder 2"/>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rgbClr val="7F7F7F"/>
                </a:solidFill>
              </a:defRPr>
            </a:lvl1pPr>
          </a:lstStyle>
          <a:p>
            <a:r>
              <a:rPr lang="en-US" dirty="0" smtClean="0"/>
              <a:t>Click to edit Master title style</a:t>
            </a:r>
            <a:endParaRPr dirty="0"/>
          </a:p>
        </p:txBody>
      </p:sp>
      <p:grpSp>
        <p:nvGrpSpPr>
          <p:cNvPr id="8" name="Group 7"/>
          <p:cNvGrpSpPr/>
          <p:nvPr userDrawn="1"/>
        </p:nvGrpSpPr>
        <p:grpSpPr>
          <a:xfrm rot="5400000">
            <a:off x="6056074" y="725250"/>
            <a:ext cx="76677" cy="12188826"/>
            <a:chOff x="9092006" y="-1"/>
            <a:chExt cx="52152" cy="6857999"/>
          </a:xfrm>
        </p:grpSpPr>
        <p:sp>
          <p:nvSpPr>
            <p:cNvPr id="9" name="Rectangle 8"/>
            <p:cNvSpPr/>
            <p:nvPr/>
          </p:nvSpPr>
          <p:spPr>
            <a:xfrm rot="16200000">
              <a:off x="6047751" y="3044416"/>
              <a:ext cx="6140823" cy="51991"/>
            </a:xfrm>
            <a:prstGeom prst="rect">
              <a:avLst/>
            </a:prstGeom>
            <a:solidFill>
              <a:srgbClr val="7B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10" name="Group 9"/>
            <p:cNvGrpSpPr/>
            <p:nvPr/>
          </p:nvGrpSpPr>
          <p:grpSpPr>
            <a:xfrm>
              <a:off x="9092011" y="6133352"/>
              <a:ext cx="51994" cy="724646"/>
              <a:chOff x="9092011" y="724165"/>
              <a:chExt cx="51993" cy="1406257"/>
            </a:xfrm>
          </p:grpSpPr>
          <p:sp>
            <p:nvSpPr>
              <p:cNvPr id="15" name="Rectangle 14"/>
              <p:cNvSpPr/>
              <p:nvPr/>
            </p:nvSpPr>
            <p:spPr>
              <a:xfrm rot="16200000">
                <a:off x="8871551" y="1857970"/>
                <a:ext cx="492915" cy="51990"/>
              </a:xfrm>
              <a:prstGeom prst="rect">
                <a:avLst/>
              </a:prstGeom>
              <a:solidFill>
                <a:srgbClr val="CB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61C1E"/>
                  </a:solidFill>
                </a:endParaRPr>
              </a:p>
            </p:txBody>
          </p:sp>
          <p:sp>
            <p:nvSpPr>
              <p:cNvPr id="16" name="Rectangle 15"/>
              <p:cNvSpPr/>
              <p:nvPr/>
            </p:nvSpPr>
            <p:spPr>
              <a:xfrm rot="16200000">
                <a:off x="8886045" y="1379554"/>
                <a:ext cx="463921" cy="51990"/>
              </a:xfrm>
              <a:prstGeom prst="rect">
                <a:avLst/>
              </a:prstGeom>
              <a:solidFill>
                <a:srgbClr val="A61C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61C1E"/>
                  </a:solidFill>
                </a:endParaRPr>
              </a:p>
            </p:txBody>
          </p:sp>
          <p:sp>
            <p:nvSpPr>
              <p:cNvPr id="17" name="Rectangle 16"/>
              <p:cNvSpPr/>
              <p:nvPr/>
            </p:nvSpPr>
            <p:spPr>
              <a:xfrm rot="16200000">
                <a:off x="8886045" y="930131"/>
                <a:ext cx="463921" cy="5199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61C1E"/>
                  </a:solidFill>
                </a:endParaRPr>
              </a:p>
            </p:txBody>
          </p:sp>
        </p:grpSp>
        <p:grpSp>
          <p:nvGrpSpPr>
            <p:cNvPr id="11" name="Group 10"/>
            <p:cNvGrpSpPr/>
            <p:nvPr/>
          </p:nvGrpSpPr>
          <p:grpSpPr>
            <a:xfrm flipV="1">
              <a:off x="9092006" y="-1"/>
              <a:ext cx="51994" cy="717176"/>
              <a:chOff x="9092010" y="738665"/>
              <a:chExt cx="51993" cy="1391760"/>
            </a:xfrm>
          </p:grpSpPr>
          <p:sp>
            <p:nvSpPr>
              <p:cNvPr id="12" name="Rectangle 11"/>
              <p:cNvSpPr/>
              <p:nvPr/>
            </p:nvSpPr>
            <p:spPr>
              <a:xfrm rot="16200000">
                <a:off x="8886048" y="1872470"/>
                <a:ext cx="463920" cy="51990"/>
              </a:xfrm>
              <a:prstGeom prst="rect">
                <a:avLst/>
              </a:prstGeom>
              <a:solidFill>
                <a:srgbClr val="CB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61C1E"/>
                  </a:solidFill>
                </a:endParaRPr>
              </a:p>
            </p:txBody>
          </p:sp>
          <p:sp>
            <p:nvSpPr>
              <p:cNvPr id="13" name="Rectangle 12"/>
              <p:cNvSpPr/>
              <p:nvPr/>
            </p:nvSpPr>
            <p:spPr>
              <a:xfrm rot="16200000">
                <a:off x="8886045" y="1408550"/>
                <a:ext cx="463920" cy="51990"/>
              </a:xfrm>
              <a:prstGeom prst="rect">
                <a:avLst/>
              </a:prstGeom>
              <a:solidFill>
                <a:srgbClr val="A61C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61C1E"/>
                  </a:solidFill>
                </a:endParaRPr>
              </a:p>
            </p:txBody>
          </p:sp>
          <p:sp>
            <p:nvSpPr>
              <p:cNvPr id="14" name="Rectangle 13"/>
              <p:cNvSpPr/>
              <p:nvPr/>
            </p:nvSpPr>
            <p:spPr>
              <a:xfrm rot="16200000">
                <a:off x="8886045" y="944630"/>
                <a:ext cx="463920" cy="5199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61C1E"/>
                  </a:solidFill>
                </a:endParaRPr>
              </a:p>
            </p:txBody>
          </p:sp>
        </p:grpSp>
      </p:grpSp>
      <p:sp>
        <p:nvSpPr>
          <p:cNvPr id="21" name="Footer Placeholder 4"/>
          <p:cNvSpPr>
            <a:spLocks noGrp="1"/>
          </p:cNvSpPr>
          <p:nvPr>
            <p:ph type="ftr" sz="quarter" idx="11"/>
          </p:nvPr>
        </p:nvSpPr>
        <p:spPr>
          <a:xfrm>
            <a:off x="2216674" y="6400800"/>
            <a:ext cx="7078137" cy="218594"/>
          </a:xfrm>
        </p:spPr>
        <p:txBody>
          <a:bodyPr/>
          <a:lstStyle/>
          <a:p>
            <a:endParaRPr lang="en-US" dirty="0"/>
          </a:p>
        </p:txBody>
      </p:sp>
      <p:pic>
        <p:nvPicPr>
          <p:cNvPr id="22" name="Picture 21" descr="Science-AAAS-horizontal-color.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5133" y="6334606"/>
            <a:ext cx="1678100" cy="339289"/>
          </a:xfrm>
          <a:prstGeom prst="rect">
            <a:avLst/>
          </a:prstGeom>
        </p:spPr>
      </p:pic>
    </p:spTree>
    <p:extLst>
      <p:ext uri="{BB962C8B-B14F-4D97-AF65-F5344CB8AC3E}">
        <p14:creationId xmlns:p14="http://schemas.microsoft.com/office/powerpoint/2010/main" val="85115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p:txBody>
          <a:bodyPr/>
          <a:lstStyle/>
          <a:p>
            <a:r>
              <a:rPr lang="en-US" smtClean="0"/>
              <a:t>Click to edit Master title style</a:t>
            </a:r>
            <a:endParaRPr dirty="0"/>
          </a:p>
        </p:txBody>
      </p:sp>
      <p:grpSp>
        <p:nvGrpSpPr>
          <p:cNvPr id="7" name="Group 6"/>
          <p:cNvGrpSpPr/>
          <p:nvPr userDrawn="1"/>
        </p:nvGrpSpPr>
        <p:grpSpPr>
          <a:xfrm rot="5400000">
            <a:off x="6056074" y="725250"/>
            <a:ext cx="76677" cy="12188826"/>
            <a:chOff x="9092006" y="-1"/>
            <a:chExt cx="52152" cy="6857999"/>
          </a:xfrm>
        </p:grpSpPr>
        <p:sp>
          <p:nvSpPr>
            <p:cNvPr id="8" name="Rectangle 7"/>
            <p:cNvSpPr/>
            <p:nvPr/>
          </p:nvSpPr>
          <p:spPr>
            <a:xfrm rot="16200000">
              <a:off x="6047751" y="3044416"/>
              <a:ext cx="6140823" cy="51991"/>
            </a:xfrm>
            <a:prstGeom prst="rect">
              <a:avLst/>
            </a:prstGeom>
            <a:solidFill>
              <a:srgbClr val="7B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9" name="Group 8"/>
            <p:cNvGrpSpPr/>
            <p:nvPr/>
          </p:nvGrpSpPr>
          <p:grpSpPr>
            <a:xfrm>
              <a:off x="9092011" y="6133352"/>
              <a:ext cx="51994" cy="724646"/>
              <a:chOff x="9092011" y="724165"/>
              <a:chExt cx="51993" cy="1406257"/>
            </a:xfrm>
          </p:grpSpPr>
          <p:sp>
            <p:nvSpPr>
              <p:cNvPr id="14" name="Rectangle 13"/>
              <p:cNvSpPr/>
              <p:nvPr/>
            </p:nvSpPr>
            <p:spPr>
              <a:xfrm rot="16200000">
                <a:off x="8871551" y="1857970"/>
                <a:ext cx="492915" cy="51990"/>
              </a:xfrm>
              <a:prstGeom prst="rect">
                <a:avLst/>
              </a:prstGeom>
              <a:solidFill>
                <a:srgbClr val="CB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61C1E"/>
                  </a:solidFill>
                </a:endParaRPr>
              </a:p>
            </p:txBody>
          </p:sp>
          <p:sp>
            <p:nvSpPr>
              <p:cNvPr id="15" name="Rectangle 14"/>
              <p:cNvSpPr/>
              <p:nvPr/>
            </p:nvSpPr>
            <p:spPr>
              <a:xfrm rot="16200000">
                <a:off x="8886045" y="1379554"/>
                <a:ext cx="463921" cy="51990"/>
              </a:xfrm>
              <a:prstGeom prst="rect">
                <a:avLst/>
              </a:prstGeom>
              <a:solidFill>
                <a:srgbClr val="A61C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61C1E"/>
                  </a:solidFill>
                </a:endParaRPr>
              </a:p>
            </p:txBody>
          </p:sp>
          <p:sp>
            <p:nvSpPr>
              <p:cNvPr id="16" name="Rectangle 15"/>
              <p:cNvSpPr/>
              <p:nvPr/>
            </p:nvSpPr>
            <p:spPr>
              <a:xfrm rot="16200000">
                <a:off x="8886045" y="930131"/>
                <a:ext cx="463921" cy="5199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61C1E"/>
                  </a:solidFill>
                </a:endParaRPr>
              </a:p>
            </p:txBody>
          </p:sp>
        </p:grpSp>
        <p:grpSp>
          <p:nvGrpSpPr>
            <p:cNvPr id="10" name="Group 9"/>
            <p:cNvGrpSpPr/>
            <p:nvPr/>
          </p:nvGrpSpPr>
          <p:grpSpPr>
            <a:xfrm flipV="1">
              <a:off x="9092006" y="-1"/>
              <a:ext cx="51994" cy="717176"/>
              <a:chOff x="9092010" y="738665"/>
              <a:chExt cx="51993" cy="1391760"/>
            </a:xfrm>
          </p:grpSpPr>
          <p:sp>
            <p:nvSpPr>
              <p:cNvPr id="11" name="Rectangle 10"/>
              <p:cNvSpPr/>
              <p:nvPr/>
            </p:nvSpPr>
            <p:spPr>
              <a:xfrm rot="16200000">
                <a:off x="8886048" y="1872470"/>
                <a:ext cx="463920" cy="51990"/>
              </a:xfrm>
              <a:prstGeom prst="rect">
                <a:avLst/>
              </a:prstGeom>
              <a:solidFill>
                <a:srgbClr val="CB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61C1E"/>
                  </a:solidFill>
                </a:endParaRPr>
              </a:p>
            </p:txBody>
          </p:sp>
          <p:sp>
            <p:nvSpPr>
              <p:cNvPr id="12" name="Rectangle 11"/>
              <p:cNvSpPr/>
              <p:nvPr/>
            </p:nvSpPr>
            <p:spPr>
              <a:xfrm rot="16200000">
                <a:off x="8886045" y="1408550"/>
                <a:ext cx="463920" cy="51990"/>
              </a:xfrm>
              <a:prstGeom prst="rect">
                <a:avLst/>
              </a:prstGeom>
              <a:solidFill>
                <a:srgbClr val="A61C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61C1E"/>
                  </a:solidFill>
                </a:endParaRPr>
              </a:p>
            </p:txBody>
          </p:sp>
          <p:sp>
            <p:nvSpPr>
              <p:cNvPr id="13" name="Rectangle 12"/>
              <p:cNvSpPr/>
              <p:nvPr/>
            </p:nvSpPr>
            <p:spPr>
              <a:xfrm rot="16200000">
                <a:off x="8886045" y="944630"/>
                <a:ext cx="463920" cy="5199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61C1E"/>
                  </a:solidFill>
                </a:endParaRPr>
              </a:p>
            </p:txBody>
          </p:sp>
        </p:grpSp>
      </p:grpSp>
      <p:sp>
        <p:nvSpPr>
          <p:cNvPr id="22" name="Footer Placeholder 4"/>
          <p:cNvSpPr>
            <a:spLocks noGrp="1"/>
          </p:cNvSpPr>
          <p:nvPr>
            <p:ph type="ftr" sz="quarter" idx="11"/>
          </p:nvPr>
        </p:nvSpPr>
        <p:spPr>
          <a:xfrm>
            <a:off x="2216674" y="6400800"/>
            <a:ext cx="7078137" cy="218594"/>
          </a:xfrm>
        </p:spPr>
        <p:txBody>
          <a:bodyPr/>
          <a:lstStyle/>
          <a:p>
            <a:endParaRPr lang="en-US" dirty="0"/>
          </a:p>
        </p:txBody>
      </p:sp>
      <p:pic>
        <p:nvPicPr>
          <p:cNvPr id="23" name="Picture 22" descr="Science-AAAS-horizontal-color.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5133" y="6334606"/>
            <a:ext cx="1678100" cy="339289"/>
          </a:xfrm>
          <a:prstGeom prst="rect">
            <a:avLst/>
          </a:prstGeom>
        </p:spPr>
      </p:pic>
    </p:spTree>
    <p:extLst>
      <p:ext uri="{BB962C8B-B14F-4D97-AF65-F5344CB8AC3E}">
        <p14:creationId xmlns:p14="http://schemas.microsoft.com/office/powerpoint/2010/main" val="341395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Vertical Title 1"/>
          <p:cNvSpPr>
            <a:spLocks noGrp="1"/>
          </p:cNvSpPr>
          <p:nvPr>
            <p:ph type="title" orient="vert"/>
          </p:nvPr>
        </p:nvSpPr>
        <p:spPr>
          <a:xfrm>
            <a:off x="9142412" y="381001"/>
            <a:ext cx="1524001" cy="5638800"/>
          </a:xfrm>
        </p:spPr>
        <p:txBody>
          <a:bodyPr vert="eaVert"/>
          <a:lstStyle/>
          <a:p>
            <a:r>
              <a:rPr lang="en-US" smtClean="0"/>
              <a:t>Click to edit Master title style</a:t>
            </a:r>
            <a:endParaRPr dirty="0"/>
          </a:p>
        </p:txBody>
      </p:sp>
      <p:grpSp>
        <p:nvGrpSpPr>
          <p:cNvPr id="7" name="Group 6"/>
          <p:cNvGrpSpPr/>
          <p:nvPr userDrawn="1"/>
        </p:nvGrpSpPr>
        <p:grpSpPr>
          <a:xfrm rot="5400000">
            <a:off x="6056074" y="725250"/>
            <a:ext cx="76677" cy="12188826"/>
            <a:chOff x="9092006" y="-1"/>
            <a:chExt cx="52152" cy="6857999"/>
          </a:xfrm>
        </p:grpSpPr>
        <p:sp>
          <p:nvSpPr>
            <p:cNvPr id="8" name="Rectangle 7"/>
            <p:cNvSpPr/>
            <p:nvPr/>
          </p:nvSpPr>
          <p:spPr>
            <a:xfrm rot="16200000">
              <a:off x="6047751" y="3044416"/>
              <a:ext cx="6140823" cy="51991"/>
            </a:xfrm>
            <a:prstGeom prst="rect">
              <a:avLst/>
            </a:prstGeom>
            <a:solidFill>
              <a:srgbClr val="7B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9" name="Group 8"/>
            <p:cNvGrpSpPr/>
            <p:nvPr/>
          </p:nvGrpSpPr>
          <p:grpSpPr>
            <a:xfrm>
              <a:off x="9092011" y="6133352"/>
              <a:ext cx="51994" cy="724646"/>
              <a:chOff x="9092011" y="724165"/>
              <a:chExt cx="51993" cy="1406257"/>
            </a:xfrm>
          </p:grpSpPr>
          <p:sp>
            <p:nvSpPr>
              <p:cNvPr id="14" name="Rectangle 13"/>
              <p:cNvSpPr/>
              <p:nvPr/>
            </p:nvSpPr>
            <p:spPr>
              <a:xfrm rot="16200000">
                <a:off x="8871551" y="1857970"/>
                <a:ext cx="492915" cy="51990"/>
              </a:xfrm>
              <a:prstGeom prst="rect">
                <a:avLst/>
              </a:prstGeom>
              <a:solidFill>
                <a:srgbClr val="CB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61C1E"/>
                  </a:solidFill>
                </a:endParaRPr>
              </a:p>
            </p:txBody>
          </p:sp>
          <p:sp>
            <p:nvSpPr>
              <p:cNvPr id="15" name="Rectangle 14"/>
              <p:cNvSpPr/>
              <p:nvPr/>
            </p:nvSpPr>
            <p:spPr>
              <a:xfrm rot="16200000">
                <a:off x="8886045" y="1379554"/>
                <a:ext cx="463921" cy="51990"/>
              </a:xfrm>
              <a:prstGeom prst="rect">
                <a:avLst/>
              </a:prstGeom>
              <a:solidFill>
                <a:srgbClr val="A61C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61C1E"/>
                  </a:solidFill>
                </a:endParaRPr>
              </a:p>
            </p:txBody>
          </p:sp>
          <p:sp>
            <p:nvSpPr>
              <p:cNvPr id="16" name="Rectangle 15"/>
              <p:cNvSpPr/>
              <p:nvPr/>
            </p:nvSpPr>
            <p:spPr>
              <a:xfrm rot="16200000">
                <a:off x="8886045" y="930131"/>
                <a:ext cx="463921" cy="5199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61C1E"/>
                  </a:solidFill>
                </a:endParaRPr>
              </a:p>
            </p:txBody>
          </p:sp>
        </p:grpSp>
        <p:grpSp>
          <p:nvGrpSpPr>
            <p:cNvPr id="10" name="Group 9"/>
            <p:cNvGrpSpPr/>
            <p:nvPr/>
          </p:nvGrpSpPr>
          <p:grpSpPr>
            <a:xfrm flipV="1">
              <a:off x="9092006" y="-1"/>
              <a:ext cx="51994" cy="717176"/>
              <a:chOff x="9092010" y="738665"/>
              <a:chExt cx="51993" cy="1391760"/>
            </a:xfrm>
          </p:grpSpPr>
          <p:sp>
            <p:nvSpPr>
              <p:cNvPr id="11" name="Rectangle 10"/>
              <p:cNvSpPr/>
              <p:nvPr/>
            </p:nvSpPr>
            <p:spPr>
              <a:xfrm rot="16200000">
                <a:off x="8886048" y="1872470"/>
                <a:ext cx="463920" cy="51990"/>
              </a:xfrm>
              <a:prstGeom prst="rect">
                <a:avLst/>
              </a:prstGeom>
              <a:solidFill>
                <a:srgbClr val="CB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61C1E"/>
                  </a:solidFill>
                </a:endParaRPr>
              </a:p>
            </p:txBody>
          </p:sp>
          <p:sp>
            <p:nvSpPr>
              <p:cNvPr id="12" name="Rectangle 11"/>
              <p:cNvSpPr/>
              <p:nvPr/>
            </p:nvSpPr>
            <p:spPr>
              <a:xfrm rot="16200000">
                <a:off x="8886045" y="1408550"/>
                <a:ext cx="463920" cy="51990"/>
              </a:xfrm>
              <a:prstGeom prst="rect">
                <a:avLst/>
              </a:prstGeom>
              <a:solidFill>
                <a:srgbClr val="A61C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61C1E"/>
                  </a:solidFill>
                </a:endParaRPr>
              </a:p>
            </p:txBody>
          </p:sp>
          <p:sp>
            <p:nvSpPr>
              <p:cNvPr id="13" name="Rectangle 12"/>
              <p:cNvSpPr/>
              <p:nvPr/>
            </p:nvSpPr>
            <p:spPr>
              <a:xfrm rot="16200000">
                <a:off x="8886045" y="944630"/>
                <a:ext cx="463920" cy="5199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61C1E"/>
                  </a:solidFill>
                </a:endParaRPr>
              </a:p>
            </p:txBody>
          </p:sp>
        </p:grpSp>
      </p:grpSp>
      <p:sp>
        <p:nvSpPr>
          <p:cNvPr id="22" name="Footer Placeholder 4"/>
          <p:cNvSpPr>
            <a:spLocks noGrp="1"/>
          </p:cNvSpPr>
          <p:nvPr>
            <p:ph type="ftr" sz="quarter" idx="11"/>
          </p:nvPr>
        </p:nvSpPr>
        <p:spPr>
          <a:xfrm>
            <a:off x="2216674" y="6400800"/>
            <a:ext cx="7078137" cy="218594"/>
          </a:xfrm>
        </p:spPr>
        <p:txBody>
          <a:bodyPr/>
          <a:lstStyle/>
          <a:p>
            <a:endParaRPr lang="en-US" dirty="0"/>
          </a:p>
        </p:txBody>
      </p:sp>
      <p:pic>
        <p:nvPicPr>
          <p:cNvPr id="23" name="Picture 22" descr="Science-AAAS-horizontal-color.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5133" y="6334606"/>
            <a:ext cx="1678100" cy="339289"/>
          </a:xfrm>
          <a:prstGeom prst="rect">
            <a:avLst/>
          </a:prstGeom>
        </p:spPr>
      </p:pic>
    </p:spTree>
    <p:extLst>
      <p:ext uri="{BB962C8B-B14F-4D97-AF65-F5344CB8AC3E}">
        <p14:creationId xmlns:p14="http://schemas.microsoft.com/office/powerpoint/2010/main" val="689305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162" y="2130426"/>
            <a:ext cx="10360501"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324" y="3886200"/>
            <a:ext cx="853217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F2495A4-D172-4F90-A4D6-86083E0D5DB6}" type="slidenum">
              <a:rPr lang="en-US" altLang="zh-CN" smtClean="0">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564764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441" y="274638"/>
            <a:ext cx="10969943"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3BEBEE42-32F6-465F-B606-520C7487C3C6}" type="slidenum">
              <a:rPr lang="en-US" altLang="zh-CN" smtClean="0">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1804534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833" y="4406901"/>
            <a:ext cx="10360501"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2833" y="2906713"/>
            <a:ext cx="1036050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4199F0D-ADEB-4264-935E-D5DDABB8DC6B}" type="slidenum">
              <a:rPr lang="en-US" altLang="zh-CN" smtClean="0">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480202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441" y="274638"/>
            <a:ext cx="10969943"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DABDC50-478B-4C30-801F-90556487FC6E}" type="slidenum">
              <a:rPr lang="en-US" altLang="zh-CN" smtClean="0">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2462938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441" y="274638"/>
            <a:ext cx="10969943"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743D1E5-CF51-417A-A4D6-B91CD454F032}" type="slidenum">
              <a:rPr lang="en-US" altLang="zh-CN" smtClean="0">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32435333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441" y="274638"/>
            <a:ext cx="10969943" cy="1143000"/>
          </a:xfrm>
          <a:prstGeom prst="rect">
            <a:avLst/>
          </a:prstGeom>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C697EDD-56C3-41BA-9940-87A29AE2EFC2}" type="slidenum">
              <a:rPr lang="en-US" altLang="zh-CN" smtClean="0">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1268711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bwMode="ltGray">
      <p:bgPr>
        <a:solidFill>
          <a:srgbClr val="C61F26"/>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5213" y="4267200"/>
            <a:ext cx="8229600" cy="838200"/>
          </a:xfrm>
        </p:spPr>
        <p:txBody>
          <a:bodyPr>
            <a:normAutofit/>
          </a:bodyPr>
          <a:lstStyle>
            <a:lvl1pPr marL="0" indent="0" algn="l">
              <a:spcBef>
                <a:spcPts val="0"/>
              </a:spcBef>
              <a:buNone/>
              <a:defRPr sz="1800" b="1" cap="all" spc="2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2" name="Title 1"/>
          <p:cNvSpPr>
            <a:spLocks noGrp="1"/>
          </p:cNvSpPr>
          <p:nvPr>
            <p:ph type="ctrTitle"/>
          </p:nvPr>
        </p:nvSpPr>
        <p:spPr>
          <a:xfrm>
            <a:off x="1065214" y="1828800"/>
            <a:ext cx="8229600" cy="2286000"/>
          </a:xfrm>
        </p:spPr>
        <p:txBody>
          <a:bodyPr anchor="b">
            <a:normAutofit/>
          </a:bodyPr>
          <a:lstStyle>
            <a:lvl1pPr>
              <a:lnSpc>
                <a:spcPct val="80000"/>
              </a:lnSpc>
              <a:defRPr sz="4400" b="1" cap="none" spc="0">
                <a:ln w="9525">
                  <a:noFill/>
                  <a:prstDash val="solid"/>
                </a:ln>
                <a:solidFill>
                  <a:schemeClr val="tx1"/>
                </a:solidFill>
                <a:effectLst/>
              </a:defRPr>
            </a:lvl1pPr>
          </a:lstStyle>
          <a:p>
            <a:r>
              <a:rPr lang="en-US" dirty="0" smtClean="0"/>
              <a:t>Click to edit Master title style</a:t>
            </a:r>
            <a:endParaRPr dirty="0"/>
          </a:p>
        </p:txBody>
      </p:sp>
      <p:sp>
        <p:nvSpPr>
          <p:cNvPr id="4" name="Date Placeholder 3"/>
          <p:cNvSpPr>
            <a:spLocks noGrp="1"/>
          </p:cNvSpPr>
          <p:nvPr>
            <p:ph type="dt" sz="half" idx="10"/>
          </p:nvPr>
        </p:nvSpPr>
        <p:spPr/>
        <p:txBody>
          <a:bodyPr/>
          <a:lstStyle>
            <a:lvl1pPr>
              <a:defRPr>
                <a:solidFill>
                  <a:srgbClr val="FFFFFF"/>
                </a:solidFill>
              </a:defRPr>
            </a:lvl1pPr>
          </a:lstStyle>
          <a:p>
            <a:endParaRPr lang="en-US" dirty="0"/>
          </a:p>
        </p:txBody>
      </p:sp>
      <p:sp>
        <p:nvSpPr>
          <p:cNvPr id="5" name="Footer Placeholder 4"/>
          <p:cNvSpPr>
            <a:spLocks noGrp="1"/>
          </p:cNvSpPr>
          <p:nvPr>
            <p:ph type="ftr" sz="quarter" idx="11"/>
          </p:nvPr>
        </p:nvSpPr>
        <p:spPr>
          <a:xfrm>
            <a:off x="1065212" y="6400800"/>
            <a:ext cx="8153399" cy="276228"/>
          </a:xfrm>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2A013F82-EE5E-44EE-A61D-E31C6657F26F}" type="slidenum">
              <a:rPr lang="en-US" smtClean="0"/>
              <a:pPr/>
              <a:t>‹#›</a:t>
            </a:fld>
            <a:endParaRPr lang="en-US" dirty="0"/>
          </a:p>
        </p:txBody>
      </p:sp>
      <p:cxnSp>
        <p:nvCxnSpPr>
          <p:cNvPr id="9" name="Straight Connector 8"/>
          <p:cNvCxnSpPr/>
          <p:nvPr userDrawn="1"/>
        </p:nvCxnSpPr>
        <p:spPr>
          <a:xfrm>
            <a:off x="1141412" y="5334000"/>
            <a:ext cx="9982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descr="Science-AAAS-horizontal-white.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2596" y="5458434"/>
            <a:ext cx="3013669" cy="609322"/>
          </a:xfrm>
          <a:prstGeom prst="rect">
            <a:avLst/>
          </a:prstGeom>
        </p:spPr>
      </p:pic>
    </p:spTree>
    <p:extLst>
      <p:ext uri="{BB962C8B-B14F-4D97-AF65-F5344CB8AC3E}">
        <p14:creationId xmlns:p14="http://schemas.microsoft.com/office/powerpoint/2010/main" val="1368988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D41D83F-75EF-4C03-85D7-7D4DA0B84B48}" type="slidenum">
              <a:rPr lang="en-US" altLang="zh-CN" smtClean="0">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28856377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442" y="273050"/>
            <a:ext cx="4010039"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55988F8-1AB6-475D-8D78-50215FC1BA37}" type="slidenum">
              <a:rPr lang="en-US" altLang="zh-CN" smtClean="0">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19023438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095" y="4800600"/>
            <a:ext cx="7313295"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1DC0A5C1-D78C-4DCA-B972-46C973A21F1A}" type="slidenum">
              <a:rPr lang="en-US" altLang="zh-CN" smtClean="0">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10256705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441" y="274638"/>
            <a:ext cx="10969943"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1EB861FD-3428-4D8F-9754-77B92D5D3EA8}" type="slidenum">
              <a:rPr lang="en-US" altLang="zh-CN" smtClean="0">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30103567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6898" y="274639"/>
            <a:ext cx="2742486"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441" y="274639"/>
            <a:ext cx="802431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37FA56D-1A24-47B4-85E9-BBDE091C1367}" type="slidenum">
              <a:rPr lang="en-US" altLang="zh-CN" smtClean="0">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1162907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2216674" y="6400800"/>
            <a:ext cx="7078137" cy="218594"/>
          </a:xfrm>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grpSp>
        <p:nvGrpSpPr>
          <p:cNvPr id="8" name="Group 7"/>
          <p:cNvGrpSpPr/>
          <p:nvPr userDrawn="1"/>
        </p:nvGrpSpPr>
        <p:grpSpPr>
          <a:xfrm rot="5400000">
            <a:off x="6056074" y="725250"/>
            <a:ext cx="76677" cy="12188826"/>
            <a:chOff x="9092006" y="-1"/>
            <a:chExt cx="52152" cy="6857999"/>
          </a:xfrm>
        </p:grpSpPr>
        <p:sp>
          <p:nvSpPr>
            <p:cNvPr id="9" name="Rectangle 8"/>
            <p:cNvSpPr/>
            <p:nvPr/>
          </p:nvSpPr>
          <p:spPr>
            <a:xfrm rot="16200000">
              <a:off x="6047751" y="3044416"/>
              <a:ext cx="6140823" cy="51991"/>
            </a:xfrm>
            <a:prstGeom prst="rect">
              <a:avLst/>
            </a:prstGeom>
            <a:solidFill>
              <a:srgbClr val="7B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10" name="Group 9"/>
            <p:cNvGrpSpPr/>
            <p:nvPr/>
          </p:nvGrpSpPr>
          <p:grpSpPr>
            <a:xfrm>
              <a:off x="9092011" y="6133352"/>
              <a:ext cx="51994" cy="724646"/>
              <a:chOff x="9092011" y="724165"/>
              <a:chExt cx="51993" cy="1406257"/>
            </a:xfrm>
          </p:grpSpPr>
          <p:sp>
            <p:nvSpPr>
              <p:cNvPr id="15" name="Rectangle 14"/>
              <p:cNvSpPr/>
              <p:nvPr/>
            </p:nvSpPr>
            <p:spPr>
              <a:xfrm rot="16200000">
                <a:off x="8871551" y="1857970"/>
                <a:ext cx="492915" cy="51990"/>
              </a:xfrm>
              <a:prstGeom prst="rect">
                <a:avLst/>
              </a:prstGeom>
              <a:solidFill>
                <a:srgbClr val="CB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61C1E"/>
                  </a:solidFill>
                </a:endParaRPr>
              </a:p>
            </p:txBody>
          </p:sp>
          <p:sp>
            <p:nvSpPr>
              <p:cNvPr id="16" name="Rectangle 15"/>
              <p:cNvSpPr/>
              <p:nvPr/>
            </p:nvSpPr>
            <p:spPr>
              <a:xfrm rot="16200000">
                <a:off x="8886045" y="1379554"/>
                <a:ext cx="463921" cy="51990"/>
              </a:xfrm>
              <a:prstGeom prst="rect">
                <a:avLst/>
              </a:prstGeom>
              <a:solidFill>
                <a:srgbClr val="A61C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61C1E"/>
                  </a:solidFill>
                </a:endParaRPr>
              </a:p>
            </p:txBody>
          </p:sp>
          <p:sp>
            <p:nvSpPr>
              <p:cNvPr id="17" name="Rectangle 16"/>
              <p:cNvSpPr/>
              <p:nvPr/>
            </p:nvSpPr>
            <p:spPr>
              <a:xfrm rot="16200000">
                <a:off x="8886045" y="930131"/>
                <a:ext cx="463921" cy="5199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61C1E"/>
                  </a:solidFill>
                </a:endParaRPr>
              </a:p>
            </p:txBody>
          </p:sp>
        </p:grpSp>
        <p:grpSp>
          <p:nvGrpSpPr>
            <p:cNvPr id="11" name="Group 10"/>
            <p:cNvGrpSpPr/>
            <p:nvPr/>
          </p:nvGrpSpPr>
          <p:grpSpPr>
            <a:xfrm flipV="1">
              <a:off x="9092006" y="-1"/>
              <a:ext cx="51994" cy="717176"/>
              <a:chOff x="9092010" y="738665"/>
              <a:chExt cx="51993" cy="1391760"/>
            </a:xfrm>
          </p:grpSpPr>
          <p:sp>
            <p:nvSpPr>
              <p:cNvPr id="12" name="Rectangle 11"/>
              <p:cNvSpPr/>
              <p:nvPr/>
            </p:nvSpPr>
            <p:spPr>
              <a:xfrm rot="16200000">
                <a:off x="8886048" y="1872470"/>
                <a:ext cx="463920" cy="51990"/>
              </a:xfrm>
              <a:prstGeom prst="rect">
                <a:avLst/>
              </a:prstGeom>
              <a:solidFill>
                <a:srgbClr val="CB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61C1E"/>
                  </a:solidFill>
                </a:endParaRPr>
              </a:p>
            </p:txBody>
          </p:sp>
          <p:sp>
            <p:nvSpPr>
              <p:cNvPr id="13" name="Rectangle 12"/>
              <p:cNvSpPr/>
              <p:nvPr/>
            </p:nvSpPr>
            <p:spPr>
              <a:xfrm rot="16200000">
                <a:off x="8886045" y="1408550"/>
                <a:ext cx="463920" cy="51990"/>
              </a:xfrm>
              <a:prstGeom prst="rect">
                <a:avLst/>
              </a:prstGeom>
              <a:solidFill>
                <a:srgbClr val="A61C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61C1E"/>
                  </a:solidFill>
                </a:endParaRPr>
              </a:p>
            </p:txBody>
          </p:sp>
          <p:sp>
            <p:nvSpPr>
              <p:cNvPr id="14" name="Rectangle 13"/>
              <p:cNvSpPr/>
              <p:nvPr/>
            </p:nvSpPr>
            <p:spPr>
              <a:xfrm rot="16200000">
                <a:off x="8886045" y="944630"/>
                <a:ext cx="463920" cy="5199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61C1E"/>
                  </a:solidFill>
                </a:endParaRPr>
              </a:p>
            </p:txBody>
          </p:sp>
        </p:grpSp>
      </p:grpSp>
      <p:sp>
        <p:nvSpPr>
          <p:cNvPr id="18" name="Picture Placeholder 2"/>
          <p:cNvSpPr>
            <a:spLocks noGrp="1"/>
          </p:cNvSpPr>
          <p:nvPr>
            <p:ph type="pic" idx="1"/>
          </p:nvPr>
        </p:nvSpPr>
        <p:spPr>
          <a:xfrm>
            <a:off x="278779" y="294260"/>
            <a:ext cx="11654499" cy="5954140"/>
          </a:xfrm>
          <a:solidFill>
            <a:srgbClr val="000000"/>
          </a:solidFill>
          <a:ln w="76200">
            <a:solidFill>
              <a:schemeClr val="tx1"/>
            </a:solidFill>
            <a:miter lim="800000"/>
          </a:ln>
        </p:spPr>
        <p:txBody>
          <a:bodyPr anchor="ctr">
            <a:normAutofit/>
          </a:bodyPr>
          <a:lstStyle>
            <a:lvl1pPr marL="0" indent="0" algn="ctr">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pic>
        <p:nvPicPr>
          <p:cNvPr id="2" name="Picture 1" descr="Science-AAAS-horizontal-color.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5133" y="6334606"/>
            <a:ext cx="1678100" cy="339289"/>
          </a:xfrm>
          <a:prstGeom prst="rect">
            <a:avLst/>
          </a:prstGeom>
        </p:spPr>
      </p:pic>
    </p:spTree>
    <p:extLst>
      <p:ext uri="{BB962C8B-B14F-4D97-AF65-F5344CB8AC3E}">
        <p14:creationId xmlns:p14="http://schemas.microsoft.com/office/powerpoint/2010/main" val="293880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
        <p:nvSpPr>
          <p:cNvPr id="3" name="Content Placeholder 2"/>
          <p:cNvSpPr>
            <a:spLocks noGrp="1"/>
          </p:cNvSpPr>
          <p:nvPr>
            <p:ph idx="1"/>
          </p:nvPr>
        </p:nvSpPr>
        <p:spPr/>
        <p:txBody>
          <a:bodyPr/>
          <a:lstStyle>
            <a:lvl5pPr>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p:txBody>
          <a:bodyPr/>
          <a:lstStyle/>
          <a:p>
            <a:r>
              <a:rPr lang="en-US" smtClean="0"/>
              <a:t>Click to edit Master title style</a:t>
            </a:r>
            <a:endParaRPr/>
          </a:p>
        </p:txBody>
      </p:sp>
      <p:grpSp>
        <p:nvGrpSpPr>
          <p:cNvPr id="8" name="Group 7"/>
          <p:cNvGrpSpPr/>
          <p:nvPr userDrawn="1"/>
        </p:nvGrpSpPr>
        <p:grpSpPr>
          <a:xfrm rot="5400000">
            <a:off x="6056074" y="725250"/>
            <a:ext cx="76677" cy="12188826"/>
            <a:chOff x="9092006" y="-1"/>
            <a:chExt cx="52152" cy="6857999"/>
          </a:xfrm>
        </p:grpSpPr>
        <p:sp>
          <p:nvSpPr>
            <p:cNvPr id="9" name="Rectangle 8"/>
            <p:cNvSpPr/>
            <p:nvPr/>
          </p:nvSpPr>
          <p:spPr>
            <a:xfrm rot="16200000">
              <a:off x="6047751" y="3044416"/>
              <a:ext cx="6140823" cy="51991"/>
            </a:xfrm>
            <a:prstGeom prst="rect">
              <a:avLst/>
            </a:prstGeom>
            <a:solidFill>
              <a:srgbClr val="7B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10" name="Group 9"/>
            <p:cNvGrpSpPr/>
            <p:nvPr/>
          </p:nvGrpSpPr>
          <p:grpSpPr>
            <a:xfrm>
              <a:off x="9092011" y="6133352"/>
              <a:ext cx="51994" cy="724646"/>
              <a:chOff x="9092011" y="724165"/>
              <a:chExt cx="51993" cy="1406257"/>
            </a:xfrm>
          </p:grpSpPr>
          <p:sp>
            <p:nvSpPr>
              <p:cNvPr id="15" name="Rectangle 14"/>
              <p:cNvSpPr/>
              <p:nvPr/>
            </p:nvSpPr>
            <p:spPr>
              <a:xfrm rot="16200000">
                <a:off x="8871551" y="1857970"/>
                <a:ext cx="492915" cy="51990"/>
              </a:xfrm>
              <a:prstGeom prst="rect">
                <a:avLst/>
              </a:prstGeom>
              <a:solidFill>
                <a:srgbClr val="CB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61C1E"/>
                  </a:solidFill>
                </a:endParaRPr>
              </a:p>
            </p:txBody>
          </p:sp>
          <p:sp>
            <p:nvSpPr>
              <p:cNvPr id="16" name="Rectangle 15"/>
              <p:cNvSpPr/>
              <p:nvPr/>
            </p:nvSpPr>
            <p:spPr>
              <a:xfrm rot="16200000">
                <a:off x="8886045" y="1379554"/>
                <a:ext cx="463921" cy="51990"/>
              </a:xfrm>
              <a:prstGeom prst="rect">
                <a:avLst/>
              </a:prstGeom>
              <a:solidFill>
                <a:srgbClr val="A61C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61C1E"/>
                  </a:solidFill>
                </a:endParaRPr>
              </a:p>
            </p:txBody>
          </p:sp>
          <p:sp>
            <p:nvSpPr>
              <p:cNvPr id="17" name="Rectangle 16"/>
              <p:cNvSpPr/>
              <p:nvPr/>
            </p:nvSpPr>
            <p:spPr>
              <a:xfrm rot="16200000">
                <a:off x="8886045" y="930131"/>
                <a:ext cx="463921" cy="5199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61C1E"/>
                  </a:solidFill>
                </a:endParaRPr>
              </a:p>
            </p:txBody>
          </p:sp>
        </p:grpSp>
        <p:grpSp>
          <p:nvGrpSpPr>
            <p:cNvPr id="11" name="Group 10"/>
            <p:cNvGrpSpPr/>
            <p:nvPr/>
          </p:nvGrpSpPr>
          <p:grpSpPr>
            <a:xfrm flipV="1">
              <a:off x="9092006" y="-1"/>
              <a:ext cx="51994" cy="717176"/>
              <a:chOff x="9092010" y="738665"/>
              <a:chExt cx="51993" cy="1391760"/>
            </a:xfrm>
          </p:grpSpPr>
          <p:sp>
            <p:nvSpPr>
              <p:cNvPr id="12" name="Rectangle 11"/>
              <p:cNvSpPr/>
              <p:nvPr/>
            </p:nvSpPr>
            <p:spPr>
              <a:xfrm rot="16200000">
                <a:off x="8886048" y="1872470"/>
                <a:ext cx="463920" cy="51990"/>
              </a:xfrm>
              <a:prstGeom prst="rect">
                <a:avLst/>
              </a:prstGeom>
              <a:solidFill>
                <a:srgbClr val="CB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61C1E"/>
                  </a:solidFill>
                </a:endParaRPr>
              </a:p>
            </p:txBody>
          </p:sp>
          <p:sp>
            <p:nvSpPr>
              <p:cNvPr id="13" name="Rectangle 12"/>
              <p:cNvSpPr/>
              <p:nvPr/>
            </p:nvSpPr>
            <p:spPr>
              <a:xfrm rot="16200000">
                <a:off x="8886045" y="1408550"/>
                <a:ext cx="463920" cy="51990"/>
              </a:xfrm>
              <a:prstGeom prst="rect">
                <a:avLst/>
              </a:prstGeom>
              <a:solidFill>
                <a:srgbClr val="A61C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61C1E"/>
                  </a:solidFill>
                </a:endParaRPr>
              </a:p>
            </p:txBody>
          </p:sp>
          <p:sp>
            <p:nvSpPr>
              <p:cNvPr id="14" name="Rectangle 13"/>
              <p:cNvSpPr/>
              <p:nvPr/>
            </p:nvSpPr>
            <p:spPr>
              <a:xfrm rot="16200000">
                <a:off x="8886045" y="944630"/>
                <a:ext cx="463920" cy="5199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61C1E"/>
                  </a:solidFill>
                </a:endParaRPr>
              </a:p>
            </p:txBody>
          </p:sp>
        </p:grpSp>
      </p:grpSp>
      <p:sp>
        <p:nvSpPr>
          <p:cNvPr id="22" name="Footer Placeholder 4"/>
          <p:cNvSpPr>
            <a:spLocks noGrp="1"/>
          </p:cNvSpPr>
          <p:nvPr>
            <p:ph type="ftr" sz="quarter" idx="11"/>
          </p:nvPr>
        </p:nvSpPr>
        <p:spPr>
          <a:xfrm>
            <a:off x="2216674" y="6400800"/>
            <a:ext cx="7078137" cy="218594"/>
          </a:xfrm>
        </p:spPr>
        <p:txBody>
          <a:bodyPr/>
          <a:lstStyle/>
          <a:p>
            <a:endParaRPr lang="en-US" dirty="0"/>
          </a:p>
        </p:txBody>
      </p:sp>
      <p:pic>
        <p:nvPicPr>
          <p:cNvPr id="23" name="Picture 22" descr="Science-AAAS-horizontal-color.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5133" y="6334606"/>
            <a:ext cx="1678100" cy="339289"/>
          </a:xfrm>
          <a:prstGeom prst="rect">
            <a:avLst/>
          </a:prstGeom>
        </p:spPr>
      </p:pic>
    </p:spTree>
    <p:extLst>
      <p:ext uri="{BB962C8B-B14F-4D97-AF65-F5344CB8AC3E}">
        <p14:creationId xmlns:p14="http://schemas.microsoft.com/office/powerpoint/2010/main" val="1462091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bg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effectLst/>
              </a:defRPr>
            </a:lvl1pPr>
          </a:lstStyle>
          <a:p>
            <a:r>
              <a:rPr lang="en-US" smtClean="0"/>
              <a:t>Click to edit Master title style</a:t>
            </a:r>
            <a:endParaRPr dirty="0"/>
          </a:p>
        </p:txBody>
      </p:sp>
      <p:grpSp>
        <p:nvGrpSpPr>
          <p:cNvPr id="7" name="Group 6"/>
          <p:cNvGrpSpPr/>
          <p:nvPr userDrawn="1"/>
        </p:nvGrpSpPr>
        <p:grpSpPr>
          <a:xfrm rot="5400000">
            <a:off x="6056074" y="725250"/>
            <a:ext cx="76677" cy="12188826"/>
            <a:chOff x="9092006" y="-1"/>
            <a:chExt cx="52152" cy="6857999"/>
          </a:xfrm>
        </p:grpSpPr>
        <p:sp>
          <p:nvSpPr>
            <p:cNvPr id="8" name="Rectangle 7"/>
            <p:cNvSpPr/>
            <p:nvPr/>
          </p:nvSpPr>
          <p:spPr>
            <a:xfrm rot="16200000">
              <a:off x="6047751" y="3044416"/>
              <a:ext cx="6140823" cy="51991"/>
            </a:xfrm>
            <a:prstGeom prst="rect">
              <a:avLst/>
            </a:prstGeom>
            <a:solidFill>
              <a:srgbClr val="7B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9" name="Group 8"/>
            <p:cNvGrpSpPr/>
            <p:nvPr/>
          </p:nvGrpSpPr>
          <p:grpSpPr>
            <a:xfrm>
              <a:off x="9092011" y="6133352"/>
              <a:ext cx="51994" cy="724646"/>
              <a:chOff x="9092011" y="724165"/>
              <a:chExt cx="51993" cy="1406257"/>
            </a:xfrm>
          </p:grpSpPr>
          <p:sp>
            <p:nvSpPr>
              <p:cNvPr id="14" name="Rectangle 13"/>
              <p:cNvSpPr/>
              <p:nvPr/>
            </p:nvSpPr>
            <p:spPr>
              <a:xfrm rot="16200000">
                <a:off x="8871551" y="1857970"/>
                <a:ext cx="492915" cy="51990"/>
              </a:xfrm>
              <a:prstGeom prst="rect">
                <a:avLst/>
              </a:prstGeom>
              <a:solidFill>
                <a:srgbClr val="CB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61C1E"/>
                  </a:solidFill>
                </a:endParaRPr>
              </a:p>
            </p:txBody>
          </p:sp>
          <p:sp>
            <p:nvSpPr>
              <p:cNvPr id="15" name="Rectangle 14"/>
              <p:cNvSpPr/>
              <p:nvPr/>
            </p:nvSpPr>
            <p:spPr>
              <a:xfrm rot="16200000">
                <a:off x="8886045" y="1379554"/>
                <a:ext cx="463921" cy="51990"/>
              </a:xfrm>
              <a:prstGeom prst="rect">
                <a:avLst/>
              </a:prstGeom>
              <a:solidFill>
                <a:srgbClr val="A61C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61C1E"/>
                  </a:solidFill>
                </a:endParaRPr>
              </a:p>
            </p:txBody>
          </p:sp>
          <p:sp>
            <p:nvSpPr>
              <p:cNvPr id="16" name="Rectangle 15"/>
              <p:cNvSpPr/>
              <p:nvPr/>
            </p:nvSpPr>
            <p:spPr>
              <a:xfrm rot="16200000">
                <a:off x="8886045" y="930131"/>
                <a:ext cx="463921" cy="5199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61C1E"/>
                  </a:solidFill>
                </a:endParaRPr>
              </a:p>
            </p:txBody>
          </p:sp>
        </p:grpSp>
        <p:grpSp>
          <p:nvGrpSpPr>
            <p:cNvPr id="10" name="Group 9"/>
            <p:cNvGrpSpPr/>
            <p:nvPr/>
          </p:nvGrpSpPr>
          <p:grpSpPr>
            <a:xfrm flipV="1">
              <a:off x="9092006" y="-1"/>
              <a:ext cx="51994" cy="717176"/>
              <a:chOff x="9092010" y="738665"/>
              <a:chExt cx="51993" cy="1391760"/>
            </a:xfrm>
          </p:grpSpPr>
          <p:sp>
            <p:nvSpPr>
              <p:cNvPr id="11" name="Rectangle 10"/>
              <p:cNvSpPr/>
              <p:nvPr/>
            </p:nvSpPr>
            <p:spPr>
              <a:xfrm rot="16200000">
                <a:off x="8886048" y="1872470"/>
                <a:ext cx="463920" cy="51990"/>
              </a:xfrm>
              <a:prstGeom prst="rect">
                <a:avLst/>
              </a:prstGeom>
              <a:solidFill>
                <a:srgbClr val="CB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61C1E"/>
                  </a:solidFill>
                </a:endParaRPr>
              </a:p>
            </p:txBody>
          </p:sp>
          <p:sp>
            <p:nvSpPr>
              <p:cNvPr id="12" name="Rectangle 11"/>
              <p:cNvSpPr/>
              <p:nvPr/>
            </p:nvSpPr>
            <p:spPr>
              <a:xfrm rot="16200000">
                <a:off x="8886045" y="1408550"/>
                <a:ext cx="463920" cy="51990"/>
              </a:xfrm>
              <a:prstGeom prst="rect">
                <a:avLst/>
              </a:prstGeom>
              <a:solidFill>
                <a:srgbClr val="A61C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61C1E"/>
                  </a:solidFill>
                </a:endParaRPr>
              </a:p>
            </p:txBody>
          </p:sp>
          <p:sp>
            <p:nvSpPr>
              <p:cNvPr id="13" name="Rectangle 12"/>
              <p:cNvSpPr/>
              <p:nvPr/>
            </p:nvSpPr>
            <p:spPr>
              <a:xfrm rot="16200000">
                <a:off x="8886045" y="944630"/>
                <a:ext cx="463920" cy="5199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61C1E"/>
                  </a:solidFill>
                </a:endParaRPr>
              </a:p>
            </p:txBody>
          </p:sp>
        </p:grpSp>
      </p:grpSp>
      <p:sp>
        <p:nvSpPr>
          <p:cNvPr id="22" name="Footer Placeholder 4"/>
          <p:cNvSpPr>
            <a:spLocks noGrp="1"/>
          </p:cNvSpPr>
          <p:nvPr>
            <p:ph type="ftr" sz="quarter" idx="11"/>
          </p:nvPr>
        </p:nvSpPr>
        <p:spPr>
          <a:xfrm>
            <a:off x="2216674" y="6400800"/>
            <a:ext cx="7078137" cy="218594"/>
          </a:xfrm>
        </p:spPr>
        <p:txBody>
          <a:bodyPr/>
          <a:lstStyle/>
          <a:p>
            <a:endParaRPr lang="en-US" dirty="0"/>
          </a:p>
        </p:txBody>
      </p:sp>
      <p:pic>
        <p:nvPicPr>
          <p:cNvPr id="23" name="Picture 22" descr="Science-AAAS-horizontal-color.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5133" y="6334606"/>
            <a:ext cx="1678100" cy="339289"/>
          </a:xfrm>
          <a:prstGeom prst="rect">
            <a:avLst/>
          </a:prstGeom>
        </p:spPr>
      </p:pic>
    </p:spTree>
    <p:extLst>
      <p:ext uri="{BB962C8B-B14F-4D97-AF65-F5344CB8AC3E}">
        <p14:creationId xmlns:p14="http://schemas.microsoft.com/office/powerpoint/2010/main" val="169967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2" name="Title 1"/>
          <p:cNvSpPr>
            <a:spLocks noGrp="1"/>
          </p:cNvSpPr>
          <p:nvPr>
            <p:ph type="title"/>
          </p:nvPr>
        </p:nvSpPr>
        <p:spPr>
          <a:xfrm>
            <a:off x="1522412" y="381000"/>
            <a:ext cx="9144002" cy="1371600"/>
          </a:xfrm>
        </p:spPr>
        <p:txBody>
          <a:bodyPr/>
          <a:lstStyle/>
          <a:p>
            <a:r>
              <a:rPr lang="en-US" smtClean="0"/>
              <a:t>Click to edit Master title style</a:t>
            </a:r>
            <a:endParaRPr/>
          </a:p>
        </p:txBody>
      </p:sp>
      <p:grpSp>
        <p:nvGrpSpPr>
          <p:cNvPr id="8" name="Group 7"/>
          <p:cNvGrpSpPr/>
          <p:nvPr userDrawn="1"/>
        </p:nvGrpSpPr>
        <p:grpSpPr>
          <a:xfrm rot="5400000">
            <a:off x="6056074" y="725250"/>
            <a:ext cx="76677" cy="12188826"/>
            <a:chOff x="9092006" y="-1"/>
            <a:chExt cx="52152" cy="6857999"/>
          </a:xfrm>
        </p:grpSpPr>
        <p:sp>
          <p:nvSpPr>
            <p:cNvPr id="9" name="Rectangle 8"/>
            <p:cNvSpPr/>
            <p:nvPr/>
          </p:nvSpPr>
          <p:spPr>
            <a:xfrm rot="16200000">
              <a:off x="6047751" y="3044416"/>
              <a:ext cx="6140823" cy="51991"/>
            </a:xfrm>
            <a:prstGeom prst="rect">
              <a:avLst/>
            </a:prstGeom>
            <a:solidFill>
              <a:srgbClr val="7B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10" name="Group 9"/>
            <p:cNvGrpSpPr/>
            <p:nvPr/>
          </p:nvGrpSpPr>
          <p:grpSpPr>
            <a:xfrm>
              <a:off x="9092011" y="6133352"/>
              <a:ext cx="51994" cy="724646"/>
              <a:chOff x="9092011" y="724165"/>
              <a:chExt cx="51993" cy="1406257"/>
            </a:xfrm>
          </p:grpSpPr>
          <p:sp>
            <p:nvSpPr>
              <p:cNvPr id="15" name="Rectangle 14"/>
              <p:cNvSpPr/>
              <p:nvPr/>
            </p:nvSpPr>
            <p:spPr>
              <a:xfrm rot="16200000">
                <a:off x="8871551" y="1857970"/>
                <a:ext cx="492915" cy="51990"/>
              </a:xfrm>
              <a:prstGeom prst="rect">
                <a:avLst/>
              </a:prstGeom>
              <a:solidFill>
                <a:srgbClr val="CB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61C1E"/>
                  </a:solidFill>
                </a:endParaRPr>
              </a:p>
            </p:txBody>
          </p:sp>
          <p:sp>
            <p:nvSpPr>
              <p:cNvPr id="16" name="Rectangle 15"/>
              <p:cNvSpPr/>
              <p:nvPr/>
            </p:nvSpPr>
            <p:spPr>
              <a:xfrm rot="16200000">
                <a:off x="8886045" y="1379554"/>
                <a:ext cx="463921" cy="51990"/>
              </a:xfrm>
              <a:prstGeom prst="rect">
                <a:avLst/>
              </a:prstGeom>
              <a:solidFill>
                <a:srgbClr val="A61C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61C1E"/>
                  </a:solidFill>
                </a:endParaRPr>
              </a:p>
            </p:txBody>
          </p:sp>
          <p:sp>
            <p:nvSpPr>
              <p:cNvPr id="17" name="Rectangle 16"/>
              <p:cNvSpPr/>
              <p:nvPr/>
            </p:nvSpPr>
            <p:spPr>
              <a:xfrm rot="16200000">
                <a:off x="8886045" y="930131"/>
                <a:ext cx="463921" cy="5199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61C1E"/>
                  </a:solidFill>
                </a:endParaRPr>
              </a:p>
            </p:txBody>
          </p:sp>
        </p:grpSp>
        <p:grpSp>
          <p:nvGrpSpPr>
            <p:cNvPr id="11" name="Group 10"/>
            <p:cNvGrpSpPr/>
            <p:nvPr/>
          </p:nvGrpSpPr>
          <p:grpSpPr>
            <a:xfrm flipV="1">
              <a:off x="9092006" y="-1"/>
              <a:ext cx="51994" cy="717176"/>
              <a:chOff x="9092010" y="738665"/>
              <a:chExt cx="51993" cy="1391760"/>
            </a:xfrm>
          </p:grpSpPr>
          <p:sp>
            <p:nvSpPr>
              <p:cNvPr id="12" name="Rectangle 11"/>
              <p:cNvSpPr/>
              <p:nvPr/>
            </p:nvSpPr>
            <p:spPr>
              <a:xfrm rot="16200000">
                <a:off x="8886048" y="1872470"/>
                <a:ext cx="463920" cy="51990"/>
              </a:xfrm>
              <a:prstGeom prst="rect">
                <a:avLst/>
              </a:prstGeom>
              <a:solidFill>
                <a:srgbClr val="CB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61C1E"/>
                  </a:solidFill>
                </a:endParaRPr>
              </a:p>
            </p:txBody>
          </p:sp>
          <p:sp>
            <p:nvSpPr>
              <p:cNvPr id="13" name="Rectangle 12"/>
              <p:cNvSpPr/>
              <p:nvPr/>
            </p:nvSpPr>
            <p:spPr>
              <a:xfrm rot="16200000">
                <a:off x="8886045" y="1408550"/>
                <a:ext cx="463920" cy="51990"/>
              </a:xfrm>
              <a:prstGeom prst="rect">
                <a:avLst/>
              </a:prstGeom>
              <a:solidFill>
                <a:srgbClr val="A61C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61C1E"/>
                  </a:solidFill>
                </a:endParaRPr>
              </a:p>
            </p:txBody>
          </p:sp>
          <p:sp>
            <p:nvSpPr>
              <p:cNvPr id="14" name="Rectangle 13"/>
              <p:cNvSpPr/>
              <p:nvPr/>
            </p:nvSpPr>
            <p:spPr>
              <a:xfrm rot="16200000">
                <a:off x="8886045" y="944630"/>
                <a:ext cx="463920" cy="5199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61C1E"/>
                  </a:solidFill>
                </a:endParaRPr>
              </a:p>
            </p:txBody>
          </p:sp>
        </p:grpSp>
      </p:grpSp>
      <p:sp>
        <p:nvSpPr>
          <p:cNvPr id="23" name="Footer Placeholder 4"/>
          <p:cNvSpPr>
            <a:spLocks noGrp="1"/>
          </p:cNvSpPr>
          <p:nvPr>
            <p:ph type="ftr" sz="quarter" idx="11"/>
          </p:nvPr>
        </p:nvSpPr>
        <p:spPr>
          <a:xfrm>
            <a:off x="2216674" y="6400800"/>
            <a:ext cx="7078137" cy="218594"/>
          </a:xfrm>
        </p:spPr>
        <p:txBody>
          <a:bodyPr/>
          <a:lstStyle/>
          <a:p>
            <a:endParaRPr lang="en-US" dirty="0"/>
          </a:p>
        </p:txBody>
      </p:sp>
      <p:pic>
        <p:nvPicPr>
          <p:cNvPr id="24" name="Picture 23" descr="Science-AAAS-horizontal-color.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5133" y="6334606"/>
            <a:ext cx="1678100" cy="339289"/>
          </a:xfrm>
          <a:prstGeom prst="rect">
            <a:avLst/>
          </a:prstGeom>
        </p:spPr>
      </p:pic>
    </p:spTree>
    <p:extLst>
      <p:ext uri="{BB962C8B-B14F-4D97-AF65-F5344CB8AC3E}">
        <p14:creationId xmlns:p14="http://schemas.microsoft.com/office/powerpoint/2010/main" val="3461894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2A013F82-EE5E-44EE-A61D-E31C6657F26F}" type="slidenum">
              <a:rPr lang="en-US" smtClean="0"/>
              <a:pPr/>
              <a:t>‹#›</a:t>
            </a:fld>
            <a:endParaRPr lang="en-US"/>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rgbClr val="7F7F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rgbClr val="7F7F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 name="Title 1"/>
          <p:cNvSpPr>
            <a:spLocks noGrp="1"/>
          </p:cNvSpPr>
          <p:nvPr>
            <p:ph type="title"/>
          </p:nvPr>
        </p:nvSpPr>
        <p:spPr>
          <a:xfrm>
            <a:off x="1522412" y="381000"/>
            <a:ext cx="9144002" cy="1371600"/>
          </a:xfrm>
        </p:spPr>
        <p:txBody>
          <a:bodyPr/>
          <a:lstStyle>
            <a:lvl1pPr>
              <a:defRPr/>
            </a:lvl1pPr>
          </a:lstStyle>
          <a:p>
            <a:r>
              <a:rPr lang="en-US" smtClean="0"/>
              <a:t>Click to edit Master title style</a:t>
            </a:r>
            <a:endParaRPr/>
          </a:p>
        </p:txBody>
      </p:sp>
      <p:grpSp>
        <p:nvGrpSpPr>
          <p:cNvPr id="10" name="Group 9"/>
          <p:cNvGrpSpPr/>
          <p:nvPr userDrawn="1"/>
        </p:nvGrpSpPr>
        <p:grpSpPr>
          <a:xfrm rot="5400000">
            <a:off x="6056074" y="725250"/>
            <a:ext cx="76677" cy="12188826"/>
            <a:chOff x="9092006" y="-1"/>
            <a:chExt cx="52152" cy="6857999"/>
          </a:xfrm>
        </p:grpSpPr>
        <p:sp>
          <p:nvSpPr>
            <p:cNvPr id="11" name="Rectangle 10"/>
            <p:cNvSpPr/>
            <p:nvPr/>
          </p:nvSpPr>
          <p:spPr>
            <a:xfrm rot="16200000">
              <a:off x="6047751" y="3044416"/>
              <a:ext cx="6140823" cy="51991"/>
            </a:xfrm>
            <a:prstGeom prst="rect">
              <a:avLst/>
            </a:prstGeom>
            <a:solidFill>
              <a:srgbClr val="7B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12" name="Group 11"/>
            <p:cNvGrpSpPr/>
            <p:nvPr/>
          </p:nvGrpSpPr>
          <p:grpSpPr>
            <a:xfrm>
              <a:off x="9092011" y="6133352"/>
              <a:ext cx="51994" cy="724646"/>
              <a:chOff x="9092011" y="724165"/>
              <a:chExt cx="51993" cy="1406257"/>
            </a:xfrm>
          </p:grpSpPr>
          <p:sp>
            <p:nvSpPr>
              <p:cNvPr id="17" name="Rectangle 16"/>
              <p:cNvSpPr/>
              <p:nvPr/>
            </p:nvSpPr>
            <p:spPr>
              <a:xfrm rot="16200000">
                <a:off x="8871551" y="1857970"/>
                <a:ext cx="492915" cy="51990"/>
              </a:xfrm>
              <a:prstGeom prst="rect">
                <a:avLst/>
              </a:prstGeom>
              <a:solidFill>
                <a:srgbClr val="CB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61C1E"/>
                  </a:solidFill>
                </a:endParaRPr>
              </a:p>
            </p:txBody>
          </p:sp>
          <p:sp>
            <p:nvSpPr>
              <p:cNvPr id="18" name="Rectangle 17"/>
              <p:cNvSpPr/>
              <p:nvPr/>
            </p:nvSpPr>
            <p:spPr>
              <a:xfrm rot="16200000">
                <a:off x="8886045" y="1379554"/>
                <a:ext cx="463921" cy="51990"/>
              </a:xfrm>
              <a:prstGeom prst="rect">
                <a:avLst/>
              </a:prstGeom>
              <a:solidFill>
                <a:srgbClr val="A61C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61C1E"/>
                  </a:solidFill>
                </a:endParaRPr>
              </a:p>
            </p:txBody>
          </p:sp>
          <p:sp>
            <p:nvSpPr>
              <p:cNvPr id="19" name="Rectangle 18"/>
              <p:cNvSpPr/>
              <p:nvPr/>
            </p:nvSpPr>
            <p:spPr>
              <a:xfrm rot="16200000">
                <a:off x="8886045" y="930131"/>
                <a:ext cx="463921" cy="5199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61C1E"/>
                  </a:solidFill>
                </a:endParaRPr>
              </a:p>
            </p:txBody>
          </p:sp>
        </p:grpSp>
        <p:grpSp>
          <p:nvGrpSpPr>
            <p:cNvPr id="13" name="Group 12"/>
            <p:cNvGrpSpPr/>
            <p:nvPr/>
          </p:nvGrpSpPr>
          <p:grpSpPr>
            <a:xfrm flipV="1">
              <a:off x="9092006" y="-1"/>
              <a:ext cx="51994" cy="717176"/>
              <a:chOff x="9092010" y="738665"/>
              <a:chExt cx="51993" cy="1391760"/>
            </a:xfrm>
          </p:grpSpPr>
          <p:sp>
            <p:nvSpPr>
              <p:cNvPr id="14" name="Rectangle 13"/>
              <p:cNvSpPr/>
              <p:nvPr/>
            </p:nvSpPr>
            <p:spPr>
              <a:xfrm rot="16200000">
                <a:off x="8886048" y="1872470"/>
                <a:ext cx="463920" cy="51990"/>
              </a:xfrm>
              <a:prstGeom prst="rect">
                <a:avLst/>
              </a:prstGeom>
              <a:solidFill>
                <a:srgbClr val="CB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61C1E"/>
                  </a:solidFill>
                </a:endParaRPr>
              </a:p>
            </p:txBody>
          </p:sp>
          <p:sp>
            <p:nvSpPr>
              <p:cNvPr id="15" name="Rectangle 14"/>
              <p:cNvSpPr/>
              <p:nvPr/>
            </p:nvSpPr>
            <p:spPr>
              <a:xfrm rot="16200000">
                <a:off x="8886045" y="1408550"/>
                <a:ext cx="463920" cy="51990"/>
              </a:xfrm>
              <a:prstGeom prst="rect">
                <a:avLst/>
              </a:prstGeom>
              <a:solidFill>
                <a:srgbClr val="A61C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61C1E"/>
                  </a:solidFill>
                </a:endParaRPr>
              </a:p>
            </p:txBody>
          </p:sp>
          <p:sp>
            <p:nvSpPr>
              <p:cNvPr id="16" name="Rectangle 15"/>
              <p:cNvSpPr/>
              <p:nvPr/>
            </p:nvSpPr>
            <p:spPr>
              <a:xfrm rot="16200000">
                <a:off x="8886045" y="944630"/>
                <a:ext cx="463920" cy="5199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61C1E"/>
                  </a:solidFill>
                </a:endParaRPr>
              </a:p>
            </p:txBody>
          </p:sp>
        </p:grpSp>
      </p:grpSp>
      <p:sp>
        <p:nvSpPr>
          <p:cNvPr id="25" name="Footer Placeholder 4"/>
          <p:cNvSpPr>
            <a:spLocks noGrp="1"/>
          </p:cNvSpPr>
          <p:nvPr>
            <p:ph type="ftr" sz="quarter" idx="11"/>
          </p:nvPr>
        </p:nvSpPr>
        <p:spPr>
          <a:xfrm>
            <a:off x="2216674" y="6400800"/>
            <a:ext cx="7078137" cy="218594"/>
          </a:xfrm>
        </p:spPr>
        <p:txBody>
          <a:bodyPr/>
          <a:lstStyle/>
          <a:p>
            <a:endParaRPr lang="en-US" dirty="0"/>
          </a:p>
        </p:txBody>
      </p:sp>
      <p:pic>
        <p:nvPicPr>
          <p:cNvPr id="26" name="Picture 25" descr="Science-AAAS-horizontal-color.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5133" y="6334606"/>
            <a:ext cx="1678100" cy="339289"/>
          </a:xfrm>
          <a:prstGeom prst="rect">
            <a:avLst/>
          </a:prstGeom>
        </p:spPr>
      </p:pic>
    </p:spTree>
    <p:extLst>
      <p:ext uri="{BB962C8B-B14F-4D97-AF65-F5344CB8AC3E}">
        <p14:creationId xmlns:p14="http://schemas.microsoft.com/office/powerpoint/2010/main" val="1811993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2A013F82-EE5E-44EE-A61D-E31C6657F26F}" type="slidenum">
              <a:rPr lang="en-US" smtClean="0"/>
              <a:pPr/>
              <a:t>‹#›</a:t>
            </a:fld>
            <a:endParaRPr lang="en-US"/>
          </a:p>
        </p:txBody>
      </p:sp>
      <p:sp>
        <p:nvSpPr>
          <p:cNvPr id="2" name="Title 1"/>
          <p:cNvSpPr>
            <a:spLocks noGrp="1"/>
          </p:cNvSpPr>
          <p:nvPr>
            <p:ph type="title"/>
          </p:nvPr>
        </p:nvSpPr>
        <p:spPr/>
        <p:txBody>
          <a:bodyPr/>
          <a:lstStyle/>
          <a:p>
            <a:r>
              <a:rPr lang="en-US" smtClean="0"/>
              <a:t>Click to edit Master title style</a:t>
            </a:r>
            <a:endParaRPr dirty="0"/>
          </a:p>
        </p:txBody>
      </p:sp>
      <p:grpSp>
        <p:nvGrpSpPr>
          <p:cNvPr id="6" name="Group 5"/>
          <p:cNvGrpSpPr/>
          <p:nvPr userDrawn="1"/>
        </p:nvGrpSpPr>
        <p:grpSpPr>
          <a:xfrm rot="5400000">
            <a:off x="6056074" y="725250"/>
            <a:ext cx="76677" cy="12188826"/>
            <a:chOff x="9092006" y="-1"/>
            <a:chExt cx="52152" cy="6857999"/>
          </a:xfrm>
        </p:grpSpPr>
        <p:sp>
          <p:nvSpPr>
            <p:cNvPr id="7" name="Rectangle 6"/>
            <p:cNvSpPr/>
            <p:nvPr/>
          </p:nvSpPr>
          <p:spPr>
            <a:xfrm rot="16200000">
              <a:off x="6047751" y="3044416"/>
              <a:ext cx="6140823" cy="51991"/>
            </a:xfrm>
            <a:prstGeom prst="rect">
              <a:avLst/>
            </a:prstGeom>
            <a:solidFill>
              <a:srgbClr val="7B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8" name="Group 7"/>
            <p:cNvGrpSpPr/>
            <p:nvPr/>
          </p:nvGrpSpPr>
          <p:grpSpPr>
            <a:xfrm>
              <a:off x="9092011" y="6133352"/>
              <a:ext cx="51994" cy="724646"/>
              <a:chOff x="9092011" y="724165"/>
              <a:chExt cx="51993" cy="1406257"/>
            </a:xfrm>
          </p:grpSpPr>
          <p:sp>
            <p:nvSpPr>
              <p:cNvPr id="13" name="Rectangle 12"/>
              <p:cNvSpPr/>
              <p:nvPr/>
            </p:nvSpPr>
            <p:spPr>
              <a:xfrm rot="16200000">
                <a:off x="8871551" y="1857970"/>
                <a:ext cx="492915" cy="51990"/>
              </a:xfrm>
              <a:prstGeom prst="rect">
                <a:avLst/>
              </a:prstGeom>
              <a:solidFill>
                <a:srgbClr val="CB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61C1E"/>
                  </a:solidFill>
                </a:endParaRPr>
              </a:p>
            </p:txBody>
          </p:sp>
          <p:sp>
            <p:nvSpPr>
              <p:cNvPr id="14" name="Rectangle 13"/>
              <p:cNvSpPr/>
              <p:nvPr/>
            </p:nvSpPr>
            <p:spPr>
              <a:xfrm rot="16200000">
                <a:off x="8886045" y="1379554"/>
                <a:ext cx="463921" cy="51990"/>
              </a:xfrm>
              <a:prstGeom prst="rect">
                <a:avLst/>
              </a:prstGeom>
              <a:solidFill>
                <a:srgbClr val="A61C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61C1E"/>
                  </a:solidFill>
                </a:endParaRPr>
              </a:p>
            </p:txBody>
          </p:sp>
          <p:sp>
            <p:nvSpPr>
              <p:cNvPr id="15" name="Rectangle 14"/>
              <p:cNvSpPr/>
              <p:nvPr/>
            </p:nvSpPr>
            <p:spPr>
              <a:xfrm rot="16200000">
                <a:off x="8886045" y="930131"/>
                <a:ext cx="463921" cy="5199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61C1E"/>
                  </a:solidFill>
                </a:endParaRPr>
              </a:p>
            </p:txBody>
          </p:sp>
        </p:grpSp>
        <p:grpSp>
          <p:nvGrpSpPr>
            <p:cNvPr id="9" name="Group 8"/>
            <p:cNvGrpSpPr/>
            <p:nvPr/>
          </p:nvGrpSpPr>
          <p:grpSpPr>
            <a:xfrm flipV="1">
              <a:off x="9092006" y="-1"/>
              <a:ext cx="51994" cy="717176"/>
              <a:chOff x="9092010" y="738665"/>
              <a:chExt cx="51993" cy="1391760"/>
            </a:xfrm>
          </p:grpSpPr>
          <p:sp>
            <p:nvSpPr>
              <p:cNvPr id="10" name="Rectangle 9"/>
              <p:cNvSpPr/>
              <p:nvPr/>
            </p:nvSpPr>
            <p:spPr>
              <a:xfrm rot="16200000">
                <a:off x="8886048" y="1872470"/>
                <a:ext cx="463920" cy="51990"/>
              </a:xfrm>
              <a:prstGeom prst="rect">
                <a:avLst/>
              </a:prstGeom>
              <a:solidFill>
                <a:srgbClr val="CB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61C1E"/>
                  </a:solidFill>
                </a:endParaRPr>
              </a:p>
            </p:txBody>
          </p:sp>
          <p:sp>
            <p:nvSpPr>
              <p:cNvPr id="11" name="Rectangle 10"/>
              <p:cNvSpPr/>
              <p:nvPr/>
            </p:nvSpPr>
            <p:spPr>
              <a:xfrm rot="16200000">
                <a:off x="8886045" y="1408550"/>
                <a:ext cx="463920" cy="51990"/>
              </a:xfrm>
              <a:prstGeom prst="rect">
                <a:avLst/>
              </a:prstGeom>
              <a:solidFill>
                <a:srgbClr val="A61C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61C1E"/>
                  </a:solidFill>
                </a:endParaRPr>
              </a:p>
            </p:txBody>
          </p:sp>
          <p:sp>
            <p:nvSpPr>
              <p:cNvPr id="12" name="Rectangle 11"/>
              <p:cNvSpPr/>
              <p:nvPr/>
            </p:nvSpPr>
            <p:spPr>
              <a:xfrm rot="16200000">
                <a:off x="8886045" y="944630"/>
                <a:ext cx="463920" cy="5199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61C1E"/>
                  </a:solidFill>
                </a:endParaRPr>
              </a:p>
            </p:txBody>
          </p:sp>
        </p:grpSp>
      </p:grpSp>
      <p:sp>
        <p:nvSpPr>
          <p:cNvPr id="18" name="Footer Placeholder 4"/>
          <p:cNvSpPr>
            <a:spLocks noGrp="1"/>
          </p:cNvSpPr>
          <p:nvPr>
            <p:ph type="ftr" sz="quarter" idx="11"/>
          </p:nvPr>
        </p:nvSpPr>
        <p:spPr>
          <a:xfrm>
            <a:off x="1979612" y="6400800"/>
            <a:ext cx="7315200" cy="228600"/>
          </a:xfrm>
        </p:spPr>
        <p:txBody>
          <a:bodyPr/>
          <a:lstStyle/>
          <a:p>
            <a:endParaRPr lang="en-US" dirty="0"/>
          </a:p>
        </p:txBody>
      </p:sp>
      <p:pic>
        <p:nvPicPr>
          <p:cNvPr id="20" name="Picture 19" descr="Science-AAAS-horizontal-color.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7438" y="6349282"/>
            <a:ext cx="1491307" cy="301522"/>
          </a:xfrm>
          <a:prstGeom prst="rect">
            <a:avLst/>
          </a:prstGeom>
        </p:spPr>
      </p:pic>
    </p:spTree>
    <p:extLst>
      <p:ext uri="{BB962C8B-B14F-4D97-AF65-F5344CB8AC3E}">
        <p14:creationId xmlns:p14="http://schemas.microsoft.com/office/powerpoint/2010/main" val="105458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4" name="Slide Number Placeholder 3"/>
          <p:cNvSpPr>
            <a:spLocks noGrp="1"/>
          </p:cNvSpPr>
          <p:nvPr>
            <p:ph type="sldNum" sz="quarter" idx="12"/>
          </p:nvPr>
        </p:nvSpPr>
        <p:spPr/>
        <p:txBody>
          <a:bodyPr/>
          <a:lstStyle/>
          <a:p>
            <a:fld id="{2A013F82-EE5E-44EE-A61D-E31C6657F26F}" type="slidenum">
              <a:rPr lang="en-US" smtClean="0"/>
              <a:pPr/>
              <a:t>‹#›</a:t>
            </a:fld>
            <a:endParaRPr lang="en-US"/>
          </a:p>
        </p:txBody>
      </p:sp>
      <p:grpSp>
        <p:nvGrpSpPr>
          <p:cNvPr id="5" name="Group 4"/>
          <p:cNvGrpSpPr/>
          <p:nvPr userDrawn="1"/>
        </p:nvGrpSpPr>
        <p:grpSpPr>
          <a:xfrm rot="5400000">
            <a:off x="6056074" y="725250"/>
            <a:ext cx="76677" cy="12188826"/>
            <a:chOff x="9092006" y="-1"/>
            <a:chExt cx="52152" cy="6857999"/>
          </a:xfrm>
        </p:grpSpPr>
        <p:sp>
          <p:nvSpPr>
            <p:cNvPr id="6" name="Rectangle 5"/>
            <p:cNvSpPr/>
            <p:nvPr/>
          </p:nvSpPr>
          <p:spPr>
            <a:xfrm rot="16200000">
              <a:off x="6047751" y="3044416"/>
              <a:ext cx="6140823" cy="51991"/>
            </a:xfrm>
            <a:prstGeom prst="rect">
              <a:avLst/>
            </a:prstGeom>
            <a:solidFill>
              <a:srgbClr val="7B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7" name="Group 6"/>
            <p:cNvGrpSpPr/>
            <p:nvPr/>
          </p:nvGrpSpPr>
          <p:grpSpPr>
            <a:xfrm>
              <a:off x="9092011" y="6133352"/>
              <a:ext cx="51994" cy="724646"/>
              <a:chOff x="9092011" y="724165"/>
              <a:chExt cx="51993" cy="1406257"/>
            </a:xfrm>
          </p:grpSpPr>
          <p:sp>
            <p:nvSpPr>
              <p:cNvPr id="12" name="Rectangle 11"/>
              <p:cNvSpPr/>
              <p:nvPr/>
            </p:nvSpPr>
            <p:spPr>
              <a:xfrm rot="16200000">
                <a:off x="8871551" y="1857970"/>
                <a:ext cx="492915" cy="51990"/>
              </a:xfrm>
              <a:prstGeom prst="rect">
                <a:avLst/>
              </a:prstGeom>
              <a:solidFill>
                <a:srgbClr val="CB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61C1E"/>
                  </a:solidFill>
                </a:endParaRPr>
              </a:p>
            </p:txBody>
          </p:sp>
          <p:sp>
            <p:nvSpPr>
              <p:cNvPr id="13" name="Rectangle 12"/>
              <p:cNvSpPr/>
              <p:nvPr/>
            </p:nvSpPr>
            <p:spPr>
              <a:xfrm rot="16200000">
                <a:off x="8886045" y="1379554"/>
                <a:ext cx="463921" cy="51990"/>
              </a:xfrm>
              <a:prstGeom prst="rect">
                <a:avLst/>
              </a:prstGeom>
              <a:solidFill>
                <a:srgbClr val="A61C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61C1E"/>
                  </a:solidFill>
                </a:endParaRPr>
              </a:p>
            </p:txBody>
          </p:sp>
          <p:sp>
            <p:nvSpPr>
              <p:cNvPr id="14" name="Rectangle 13"/>
              <p:cNvSpPr/>
              <p:nvPr/>
            </p:nvSpPr>
            <p:spPr>
              <a:xfrm rot="16200000">
                <a:off x="8886045" y="930131"/>
                <a:ext cx="463921" cy="5199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61C1E"/>
                  </a:solidFill>
                </a:endParaRPr>
              </a:p>
            </p:txBody>
          </p:sp>
        </p:grpSp>
        <p:grpSp>
          <p:nvGrpSpPr>
            <p:cNvPr id="8" name="Group 7"/>
            <p:cNvGrpSpPr/>
            <p:nvPr/>
          </p:nvGrpSpPr>
          <p:grpSpPr>
            <a:xfrm flipV="1">
              <a:off x="9092006" y="-1"/>
              <a:ext cx="51994" cy="717176"/>
              <a:chOff x="9092010" y="738665"/>
              <a:chExt cx="51993" cy="1391760"/>
            </a:xfrm>
          </p:grpSpPr>
          <p:sp>
            <p:nvSpPr>
              <p:cNvPr id="9" name="Rectangle 8"/>
              <p:cNvSpPr/>
              <p:nvPr/>
            </p:nvSpPr>
            <p:spPr>
              <a:xfrm rot="16200000">
                <a:off x="8886048" y="1872470"/>
                <a:ext cx="463920" cy="51990"/>
              </a:xfrm>
              <a:prstGeom prst="rect">
                <a:avLst/>
              </a:prstGeom>
              <a:solidFill>
                <a:srgbClr val="CB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61C1E"/>
                  </a:solidFill>
                </a:endParaRPr>
              </a:p>
            </p:txBody>
          </p:sp>
          <p:sp>
            <p:nvSpPr>
              <p:cNvPr id="10" name="Rectangle 9"/>
              <p:cNvSpPr/>
              <p:nvPr/>
            </p:nvSpPr>
            <p:spPr>
              <a:xfrm rot="16200000">
                <a:off x="8886045" y="1408550"/>
                <a:ext cx="463920" cy="51990"/>
              </a:xfrm>
              <a:prstGeom prst="rect">
                <a:avLst/>
              </a:prstGeom>
              <a:solidFill>
                <a:srgbClr val="A61C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61C1E"/>
                  </a:solidFill>
                </a:endParaRPr>
              </a:p>
            </p:txBody>
          </p:sp>
          <p:sp>
            <p:nvSpPr>
              <p:cNvPr id="11" name="Rectangle 10"/>
              <p:cNvSpPr/>
              <p:nvPr/>
            </p:nvSpPr>
            <p:spPr>
              <a:xfrm rot="16200000">
                <a:off x="8886045" y="944630"/>
                <a:ext cx="463920" cy="5199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61C1E"/>
                  </a:solidFill>
                </a:endParaRPr>
              </a:p>
            </p:txBody>
          </p:sp>
        </p:grpSp>
      </p:grpSp>
      <p:sp>
        <p:nvSpPr>
          <p:cNvPr id="20" name="Footer Placeholder 4"/>
          <p:cNvSpPr>
            <a:spLocks noGrp="1"/>
          </p:cNvSpPr>
          <p:nvPr>
            <p:ph type="ftr" sz="quarter" idx="11"/>
          </p:nvPr>
        </p:nvSpPr>
        <p:spPr>
          <a:xfrm>
            <a:off x="2216674" y="6400800"/>
            <a:ext cx="7078137" cy="218594"/>
          </a:xfrm>
        </p:spPr>
        <p:txBody>
          <a:bodyPr/>
          <a:lstStyle/>
          <a:p>
            <a:endParaRPr lang="en-US" dirty="0"/>
          </a:p>
        </p:txBody>
      </p:sp>
      <p:pic>
        <p:nvPicPr>
          <p:cNvPr id="21" name="Picture 20" descr="Science-AAAS-horizontal-color.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5133" y="6334606"/>
            <a:ext cx="1678100" cy="339289"/>
          </a:xfrm>
          <a:prstGeom prst="rect">
            <a:avLst/>
          </a:prstGeom>
        </p:spPr>
      </p:pic>
    </p:spTree>
    <p:extLst>
      <p:ext uri="{BB962C8B-B14F-4D97-AF65-F5344CB8AC3E}">
        <p14:creationId xmlns:p14="http://schemas.microsoft.com/office/powerpoint/2010/main" val="30849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solidFill>
          <a:srgbClr val="F5F5F5"/>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9445623" y="6400800"/>
            <a:ext cx="1449389" cy="276228"/>
          </a:xfrm>
          <a:prstGeom prst="rect">
            <a:avLst/>
          </a:prstGeom>
        </p:spPr>
        <p:txBody>
          <a:bodyPr vert="horz" lIns="91440" tIns="45720" rIns="91440" bIns="45720" rtlCol="0" anchor="ctr"/>
          <a:lstStyle>
            <a:lvl1pPr algn="r">
              <a:defRPr sz="1000">
                <a:solidFill>
                  <a:srgbClr val="7F7F7F"/>
                </a:solidFill>
              </a:defRPr>
            </a:lvl1pPr>
          </a:lstStyle>
          <a:p>
            <a:endParaRPr lang="en-US" dirty="0"/>
          </a:p>
        </p:txBody>
      </p:sp>
      <p:sp>
        <p:nvSpPr>
          <p:cNvPr id="5" name="Footer Placeholder 4"/>
          <p:cNvSpPr>
            <a:spLocks noGrp="1"/>
          </p:cNvSpPr>
          <p:nvPr>
            <p:ph type="ftr" sz="quarter" idx="3"/>
          </p:nvPr>
        </p:nvSpPr>
        <p:spPr>
          <a:xfrm>
            <a:off x="1522412" y="6400800"/>
            <a:ext cx="7772400" cy="228600"/>
          </a:xfrm>
          <a:prstGeom prst="rect">
            <a:avLst/>
          </a:prstGeom>
        </p:spPr>
        <p:txBody>
          <a:bodyPr vert="horz" lIns="91440" tIns="45720" rIns="91440" bIns="45720" rtlCol="0" anchor="ctr"/>
          <a:lstStyle>
            <a:lvl1pPr algn="l">
              <a:defRPr sz="1000">
                <a:solidFill>
                  <a:schemeClr val="bg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1047412" y="6400800"/>
            <a:ext cx="838201" cy="276228"/>
          </a:xfrm>
          <a:prstGeom prst="rect">
            <a:avLst/>
          </a:prstGeom>
        </p:spPr>
        <p:txBody>
          <a:bodyPr vert="horz" lIns="91440" tIns="45720" rIns="91440" bIns="45720" rtlCol="0" anchor="ctr"/>
          <a:lstStyle>
            <a:lvl1pPr algn="r">
              <a:defRPr sz="1000">
                <a:solidFill>
                  <a:srgbClr val="7F7F7F"/>
                </a:solidFill>
              </a:defRPr>
            </a:lvl1pPr>
          </a:lstStyle>
          <a:p>
            <a:fld id="{2A013F82-EE5E-44EE-A61D-E31C6657F26F}" type="slidenum">
              <a:rPr lang="en-US" smtClean="0"/>
              <a:pPr/>
              <a:t>‹#›</a:t>
            </a:fld>
            <a:endParaRPr lang="en-US" dirty="0"/>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 name="Title Placeholder 1"/>
          <p:cNvSpPr>
            <a:spLocks noGrp="1"/>
          </p:cNvSpPr>
          <p:nvPr>
            <p:ph type="title"/>
          </p:nvPr>
        </p:nvSpPr>
        <p:spPr>
          <a:xfrm>
            <a:off x="1522413" y="381000"/>
            <a:ext cx="9144001" cy="1371600"/>
          </a:xfrm>
          <a:prstGeom prst="rect">
            <a:avLst/>
          </a:prstGeom>
          <a:ln>
            <a:noFill/>
          </a:ln>
        </p:spPr>
        <p:txBody>
          <a:bodyPr vert="horz" lIns="91440" tIns="45720" rIns="91440" bIns="45720" rtlCol="0" anchor="b">
            <a:normAutofit/>
          </a:bodyPr>
          <a:lstStyle/>
          <a:p>
            <a:r>
              <a:rPr lang="en-US" dirty="0" smtClean="0"/>
              <a:t>Click to edit Master title style</a:t>
            </a:r>
            <a:endParaRPr dirty="0"/>
          </a:p>
        </p:txBody>
      </p:sp>
    </p:spTree>
    <p:extLst>
      <p:ext uri="{BB962C8B-B14F-4D97-AF65-F5344CB8AC3E}">
        <p14:creationId xmlns:p14="http://schemas.microsoft.com/office/powerpoint/2010/main" val="2445344209"/>
      </p:ext>
    </p:extLst>
  </p:cSld>
  <p:clrMap bg1="dk1" tx1="lt1" bg2="dk2" tx2="lt2" accent1="accent1" accent2="accent2" accent3="accent3" accent4="accent4" accent5="accent5" accent6="accent6" hlink="hlink" folHlink="folHlink"/>
  <p:sldLayoutIdLst>
    <p:sldLayoutId id="2147483673" r:id="rId1"/>
    <p:sldLayoutId id="2147483685" r:id="rId2"/>
    <p:sldLayoutId id="2147483674" r:id="rId3"/>
    <p:sldLayoutId id="214748368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600" b="1" kern="1200" cap="none" spc="0" baseline="0">
          <a:ln w="9525">
            <a:noFill/>
            <a:prstDash val="solid"/>
          </a:ln>
          <a:solidFill>
            <a:srgbClr val="C62326"/>
          </a:solidFill>
          <a:effectLst/>
          <a:latin typeface="+mj-lt"/>
          <a:ea typeface="+mj-ea"/>
          <a:cs typeface="+mj-cs"/>
        </a:defRPr>
      </a:lvl1pPr>
    </p:titleStyle>
    <p:bodyStyle>
      <a:lvl1pPr marL="342900" indent="-342900" algn="l" defTabSz="914400" rtl="0" eaLnBrk="1" latinLnBrk="0" hangingPunct="1">
        <a:lnSpc>
          <a:spcPct val="90000"/>
        </a:lnSpc>
        <a:spcBef>
          <a:spcPts val="1800"/>
        </a:spcBef>
        <a:buClr>
          <a:srgbClr val="C62326"/>
        </a:buClr>
        <a:buSzPct val="100000"/>
        <a:buFont typeface="Wingdings" charset="2"/>
        <a:buChar char="§"/>
        <a:defRPr sz="2400" kern="1200">
          <a:solidFill>
            <a:schemeClr val="bg1">
              <a:lumMod val="50000"/>
              <a:lumOff val="50000"/>
            </a:schemeClr>
          </a:solidFill>
          <a:latin typeface="+mn-lt"/>
          <a:ea typeface="+mn-ea"/>
          <a:cs typeface="+mn-cs"/>
        </a:defRPr>
      </a:lvl1pPr>
      <a:lvl2pPr marL="574675" indent="-342900" algn="l" defTabSz="914400" rtl="0" eaLnBrk="1" latinLnBrk="0" hangingPunct="1">
        <a:lnSpc>
          <a:spcPct val="90000"/>
        </a:lnSpc>
        <a:spcBef>
          <a:spcPts val="1200"/>
        </a:spcBef>
        <a:buClr>
          <a:srgbClr val="C62326"/>
        </a:buClr>
        <a:buSzPct val="100000"/>
        <a:buFont typeface="Wingdings" charset="2"/>
        <a:buChar char="§"/>
        <a:defRPr sz="2000" kern="1200">
          <a:solidFill>
            <a:schemeClr val="bg1">
              <a:lumMod val="50000"/>
              <a:lumOff val="50000"/>
            </a:schemeClr>
          </a:solidFill>
          <a:latin typeface="+mn-lt"/>
          <a:ea typeface="+mn-ea"/>
          <a:cs typeface="+mn-cs"/>
        </a:defRPr>
      </a:lvl2pPr>
      <a:lvl3pPr marL="749300" indent="-285750" algn="l" defTabSz="914400" rtl="0" eaLnBrk="1" latinLnBrk="0" hangingPunct="1">
        <a:lnSpc>
          <a:spcPct val="90000"/>
        </a:lnSpc>
        <a:spcBef>
          <a:spcPts val="600"/>
        </a:spcBef>
        <a:buClr>
          <a:srgbClr val="C62326"/>
        </a:buClr>
        <a:buSzPct val="100000"/>
        <a:buFont typeface="Wingdings" charset="2"/>
        <a:buChar char="§"/>
        <a:defRPr sz="1800" kern="1200">
          <a:solidFill>
            <a:schemeClr val="bg1">
              <a:lumMod val="50000"/>
              <a:lumOff val="50000"/>
            </a:schemeClr>
          </a:solidFill>
          <a:latin typeface="+mn-lt"/>
          <a:ea typeface="+mn-ea"/>
          <a:cs typeface="+mn-cs"/>
        </a:defRPr>
      </a:lvl3pPr>
      <a:lvl4pPr marL="968375" indent="-285750" algn="l" defTabSz="914400" rtl="0" eaLnBrk="1" latinLnBrk="0" hangingPunct="1">
        <a:lnSpc>
          <a:spcPct val="90000"/>
        </a:lnSpc>
        <a:spcBef>
          <a:spcPts val="600"/>
        </a:spcBef>
        <a:buClr>
          <a:srgbClr val="C62326"/>
        </a:buClr>
        <a:buSzPct val="100000"/>
        <a:buFont typeface="Wingdings" charset="2"/>
        <a:buChar char="§"/>
        <a:defRPr sz="1800" kern="1200">
          <a:solidFill>
            <a:schemeClr val="bg1">
              <a:lumMod val="50000"/>
              <a:lumOff val="50000"/>
            </a:schemeClr>
          </a:solidFill>
          <a:latin typeface="+mn-lt"/>
          <a:ea typeface="+mn-ea"/>
          <a:cs typeface="+mn-cs"/>
        </a:defRPr>
      </a:lvl4pPr>
      <a:lvl5pPr marL="1143000" indent="-285750" algn="l" defTabSz="914400" rtl="0" eaLnBrk="1" latinLnBrk="0" hangingPunct="1">
        <a:lnSpc>
          <a:spcPct val="90000"/>
        </a:lnSpc>
        <a:spcBef>
          <a:spcPts val="600"/>
        </a:spcBef>
        <a:buClr>
          <a:srgbClr val="C62326"/>
        </a:buClr>
        <a:buSzPct val="100000"/>
        <a:buFont typeface="Wingdings" charset="2"/>
        <a:buChar char="§"/>
        <a:defRPr sz="1800" kern="1200">
          <a:solidFill>
            <a:schemeClr val="bg1">
              <a:lumMod val="50000"/>
              <a:lumOff val="50000"/>
            </a:schemeClr>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441" y="1600201"/>
            <a:ext cx="1096994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609441" y="6245225"/>
            <a:ext cx="2844059"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ea typeface="宋体" pitchFamily="2" charset="-122"/>
              </a:defRPr>
            </a:lvl1pPr>
          </a:lstStyle>
          <a:p>
            <a:pPr fontAlgn="base">
              <a:spcBef>
                <a:spcPct val="0"/>
              </a:spcBef>
              <a:spcAft>
                <a:spcPct val="0"/>
              </a:spcAft>
              <a:defRPr/>
            </a:pPr>
            <a:endParaRPr lang="en-US" altLang="zh-CN">
              <a:solidFill>
                <a:srgbClr val="000000"/>
              </a:solidFill>
            </a:endParaRPr>
          </a:p>
        </p:txBody>
      </p:sp>
      <p:sp>
        <p:nvSpPr>
          <p:cNvPr id="1029" name="Rectangle 5"/>
          <p:cNvSpPr>
            <a:spLocks noGrp="1" noChangeArrowheads="1"/>
          </p:cNvSpPr>
          <p:nvPr>
            <p:ph type="ftr" sz="quarter" idx="3"/>
          </p:nvPr>
        </p:nvSpPr>
        <p:spPr bwMode="auto">
          <a:xfrm>
            <a:off x="4164515" y="6245225"/>
            <a:ext cx="385979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ea typeface="宋体" pitchFamily="2" charset="-122"/>
              </a:defRPr>
            </a:lvl1pPr>
          </a:lstStyle>
          <a:p>
            <a:pPr fontAlgn="base">
              <a:spcBef>
                <a:spcPct val="0"/>
              </a:spcBef>
              <a:spcAft>
                <a:spcPct val="0"/>
              </a:spcAft>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8735325" y="6245225"/>
            <a:ext cx="2844059"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0E544E2C-E1A4-4AEC-BE95-8C3DCDD1C6EE}" type="slidenum">
              <a:rPr lang="en-US" altLang="zh-CN" smtClean="0">
                <a:solidFill>
                  <a:srgbClr val="000000"/>
                </a:solidFill>
              </a:rPr>
              <a:pPr fontAlgn="base">
                <a:spcBef>
                  <a:spcPct val="0"/>
                </a:spcBef>
                <a:spcAft>
                  <a:spcPct val="0"/>
                </a:spcAft>
                <a:defRPr/>
              </a:pPr>
              <a:t>‹#›</a:t>
            </a:fld>
            <a:endParaRPr lang="en-US" altLang="zh-CN">
              <a:solidFill>
                <a:srgbClr val="000000"/>
              </a:solidFill>
            </a:endParaRPr>
          </a:p>
        </p:txBody>
      </p:sp>
      <p:pic>
        <p:nvPicPr>
          <p:cNvPr id="2" name="Picture 7" descr="PPT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
            <a:ext cx="12188825"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643691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19.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9.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jpe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31.jpe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35.gif"/><Relationship Id="rId4" Type="http://schemas.openxmlformats.org/officeDocument/2006/relationships/image" Target="../media/image34.gi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9.xml"/><Relationship Id="rId5" Type="http://schemas.openxmlformats.org/officeDocument/2006/relationships/image" Target="../media/image41.pn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video" Target="file:///C:\Users\muller\Desktop\&#20013;&#22269;&#33647;&#31185;&#22823;&#23398;&#22521;&#35757;\Science&#24320;&#22836;.mp4" TargetMode="External"/><Relationship Id="rId1" Type="http://schemas.microsoft.com/office/2007/relationships/media" Target="file:///C:\Users\muller\Desktop\&#20013;&#22269;&#33647;&#31185;&#22823;&#23398;&#22521;&#35757;\Science&#24320;&#22836;.mp4" TargetMode="Externa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48.jpeg"/><Relationship Id="rId5" Type="http://schemas.openxmlformats.org/officeDocument/2006/relationships/image" Target="../media/image35.gif"/><Relationship Id="rId4" Type="http://schemas.openxmlformats.org/officeDocument/2006/relationships/image" Target="../media/image34.gif"/></Relationships>
</file>

<file path=ppt/slides/_rels/slide38.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gif"/><Relationship Id="rId1" Type="http://schemas.openxmlformats.org/officeDocument/2006/relationships/slideLayout" Target="../slideLayouts/slideLayout9.xml"/><Relationship Id="rId5" Type="http://schemas.openxmlformats.org/officeDocument/2006/relationships/image" Target="../media/image49.jpeg"/><Relationship Id="rId4" Type="http://schemas.openxmlformats.org/officeDocument/2006/relationships/image" Target="../media/image35.gi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9.xml"/><Relationship Id="rId1" Type="http://schemas.openxmlformats.org/officeDocument/2006/relationships/vmlDrawing" Target="../drawings/vmlDrawing1.vml"/><Relationship Id="rId6" Type="http://schemas.openxmlformats.org/officeDocument/2006/relationships/image" Target="../media/image51.emf"/><Relationship Id="rId5" Type="http://schemas.openxmlformats.org/officeDocument/2006/relationships/package" Target="../embeddings/Microsoft_Word___.docx"/><Relationship Id="rId4" Type="http://schemas.openxmlformats.org/officeDocument/2006/relationships/image" Target="../media/image50.emf"/></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hyperlink" Target="https://cts.sciencemag.org/" TargetMode="Externa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0.xml"/><Relationship Id="rId5" Type="http://schemas.openxmlformats.org/officeDocument/2006/relationships/hyperlink" Target="http://www.sciencemag.org/cgi/content/summary/322/5902/649" TargetMode="External"/><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0.xml"/><Relationship Id="rId5" Type="http://schemas.openxmlformats.org/officeDocument/2006/relationships/image" Target="../media/image13.jpeg"/><Relationship Id="rId4" Type="http://schemas.openxmlformats.org/officeDocument/2006/relationships/image" Target="../media/image12.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4.xml"/><Relationship Id="rId1" Type="http://schemas.openxmlformats.org/officeDocument/2006/relationships/slideLayout" Target="../slideLayouts/slideLayout9.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PP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0785" y="-1"/>
            <a:ext cx="8946155" cy="6704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2"/>
          <p:cNvSpPr txBox="1">
            <a:spLocks noChangeArrowheads="1"/>
          </p:cNvSpPr>
          <p:nvPr/>
        </p:nvSpPr>
        <p:spPr bwMode="auto">
          <a:xfrm>
            <a:off x="4064200" y="2418707"/>
            <a:ext cx="5019323"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eaLnBrk="0" fontAlgn="base" latinLnBrk="0" hangingPunct="0">
              <a:lnSpc>
                <a:spcPct val="100000"/>
              </a:lnSpc>
              <a:spcBef>
                <a:spcPct val="20000"/>
              </a:spcBef>
              <a:spcAft>
                <a:spcPct val="0"/>
              </a:spcAft>
              <a:buClrTx/>
              <a:buSzTx/>
              <a:buFontTx/>
              <a:buNone/>
              <a:tabLst/>
              <a:defRPr/>
            </a:pPr>
            <a:r>
              <a:rPr kumimoji="0" lang="en-US" altLang="zh-CN" sz="3200" i="0" u="none" strike="noStrike" kern="0" cap="none" spc="0" normalizeH="0" baseline="0" noProof="0" dirty="0" smtClean="0">
                <a:ln>
                  <a:noFill/>
                </a:ln>
                <a:solidFill>
                  <a:schemeClr val="bg1"/>
                </a:solidFill>
                <a:effectLst/>
                <a:uLnTx/>
                <a:uFillTx/>
                <a:latin typeface="Arial" panose="020B0604020202020204" pitchFamily="34" charset="0"/>
                <a:ea typeface="宋体" panose="02010600030101010101" pitchFamily="2" charset="-122"/>
              </a:rPr>
              <a:t>《</a:t>
            </a:r>
            <a:r>
              <a:rPr kumimoji="0" lang="en-US" altLang="zh-CN" sz="3200" b="1" i="0" u="none" strike="noStrike" kern="0" cap="none" spc="0" normalizeH="0" baseline="0" noProof="0" dirty="0" smtClean="0">
                <a:ln>
                  <a:noFill/>
                </a:ln>
                <a:solidFill>
                  <a:schemeClr val="bg1"/>
                </a:solidFill>
                <a:effectLst/>
                <a:uLnTx/>
                <a:uFillTx/>
                <a:latin typeface="Arial" panose="020B0604020202020204" pitchFamily="34" charset="0"/>
                <a:ea typeface="宋体" panose="02010600030101010101" pitchFamily="2" charset="-122"/>
              </a:rPr>
              <a:t>Science</a:t>
            </a:r>
            <a:r>
              <a:rPr kumimoji="0" lang="en-US" altLang="zh-CN" sz="3200" i="0" u="none" strike="noStrike" kern="0" cap="none" spc="0" normalizeH="0" baseline="0" noProof="0" dirty="0" smtClean="0">
                <a:ln>
                  <a:noFill/>
                </a:ln>
                <a:solidFill>
                  <a:schemeClr val="bg1"/>
                </a:solidFill>
                <a:effectLst/>
                <a:uLnTx/>
                <a:uFillTx/>
                <a:latin typeface="Arial" panose="020B0604020202020204" pitchFamily="34" charset="0"/>
                <a:ea typeface="宋体" panose="02010600030101010101" pitchFamily="2" charset="-122"/>
              </a:rPr>
              <a:t>》</a:t>
            </a:r>
            <a:r>
              <a:rPr kumimoji="0" lang="zh-CN" altLang="en-US" sz="3200" i="0" u="none" strike="noStrike" kern="0" cap="none" spc="0" normalizeH="0" baseline="0" noProof="0" dirty="0" smtClean="0">
                <a:ln>
                  <a:noFill/>
                </a:ln>
                <a:solidFill>
                  <a:schemeClr val="bg1"/>
                </a:solidFill>
                <a:effectLst/>
                <a:uLnTx/>
                <a:uFillTx/>
                <a:latin typeface="Arial" panose="020B0604020202020204" pitchFamily="34" charset="0"/>
                <a:ea typeface="宋体" panose="02010600030101010101" pitchFamily="2" charset="-122"/>
              </a:rPr>
              <a:t>周刊投稿</a:t>
            </a:r>
            <a:r>
              <a:rPr kumimoji="0" lang="zh-CN" altLang="zh-CN" sz="3200" i="0" u="none" strike="noStrike" kern="0" cap="none" spc="0" normalizeH="0" baseline="0" noProof="0" dirty="0" smtClean="0">
                <a:ln>
                  <a:noFill/>
                </a:ln>
                <a:solidFill>
                  <a:schemeClr val="bg1"/>
                </a:solidFill>
                <a:effectLst/>
                <a:uLnTx/>
                <a:uFillTx/>
                <a:latin typeface="Arial" panose="020B0604020202020204" pitchFamily="34" charset="0"/>
                <a:ea typeface="宋体" panose="02010600030101010101" pitchFamily="2" charset="-122"/>
              </a:rPr>
              <a:t>技巧</a:t>
            </a:r>
            <a:endParaRPr kumimoji="0" lang="en-US" altLang="zh-CN" sz="3200" i="0" u="none" strike="noStrike" kern="0" cap="none" spc="0" normalizeH="0" baseline="0" noProof="0" dirty="0" smtClean="0">
              <a:ln>
                <a:noFill/>
              </a:ln>
              <a:solidFill>
                <a:schemeClr val="bg1"/>
              </a:solidFill>
              <a:effectLst/>
              <a:uLnTx/>
              <a:uFillTx/>
              <a:latin typeface="Arial" panose="020B0604020202020204" pitchFamily="34" charset="0"/>
              <a:ea typeface="宋体" panose="02010600030101010101" pitchFamily="2" charset="-122"/>
            </a:endParaRPr>
          </a:p>
          <a:p>
            <a:pPr marL="0" marR="0" lvl="0" indent="0" algn="ctr" defTabSz="914400" eaLnBrk="0" fontAlgn="base" latinLnBrk="0" hangingPunct="0">
              <a:lnSpc>
                <a:spcPct val="100000"/>
              </a:lnSpc>
              <a:spcBef>
                <a:spcPct val="20000"/>
              </a:spcBef>
              <a:spcAft>
                <a:spcPct val="0"/>
              </a:spcAft>
              <a:buClrTx/>
              <a:buSzTx/>
              <a:buFontTx/>
              <a:buNone/>
              <a:tabLst/>
              <a:defRPr/>
            </a:pPr>
            <a:r>
              <a:rPr kumimoji="0" lang="zh-CN" altLang="en-US" sz="3200" i="0" u="none" strike="noStrike" kern="0" cap="none" spc="0" normalizeH="0" baseline="0" noProof="0" dirty="0" smtClean="0">
                <a:ln>
                  <a:noFill/>
                </a:ln>
                <a:solidFill>
                  <a:schemeClr val="bg1"/>
                </a:solidFill>
                <a:effectLst/>
                <a:uLnTx/>
                <a:uFillTx/>
                <a:latin typeface="Arial" panose="020B0604020202020204" pitchFamily="34" charset="0"/>
                <a:ea typeface="宋体" panose="02010600030101010101" pitchFamily="2" charset="-122"/>
              </a:rPr>
              <a:t>河海大学</a:t>
            </a:r>
            <a:endParaRPr kumimoji="0" lang="zh-CN" altLang="zh-CN" sz="3200" i="0" u="none" strike="noStrike" kern="0" cap="none" spc="0" normalizeH="0" baseline="0" noProof="0" dirty="0" smtClean="0">
              <a:ln>
                <a:noFill/>
              </a:ln>
              <a:solidFill>
                <a:schemeClr val="bg1"/>
              </a:solidFill>
              <a:effectLst/>
              <a:uLnTx/>
              <a:uFillTx/>
              <a:latin typeface="Arial" panose="020B0604020202020204" pitchFamily="34" charset="0"/>
              <a:ea typeface="宋体" panose="02010600030101010101" pitchFamily="2" charset="-122"/>
            </a:endParaRPr>
          </a:p>
        </p:txBody>
      </p:sp>
      <p:sp>
        <p:nvSpPr>
          <p:cNvPr id="7" name="TextBox 12"/>
          <p:cNvSpPr txBox="1">
            <a:spLocks noChangeArrowheads="1"/>
          </p:cNvSpPr>
          <p:nvPr/>
        </p:nvSpPr>
        <p:spPr bwMode="auto">
          <a:xfrm>
            <a:off x="5170366" y="5488594"/>
            <a:ext cx="32367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defTabSz="914400" eaLnBrk="0" fontAlgn="base" latinLnBrk="0" hangingPunct="0">
              <a:lnSpc>
                <a:spcPct val="100000"/>
              </a:lnSpc>
              <a:spcBef>
                <a:spcPct val="20000"/>
              </a:spcBef>
              <a:spcAft>
                <a:spcPct val="0"/>
              </a:spcAft>
              <a:buClrTx/>
              <a:buSzTx/>
              <a:buFontTx/>
              <a:buNone/>
              <a:tabLst/>
              <a:defRPr/>
            </a:pPr>
            <a:r>
              <a:rPr kumimoji="0" lang="en-US" altLang="zh-CN" sz="3200"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rPr>
              <a:t>2021</a:t>
            </a:r>
            <a:r>
              <a:rPr kumimoji="0" lang="zh-CN" altLang="en-US" sz="3200"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rPr>
              <a:t>年</a:t>
            </a:r>
            <a:r>
              <a:rPr kumimoji="0" lang="en-US" altLang="zh-CN" sz="3200"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rPr>
              <a:t>11</a:t>
            </a:r>
            <a:r>
              <a:rPr kumimoji="0" lang="zh-CN" altLang="en-US" sz="3200"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rPr>
              <a:t>月</a:t>
            </a:r>
            <a:r>
              <a:rPr kumimoji="0" lang="en-US" altLang="zh-CN" sz="3200"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rPr>
              <a:t>12</a:t>
            </a:r>
            <a:r>
              <a:rPr kumimoji="0" lang="zh-CN" altLang="en-US" sz="3200"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rPr>
              <a:t>日</a:t>
            </a:r>
            <a:endParaRPr kumimoji="0" lang="zh-CN" altLang="zh-CN" sz="3200"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470275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1951037" y="571501"/>
            <a:ext cx="6705600" cy="765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zh-CN" sz="3200">
                <a:ea typeface="黑体" panose="02010609060101010101" pitchFamily="49" charset="-122"/>
              </a:rPr>
              <a:t>Science</a:t>
            </a:r>
            <a:r>
              <a:rPr lang="zh-CN" altLang="en-US" sz="3200">
                <a:ea typeface="黑体" panose="02010609060101010101" pitchFamily="49" charset="-122"/>
              </a:rPr>
              <a:t>系列期刊</a:t>
            </a:r>
          </a:p>
        </p:txBody>
      </p:sp>
      <p:pic>
        <p:nvPicPr>
          <p:cNvPr id="768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5351" y="1428751"/>
            <a:ext cx="1646237"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1412" y="1357313"/>
            <a:ext cx="1638300"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3162" y="1357313"/>
            <a:ext cx="1587500" cy="201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6" name="TextBox 8"/>
          <p:cNvSpPr txBox="1">
            <a:spLocks noChangeArrowheads="1"/>
          </p:cNvSpPr>
          <p:nvPr/>
        </p:nvSpPr>
        <p:spPr bwMode="auto">
          <a:xfrm>
            <a:off x="2451101" y="3500439"/>
            <a:ext cx="809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anchor="ctr" anchorCtr="1">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None/>
            </a:pPr>
            <a:r>
              <a:rPr lang="en-US" altLang="zh-CN" sz="1800">
                <a:solidFill>
                  <a:srgbClr val="000000"/>
                </a:solidFill>
              </a:rPr>
              <a:t>1880</a:t>
            </a:r>
          </a:p>
        </p:txBody>
      </p:sp>
      <p:sp>
        <p:nvSpPr>
          <p:cNvPr id="76807" name="TextBox 9"/>
          <p:cNvSpPr txBox="1">
            <a:spLocks noChangeArrowheads="1"/>
          </p:cNvSpPr>
          <p:nvPr/>
        </p:nvSpPr>
        <p:spPr bwMode="auto">
          <a:xfrm>
            <a:off x="5022850" y="3500439"/>
            <a:ext cx="152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None/>
            </a:pPr>
            <a:r>
              <a:rPr lang="en-US" altLang="zh-CN" sz="1800">
                <a:solidFill>
                  <a:srgbClr val="000000"/>
                </a:solidFill>
              </a:rPr>
              <a:t>1999, 2008</a:t>
            </a:r>
          </a:p>
        </p:txBody>
      </p:sp>
      <p:sp>
        <p:nvSpPr>
          <p:cNvPr id="76808" name="TextBox 10"/>
          <p:cNvSpPr txBox="1">
            <a:spLocks noChangeArrowheads="1"/>
          </p:cNvSpPr>
          <p:nvPr/>
        </p:nvSpPr>
        <p:spPr bwMode="auto">
          <a:xfrm>
            <a:off x="7737475" y="3500439"/>
            <a:ext cx="1181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None/>
            </a:pPr>
            <a:r>
              <a:rPr lang="en-US" altLang="zh-CN" sz="1800">
                <a:solidFill>
                  <a:srgbClr val="000000"/>
                </a:solidFill>
              </a:rPr>
              <a:t>2009</a:t>
            </a:r>
          </a:p>
        </p:txBody>
      </p:sp>
      <p:pic>
        <p:nvPicPr>
          <p:cNvPr id="7680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5351" y="4000501"/>
            <a:ext cx="1571625"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10" name="TextBox 12"/>
          <p:cNvSpPr txBox="1">
            <a:spLocks noChangeArrowheads="1"/>
          </p:cNvSpPr>
          <p:nvPr/>
        </p:nvSpPr>
        <p:spPr bwMode="auto">
          <a:xfrm>
            <a:off x="2379662" y="6143625"/>
            <a:ext cx="1181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None/>
            </a:pPr>
            <a:r>
              <a:rPr lang="en-US" altLang="zh-CN" sz="1800">
                <a:solidFill>
                  <a:srgbClr val="000000"/>
                </a:solidFill>
              </a:rPr>
              <a:t>2015</a:t>
            </a:r>
          </a:p>
        </p:txBody>
      </p:sp>
      <p:pic>
        <p:nvPicPr>
          <p:cNvPr id="76811" name="Picture 17" descr="C:\Users\hmoore\Desktop\Robotics.jpg"/>
          <p:cNvPicPr>
            <a:picLocks noChangeAspect="1" noChangeArrowheads="1"/>
          </p:cNvPicPr>
          <p:nvPr/>
        </p:nvPicPr>
        <p:blipFill>
          <a:blip r:embed="rId6">
            <a:extLst>
              <a:ext uri="{28A0092B-C50C-407E-A947-70E740481C1C}">
                <a14:useLocalDpi xmlns:a14="http://schemas.microsoft.com/office/drawing/2010/main" val="0"/>
              </a:ext>
            </a:extLst>
          </a:blip>
          <a:srcRect l="38229" t="7330" b="8899"/>
          <a:stretch>
            <a:fillRect/>
          </a:stretch>
        </p:blipFill>
        <p:spPr bwMode="auto">
          <a:xfrm>
            <a:off x="4951413" y="4000500"/>
            <a:ext cx="1643063" cy="2173288"/>
          </a:xfrm>
          <a:prstGeom prst="rect">
            <a:avLst/>
          </a:prstGeom>
          <a:noFill/>
          <a:ln w="9525" algn="ctr">
            <a:solidFill>
              <a:srgbClr val="EEECE1"/>
            </a:solidFill>
            <a:miter lim="800000"/>
            <a:headEnd/>
            <a:tailEnd/>
          </a:ln>
          <a:extLst>
            <a:ext uri="{909E8E84-426E-40DD-AFC4-6F175D3DCCD1}">
              <a14:hiddenFill xmlns:a14="http://schemas.microsoft.com/office/drawing/2010/main">
                <a:solidFill>
                  <a:srgbClr val="FFFFFF"/>
                </a:solidFill>
              </a14:hiddenFill>
            </a:ext>
          </a:extLst>
        </p:spPr>
      </p:pic>
      <p:pic>
        <p:nvPicPr>
          <p:cNvPr id="76812" name="Picture 18" descr="C:\Users\hmoore\Desktop\rt_stm_sep30_R3.jpg"/>
          <p:cNvPicPr>
            <a:picLocks noChangeAspect="1" noChangeArrowheads="1"/>
          </p:cNvPicPr>
          <p:nvPr/>
        </p:nvPicPr>
        <p:blipFill>
          <a:blip r:embed="rId7">
            <a:extLst>
              <a:ext uri="{28A0092B-C50C-407E-A947-70E740481C1C}">
                <a14:useLocalDpi xmlns:a14="http://schemas.microsoft.com/office/drawing/2010/main" val="0"/>
              </a:ext>
            </a:extLst>
          </a:blip>
          <a:srcRect r="36858"/>
          <a:stretch>
            <a:fillRect/>
          </a:stretch>
        </p:blipFill>
        <p:spPr bwMode="auto">
          <a:xfrm>
            <a:off x="7594601" y="4000500"/>
            <a:ext cx="1571625" cy="2173288"/>
          </a:xfrm>
          <a:prstGeom prst="rect">
            <a:avLst/>
          </a:prstGeom>
          <a:noFill/>
          <a:ln w="9525" algn="ctr">
            <a:solidFill>
              <a:srgbClr val="EEECE1"/>
            </a:solidFill>
            <a:miter lim="800000"/>
            <a:headEnd/>
            <a:tailEnd/>
          </a:ln>
          <a:extLst>
            <a:ext uri="{909E8E84-426E-40DD-AFC4-6F175D3DCCD1}">
              <a14:hiddenFill xmlns:a14="http://schemas.microsoft.com/office/drawing/2010/main">
                <a:solidFill>
                  <a:srgbClr val="FFFFFF"/>
                </a:solidFill>
              </a14:hiddenFill>
            </a:ext>
          </a:extLst>
        </p:spPr>
      </p:pic>
      <p:sp>
        <p:nvSpPr>
          <p:cNvPr id="76813" name="TextBox 19"/>
          <p:cNvSpPr txBox="1">
            <a:spLocks noChangeArrowheads="1"/>
          </p:cNvSpPr>
          <p:nvPr/>
        </p:nvSpPr>
        <p:spPr bwMode="auto">
          <a:xfrm>
            <a:off x="5237162" y="6215064"/>
            <a:ext cx="1181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None/>
            </a:pPr>
            <a:r>
              <a:rPr lang="en-US" altLang="zh-CN" sz="1800">
                <a:solidFill>
                  <a:srgbClr val="000000"/>
                </a:solidFill>
              </a:rPr>
              <a:t>2016</a:t>
            </a:r>
          </a:p>
        </p:txBody>
      </p:sp>
      <p:sp>
        <p:nvSpPr>
          <p:cNvPr id="76814" name="TextBox 20"/>
          <p:cNvSpPr txBox="1">
            <a:spLocks noChangeArrowheads="1"/>
          </p:cNvSpPr>
          <p:nvPr/>
        </p:nvSpPr>
        <p:spPr bwMode="auto">
          <a:xfrm>
            <a:off x="7737475" y="6215064"/>
            <a:ext cx="1181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None/>
            </a:pPr>
            <a:r>
              <a:rPr lang="en-US" altLang="zh-CN" sz="1800">
                <a:solidFill>
                  <a:srgbClr val="000000"/>
                </a:solidFill>
              </a:rPr>
              <a:t>2016</a:t>
            </a:r>
          </a:p>
        </p:txBody>
      </p:sp>
    </p:spTree>
    <p:extLst>
      <p:ext uri="{BB962C8B-B14F-4D97-AF65-F5344CB8AC3E}">
        <p14:creationId xmlns:p14="http://schemas.microsoft.com/office/powerpoint/2010/main" val="38437935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ver image expansion"/>
          <p:cNvPicPr>
            <a:picLocks noChangeAspect="1" noChangeArrowheads="1"/>
          </p:cNvPicPr>
          <p:nvPr/>
        </p:nvPicPr>
        <p:blipFill>
          <a:blip r:embed="rId3"/>
          <a:srcRect/>
          <a:stretch>
            <a:fillRect/>
          </a:stretch>
        </p:blipFill>
        <p:spPr bwMode="auto">
          <a:xfrm>
            <a:off x="7800976" y="3214688"/>
            <a:ext cx="2865437" cy="3643312"/>
          </a:xfrm>
          <a:prstGeom prst="rect">
            <a:avLst/>
          </a:prstGeom>
          <a:ln>
            <a:noFill/>
          </a:ln>
          <a:effectLst>
            <a:outerShdw blurRad="292100" dist="139700" dir="2700000" algn="tl" rotWithShape="0">
              <a:srgbClr val="333333">
                <a:alpha val="65000"/>
              </a:srgbClr>
            </a:outerShdw>
          </a:effectLst>
          <a:extLst/>
        </p:spPr>
      </p:pic>
      <p:sp>
        <p:nvSpPr>
          <p:cNvPr id="4" name="Rectangle 2"/>
          <p:cNvSpPr txBox="1">
            <a:spLocks noChangeArrowheads="1"/>
          </p:cNvSpPr>
          <p:nvPr/>
        </p:nvSpPr>
        <p:spPr>
          <a:xfrm>
            <a:off x="1951037" y="857251"/>
            <a:ext cx="6705600" cy="752475"/>
          </a:xfrm>
          <a:prstGeom prst="rect">
            <a:avLst/>
          </a:prstGeom>
        </p:spPr>
        <p:txBody>
          <a:bodyPr/>
          <a:lstStyle/>
          <a:p>
            <a:pPr fontAlgn="base">
              <a:spcBef>
                <a:spcPct val="0"/>
              </a:spcBef>
              <a:spcAft>
                <a:spcPct val="0"/>
              </a:spcAft>
              <a:defRPr/>
            </a:pPr>
            <a:r>
              <a:rPr lang="en-US" altLang="zh-CN" sz="3200" kern="0" dirty="0">
                <a:solidFill>
                  <a:srgbClr val="000000"/>
                </a:solidFill>
                <a:latin typeface="Arial"/>
                <a:ea typeface="黑体" pitchFamily="49" charset="-122"/>
              </a:rPr>
              <a:t>Science </a:t>
            </a:r>
            <a:r>
              <a:rPr lang="zh-CN" altLang="en-US" sz="3200" kern="0" dirty="0">
                <a:solidFill>
                  <a:srgbClr val="000000"/>
                </a:solidFill>
                <a:latin typeface="Arial"/>
                <a:ea typeface="黑体" pitchFamily="49" charset="-122"/>
              </a:rPr>
              <a:t>系列期刊</a:t>
            </a:r>
            <a:r>
              <a:rPr lang="en-US" altLang="zh-CN" sz="3200" kern="0" dirty="0">
                <a:solidFill>
                  <a:srgbClr val="000000"/>
                </a:solidFill>
                <a:latin typeface="Arial"/>
                <a:ea typeface="黑体" pitchFamily="49" charset="-122"/>
              </a:rPr>
              <a:t>_</a:t>
            </a:r>
            <a:r>
              <a:rPr lang="en-US" altLang="zh-CN" sz="3200" i="1" kern="0" dirty="0">
                <a:solidFill>
                  <a:srgbClr val="000000"/>
                </a:solidFill>
                <a:latin typeface="Arial"/>
                <a:ea typeface="黑体" pitchFamily="49" charset="-122"/>
              </a:rPr>
              <a:t>Science</a:t>
            </a:r>
            <a:r>
              <a:rPr lang="en-US" altLang="zh-CN" sz="3200" kern="0" dirty="0">
                <a:solidFill>
                  <a:srgbClr val="000000"/>
                </a:solidFill>
                <a:latin typeface="Arial"/>
                <a:ea typeface="黑体" pitchFamily="49" charset="-122"/>
              </a:rPr>
              <a:t>《</a:t>
            </a:r>
            <a:r>
              <a:rPr lang="zh-CN" altLang="en-US" sz="3200" kern="0" dirty="0">
                <a:solidFill>
                  <a:srgbClr val="000000"/>
                </a:solidFill>
                <a:latin typeface="Arial"/>
                <a:ea typeface="黑体" pitchFamily="49" charset="-122"/>
              </a:rPr>
              <a:t>科学</a:t>
            </a:r>
            <a:r>
              <a:rPr lang="en-US" altLang="zh-CN" sz="3200" kern="0" dirty="0">
                <a:solidFill>
                  <a:srgbClr val="000000"/>
                </a:solidFill>
                <a:latin typeface="Arial"/>
                <a:ea typeface="黑体" pitchFamily="49" charset="-122"/>
              </a:rPr>
              <a:t>》</a:t>
            </a:r>
            <a:endParaRPr lang="zh-CN" altLang="en-US" sz="3200" kern="0" dirty="0">
              <a:solidFill>
                <a:srgbClr val="000000"/>
              </a:solidFill>
              <a:latin typeface="Arial"/>
              <a:ea typeface="黑体" pitchFamily="49" charset="-122"/>
            </a:endParaRPr>
          </a:p>
        </p:txBody>
      </p:sp>
      <p:sp>
        <p:nvSpPr>
          <p:cNvPr id="7" name="Rectangle 3"/>
          <p:cNvSpPr txBox="1">
            <a:spLocks noChangeArrowheads="1"/>
          </p:cNvSpPr>
          <p:nvPr/>
        </p:nvSpPr>
        <p:spPr>
          <a:xfrm>
            <a:off x="1808162" y="1785939"/>
            <a:ext cx="7677150" cy="4364037"/>
          </a:xfrm>
          <a:prstGeom prst="rect">
            <a:avLst/>
          </a:prstGeom>
        </p:spPr>
        <p:txBody>
          <a:bodyPr/>
          <a:lstStyle/>
          <a:p>
            <a:pPr marL="342900" indent="-342900" fontAlgn="base">
              <a:spcBef>
                <a:spcPct val="20000"/>
              </a:spcBef>
              <a:spcAft>
                <a:spcPct val="0"/>
              </a:spcAft>
              <a:buFontTx/>
              <a:buChar char="•"/>
              <a:defRPr/>
            </a:pPr>
            <a:r>
              <a:rPr lang="zh-CN" altLang="en-US" sz="2400" b="1" kern="0" dirty="0">
                <a:solidFill>
                  <a:srgbClr val="000000"/>
                </a:solidFill>
                <a:latin typeface="微软雅黑" pitchFamily="34" charset="-122"/>
                <a:ea typeface="微软雅黑" pitchFamily="34" charset="-122"/>
                <a:cs typeface="Arial Unicode MS" pitchFamily="34" charset="-122"/>
              </a:rPr>
              <a:t>涵盖各种学科</a:t>
            </a:r>
          </a:p>
          <a:p>
            <a:pPr marL="742950" lvl="1" indent="-285750" fontAlgn="base">
              <a:spcBef>
                <a:spcPct val="20000"/>
              </a:spcBef>
              <a:spcAft>
                <a:spcPct val="0"/>
              </a:spcAft>
              <a:buFontTx/>
              <a:buChar char="–"/>
              <a:defRPr/>
            </a:pPr>
            <a:r>
              <a:rPr lang="en-US" altLang="zh-CN" kern="0" dirty="0">
                <a:solidFill>
                  <a:srgbClr val="000000"/>
                </a:solidFill>
                <a:latin typeface="微软雅黑" pitchFamily="34" charset="-122"/>
                <a:ea typeface="微软雅黑" pitchFamily="34" charset="-122"/>
                <a:cs typeface="Arial Unicode MS" pitchFamily="34" charset="-122"/>
              </a:rPr>
              <a:t>LIFE SCIENCES</a:t>
            </a:r>
            <a:r>
              <a:rPr lang="zh-CN" altLang="en-US" kern="0" dirty="0">
                <a:solidFill>
                  <a:srgbClr val="000000"/>
                </a:solidFill>
                <a:latin typeface="微软雅黑" pitchFamily="34" charset="-122"/>
                <a:ea typeface="微软雅黑" pitchFamily="34" charset="-122"/>
                <a:cs typeface="Arial Unicode MS" pitchFamily="34" charset="-122"/>
              </a:rPr>
              <a:t>（</a:t>
            </a:r>
            <a:r>
              <a:rPr lang="en-US" altLang="zh-CN" kern="0" dirty="0">
                <a:solidFill>
                  <a:srgbClr val="000000"/>
                </a:solidFill>
                <a:latin typeface="微软雅黑" pitchFamily="34" charset="-122"/>
                <a:ea typeface="微软雅黑" pitchFamily="34" charset="-122"/>
                <a:cs typeface="Arial Unicode MS" pitchFamily="34" charset="-122"/>
              </a:rPr>
              <a:t>50%</a:t>
            </a:r>
            <a:r>
              <a:rPr lang="zh-CN" altLang="en-US" kern="0" dirty="0">
                <a:solidFill>
                  <a:srgbClr val="000000"/>
                </a:solidFill>
                <a:latin typeface="微软雅黑" pitchFamily="34" charset="-122"/>
                <a:ea typeface="微软雅黑" pitchFamily="34" charset="-122"/>
                <a:cs typeface="Arial Unicode MS" pitchFamily="34" charset="-122"/>
              </a:rPr>
              <a:t>）</a:t>
            </a:r>
          </a:p>
          <a:p>
            <a:pPr marL="742950" lvl="1" indent="-285750" fontAlgn="base">
              <a:spcBef>
                <a:spcPct val="20000"/>
              </a:spcBef>
              <a:spcAft>
                <a:spcPct val="0"/>
              </a:spcAft>
              <a:buFontTx/>
              <a:buChar char="–"/>
              <a:defRPr/>
            </a:pPr>
            <a:r>
              <a:rPr lang="en-US" altLang="zh-CN" kern="0" dirty="0">
                <a:solidFill>
                  <a:srgbClr val="000000"/>
                </a:solidFill>
                <a:latin typeface="微软雅黑" pitchFamily="34" charset="-122"/>
                <a:ea typeface="微软雅黑" pitchFamily="34" charset="-122"/>
                <a:cs typeface="Arial Unicode MS" pitchFamily="34" charset="-122"/>
              </a:rPr>
              <a:t>PHYSICAL SCIENCES</a:t>
            </a:r>
            <a:r>
              <a:rPr lang="zh-CN" altLang="en-US" kern="0" dirty="0">
                <a:solidFill>
                  <a:srgbClr val="000000"/>
                </a:solidFill>
                <a:latin typeface="微软雅黑" pitchFamily="34" charset="-122"/>
                <a:ea typeface="微软雅黑" pitchFamily="34" charset="-122"/>
                <a:cs typeface="Arial Unicode MS" pitchFamily="34" charset="-122"/>
              </a:rPr>
              <a:t>（</a:t>
            </a:r>
            <a:r>
              <a:rPr lang="en-US" altLang="zh-CN" kern="0" dirty="0">
                <a:solidFill>
                  <a:srgbClr val="000000"/>
                </a:solidFill>
                <a:latin typeface="微软雅黑" pitchFamily="34" charset="-122"/>
                <a:ea typeface="微软雅黑" pitchFamily="34" charset="-122"/>
                <a:cs typeface="Arial Unicode MS" pitchFamily="34" charset="-122"/>
              </a:rPr>
              <a:t>35%</a:t>
            </a:r>
            <a:r>
              <a:rPr lang="zh-CN" altLang="en-US" kern="0" dirty="0">
                <a:solidFill>
                  <a:srgbClr val="000000"/>
                </a:solidFill>
                <a:latin typeface="微软雅黑" pitchFamily="34" charset="-122"/>
                <a:ea typeface="微软雅黑" pitchFamily="34" charset="-122"/>
                <a:cs typeface="Arial Unicode MS" pitchFamily="34" charset="-122"/>
              </a:rPr>
              <a:t>）</a:t>
            </a:r>
          </a:p>
          <a:p>
            <a:pPr marL="742950" lvl="1" indent="-285750" fontAlgn="base">
              <a:spcBef>
                <a:spcPct val="20000"/>
              </a:spcBef>
              <a:spcAft>
                <a:spcPct val="0"/>
              </a:spcAft>
              <a:buFontTx/>
              <a:buChar char="–"/>
              <a:defRPr/>
            </a:pPr>
            <a:r>
              <a:rPr lang="en-US" altLang="zh-CN" kern="0" dirty="0">
                <a:solidFill>
                  <a:srgbClr val="000000"/>
                </a:solidFill>
                <a:latin typeface="微软雅黑" pitchFamily="34" charset="-122"/>
                <a:ea typeface="微软雅黑" pitchFamily="34" charset="-122"/>
                <a:cs typeface="Arial Unicode MS" pitchFamily="34" charset="-122"/>
              </a:rPr>
              <a:t>OTHER SUBJECTS</a:t>
            </a:r>
            <a:r>
              <a:rPr lang="zh-CN" altLang="en-US" kern="0" dirty="0">
                <a:solidFill>
                  <a:srgbClr val="000000"/>
                </a:solidFill>
                <a:latin typeface="微软雅黑" pitchFamily="34" charset="-122"/>
                <a:ea typeface="微软雅黑" pitchFamily="34" charset="-122"/>
                <a:cs typeface="Arial Unicode MS" pitchFamily="34" charset="-122"/>
              </a:rPr>
              <a:t>（</a:t>
            </a:r>
            <a:r>
              <a:rPr lang="en-US" altLang="zh-CN" kern="0" dirty="0">
                <a:solidFill>
                  <a:srgbClr val="000000"/>
                </a:solidFill>
                <a:latin typeface="微软雅黑" pitchFamily="34" charset="-122"/>
                <a:ea typeface="微软雅黑" pitchFamily="34" charset="-122"/>
                <a:cs typeface="Arial Unicode MS" pitchFamily="34" charset="-122"/>
              </a:rPr>
              <a:t>15%</a:t>
            </a:r>
            <a:r>
              <a:rPr lang="zh-CN" altLang="en-US" kern="0" dirty="0">
                <a:solidFill>
                  <a:srgbClr val="000000"/>
                </a:solidFill>
                <a:latin typeface="微软雅黑" pitchFamily="34" charset="-122"/>
                <a:ea typeface="微软雅黑" pitchFamily="34" charset="-122"/>
                <a:cs typeface="Arial Unicode MS" pitchFamily="34" charset="-122"/>
              </a:rPr>
              <a:t>，社会，政治，人类，宗教）</a:t>
            </a:r>
          </a:p>
          <a:p>
            <a:pPr marL="742950" lvl="1" indent="-285750" fontAlgn="base">
              <a:spcBef>
                <a:spcPct val="20000"/>
              </a:spcBef>
              <a:spcAft>
                <a:spcPct val="0"/>
              </a:spcAft>
              <a:buFontTx/>
              <a:buChar char="–"/>
              <a:defRPr/>
            </a:pPr>
            <a:endParaRPr lang="zh-CN" altLang="en-US" sz="2400" kern="0" dirty="0">
              <a:solidFill>
                <a:srgbClr val="000000"/>
              </a:solidFill>
              <a:latin typeface="微软雅黑" pitchFamily="34" charset="-122"/>
              <a:ea typeface="微软雅黑" pitchFamily="34" charset="-122"/>
              <a:cs typeface="Arial Unicode MS" pitchFamily="34" charset="-122"/>
            </a:endParaRPr>
          </a:p>
          <a:p>
            <a:pPr marL="342900" indent="-342900" fontAlgn="base">
              <a:spcBef>
                <a:spcPct val="20000"/>
              </a:spcBef>
              <a:spcAft>
                <a:spcPct val="0"/>
              </a:spcAft>
              <a:buFontTx/>
              <a:buChar char="•"/>
              <a:defRPr/>
            </a:pPr>
            <a:r>
              <a:rPr lang="zh-CN" altLang="en-US" sz="2400" b="1" kern="0" dirty="0">
                <a:solidFill>
                  <a:srgbClr val="000000"/>
                </a:solidFill>
                <a:latin typeface="微软雅黑" pitchFamily="34" charset="-122"/>
                <a:ea typeface="微软雅黑" pitchFamily="34" charset="-122"/>
                <a:cs typeface="Arial Unicode MS" pitchFamily="34" charset="-122"/>
              </a:rPr>
              <a:t>具有科学新闻杂志和学术期刊双重特点</a:t>
            </a:r>
          </a:p>
          <a:p>
            <a:pPr marL="742950" lvl="1" indent="-285750" fontAlgn="base">
              <a:spcBef>
                <a:spcPct val="20000"/>
              </a:spcBef>
              <a:spcAft>
                <a:spcPct val="0"/>
              </a:spcAft>
              <a:buFontTx/>
              <a:buChar char="–"/>
              <a:defRPr/>
            </a:pPr>
            <a:r>
              <a:rPr lang="zh-CN" altLang="en-US" kern="0" dirty="0">
                <a:solidFill>
                  <a:srgbClr val="000000"/>
                </a:solidFill>
                <a:latin typeface="微软雅黑" pitchFamily="34" charset="-122"/>
                <a:ea typeface="微软雅黑" pitchFamily="34" charset="-122"/>
                <a:cs typeface="Arial Unicode MS" pitchFamily="34" charset="-122"/>
              </a:rPr>
              <a:t>新闻</a:t>
            </a:r>
            <a:r>
              <a:rPr lang="en-US" altLang="zh-CN" kern="0" dirty="0">
                <a:solidFill>
                  <a:srgbClr val="000000"/>
                </a:solidFill>
                <a:latin typeface="微软雅黑" pitchFamily="34" charset="-122"/>
                <a:ea typeface="微软雅黑" pitchFamily="34" charset="-122"/>
                <a:cs typeface="Arial Unicode MS" pitchFamily="34" charset="-122"/>
              </a:rPr>
              <a:t>&amp;</a:t>
            </a:r>
            <a:r>
              <a:rPr lang="zh-CN" altLang="en-US" kern="0" dirty="0">
                <a:solidFill>
                  <a:srgbClr val="000000"/>
                </a:solidFill>
                <a:latin typeface="微软雅黑" pitchFamily="34" charset="-122"/>
                <a:ea typeface="微软雅黑" pitchFamily="34" charset="-122"/>
                <a:cs typeface="Arial Unicode MS" pitchFamily="34" charset="-122"/>
              </a:rPr>
              <a:t>社论（</a:t>
            </a:r>
            <a:r>
              <a:rPr lang="en-US" altLang="zh-CN" kern="0" dirty="0">
                <a:solidFill>
                  <a:srgbClr val="000000"/>
                </a:solidFill>
                <a:latin typeface="微软雅黑" pitchFamily="34" charset="-122"/>
                <a:ea typeface="微软雅黑" pitchFamily="34" charset="-122"/>
                <a:cs typeface="Arial Unicode MS" pitchFamily="34" charset="-122"/>
              </a:rPr>
              <a:t>49</a:t>
            </a:r>
            <a:r>
              <a:rPr lang="zh-CN" altLang="en-US" kern="0" dirty="0">
                <a:solidFill>
                  <a:srgbClr val="000000"/>
                </a:solidFill>
                <a:latin typeface="微软雅黑" pitchFamily="34" charset="-122"/>
                <a:ea typeface="微软雅黑" pitchFamily="34" charset="-122"/>
                <a:cs typeface="Arial Unicode MS" pitchFamily="34" charset="-122"/>
              </a:rPr>
              <a:t>％）</a:t>
            </a:r>
          </a:p>
          <a:p>
            <a:pPr marL="742950" lvl="1" indent="-285750" fontAlgn="base">
              <a:spcBef>
                <a:spcPct val="20000"/>
              </a:spcBef>
              <a:spcAft>
                <a:spcPct val="0"/>
              </a:spcAft>
              <a:buFontTx/>
              <a:buChar char="–"/>
              <a:defRPr/>
            </a:pPr>
            <a:r>
              <a:rPr lang="zh-CN" altLang="en-US" kern="0" dirty="0">
                <a:solidFill>
                  <a:srgbClr val="000000"/>
                </a:solidFill>
                <a:latin typeface="微软雅黑" pitchFamily="34" charset="-122"/>
                <a:ea typeface="微软雅黑" pitchFamily="34" charset="-122"/>
                <a:cs typeface="Arial Unicode MS" pitchFamily="34" charset="-122"/>
              </a:rPr>
              <a:t>专家评审的研究论文（</a:t>
            </a:r>
            <a:r>
              <a:rPr lang="en-US" altLang="zh-CN" kern="0" dirty="0">
                <a:solidFill>
                  <a:srgbClr val="000000"/>
                </a:solidFill>
                <a:latin typeface="微软雅黑" pitchFamily="34" charset="-122"/>
                <a:ea typeface="微软雅黑" pitchFamily="34" charset="-122"/>
                <a:cs typeface="Arial Unicode MS" pitchFamily="34" charset="-122"/>
              </a:rPr>
              <a:t>51</a:t>
            </a:r>
            <a:r>
              <a:rPr lang="zh-CN" altLang="en-US" kern="0" dirty="0">
                <a:solidFill>
                  <a:srgbClr val="000000"/>
                </a:solidFill>
                <a:latin typeface="微软雅黑" pitchFamily="34" charset="-122"/>
                <a:ea typeface="微软雅黑" pitchFamily="34" charset="-122"/>
                <a:cs typeface="Arial Unicode MS" pitchFamily="34" charset="-122"/>
              </a:rPr>
              <a:t>％）</a:t>
            </a:r>
          </a:p>
        </p:txBody>
      </p:sp>
    </p:spTree>
    <p:extLst>
      <p:ext uri="{BB962C8B-B14F-4D97-AF65-F5344CB8AC3E}">
        <p14:creationId xmlns:p14="http://schemas.microsoft.com/office/powerpoint/2010/main" val="38375209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2152650" y="1822451"/>
            <a:ext cx="7962900" cy="4435475"/>
          </a:xfrm>
          <a:prstGeom prst="rect">
            <a:avLst/>
          </a:prstGeom>
        </p:spPr>
        <p:txBody>
          <a:bodyPr/>
          <a:lstStyle/>
          <a:p>
            <a:pPr marL="342900" indent="-342900" fontAlgn="base">
              <a:spcBef>
                <a:spcPct val="20000"/>
              </a:spcBef>
              <a:spcAft>
                <a:spcPct val="0"/>
              </a:spcAft>
              <a:buFontTx/>
              <a:buChar char="•"/>
              <a:defRPr/>
            </a:pPr>
            <a:r>
              <a:rPr lang="zh-CN" altLang="en-US" sz="2400" b="1" kern="0" dirty="0">
                <a:solidFill>
                  <a:srgbClr val="000000"/>
                </a:solidFill>
                <a:latin typeface="微软雅黑" pitchFamily="34" charset="-122"/>
                <a:ea typeface="微软雅黑" pitchFamily="34" charset="-122"/>
                <a:cs typeface="Arial Unicode MS" pitchFamily="34" charset="-122"/>
              </a:rPr>
              <a:t>高品质、高影响力</a:t>
            </a:r>
            <a:endParaRPr lang="en-US" altLang="zh-CN" sz="2400" b="1" kern="0" dirty="0">
              <a:solidFill>
                <a:srgbClr val="000000"/>
              </a:solidFill>
              <a:latin typeface="微软雅黑" pitchFamily="34" charset="-122"/>
              <a:ea typeface="微软雅黑" pitchFamily="34" charset="-122"/>
              <a:cs typeface="Arial Unicode MS" pitchFamily="34" charset="-122"/>
            </a:endParaRPr>
          </a:p>
          <a:p>
            <a:pPr marL="342900" indent="-342900" fontAlgn="base">
              <a:spcBef>
                <a:spcPct val="20000"/>
              </a:spcBef>
              <a:spcAft>
                <a:spcPct val="0"/>
              </a:spcAft>
              <a:buFontTx/>
              <a:buChar char="•"/>
              <a:defRPr/>
            </a:pPr>
            <a:endParaRPr lang="zh-CN" altLang="en-US" kern="0" dirty="0">
              <a:solidFill>
                <a:srgbClr val="000000"/>
              </a:solidFill>
              <a:latin typeface="微软雅黑" pitchFamily="34" charset="-122"/>
              <a:ea typeface="微软雅黑" pitchFamily="34" charset="-122"/>
              <a:cs typeface="Arial Unicode MS" pitchFamily="34" charset="-122"/>
            </a:endParaRPr>
          </a:p>
          <a:p>
            <a:pPr marL="742950" lvl="1" indent="-285750" fontAlgn="base">
              <a:spcBef>
                <a:spcPct val="20000"/>
              </a:spcBef>
              <a:spcAft>
                <a:spcPct val="0"/>
              </a:spcAft>
              <a:buFontTx/>
              <a:buChar char="–"/>
              <a:defRPr/>
            </a:pPr>
            <a:r>
              <a:rPr lang="zh-CN" altLang="en-US" kern="0" dirty="0">
                <a:solidFill>
                  <a:srgbClr val="000000"/>
                </a:solidFill>
                <a:latin typeface="微软雅黑" pitchFamily="34" charset="-122"/>
                <a:ea typeface="微软雅黑" pitchFamily="34" charset="-122"/>
                <a:cs typeface="Arial Unicode MS" pitchFamily="34" charset="-122"/>
              </a:rPr>
              <a:t>编辑团队由</a:t>
            </a:r>
            <a:r>
              <a:rPr lang="en-US" altLang="zh-CN" kern="0" dirty="0">
                <a:solidFill>
                  <a:srgbClr val="000000"/>
                </a:solidFill>
                <a:latin typeface="微软雅黑" pitchFamily="34" charset="-122"/>
                <a:ea typeface="微软雅黑" pitchFamily="34" charset="-122"/>
                <a:cs typeface="Arial Unicode MS" pitchFamily="34" charset="-122"/>
              </a:rPr>
              <a:t>25</a:t>
            </a:r>
            <a:r>
              <a:rPr lang="zh-CN" altLang="en-US" kern="0" dirty="0">
                <a:solidFill>
                  <a:srgbClr val="000000"/>
                </a:solidFill>
                <a:latin typeface="微软雅黑" pitchFamily="34" charset="-122"/>
                <a:ea typeface="微软雅黑" pitchFamily="34" charset="-122"/>
                <a:cs typeface="Arial Unicode MS" pitchFamily="34" charset="-122"/>
              </a:rPr>
              <a:t>位具有博士学位的编辑，及超过</a:t>
            </a:r>
            <a:r>
              <a:rPr lang="en-US" altLang="zh-CN" kern="0" dirty="0">
                <a:solidFill>
                  <a:srgbClr val="000000"/>
                </a:solidFill>
                <a:latin typeface="微软雅黑" pitchFamily="34" charset="-122"/>
                <a:ea typeface="微软雅黑" pitchFamily="34" charset="-122"/>
                <a:cs typeface="Arial Unicode MS" pitchFamily="34" charset="-122"/>
              </a:rPr>
              <a:t>120</a:t>
            </a:r>
            <a:r>
              <a:rPr lang="zh-CN" altLang="en-US" kern="0" dirty="0">
                <a:solidFill>
                  <a:srgbClr val="000000"/>
                </a:solidFill>
                <a:latin typeface="微软雅黑" pitchFamily="34" charset="-122"/>
                <a:ea typeface="微软雅黑" pitchFamily="34" charset="-122"/>
                <a:cs typeface="Arial Unicode MS" pitchFamily="34" charset="-122"/>
              </a:rPr>
              <a:t>名来自各学科领域的顶尖专家组成；</a:t>
            </a:r>
          </a:p>
          <a:p>
            <a:pPr marL="742950" lvl="1" indent="-285750" fontAlgn="base">
              <a:spcBef>
                <a:spcPct val="20000"/>
              </a:spcBef>
              <a:spcAft>
                <a:spcPct val="0"/>
              </a:spcAft>
              <a:buFontTx/>
              <a:buChar char="–"/>
              <a:defRPr/>
            </a:pPr>
            <a:endParaRPr lang="zh-CN" altLang="en-US" kern="0" dirty="0">
              <a:solidFill>
                <a:srgbClr val="000000"/>
              </a:solidFill>
              <a:latin typeface="微软雅黑" pitchFamily="34" charset="-122"/>
              <a:ea typeface="微软雅黑" pitchFamily="34" charset="-122"/>
              <a:cs typeface="Arial Unicode MS" pitchFamily="34" charset="-122"/>
            </a:endParaRPr>
          </a:p>
          <a:p>
            <a:pPr marL="742950" lvl="1" indent="-285750" fontAlgn="base">
              <a:spcBef>
                <a:spcPct val="20000"/>
              </a:spcBef>
              <a:spcAft>
                <a:spcPct val="0"/>
              </a:spcAft>
              <a:buFontTx/>
              <a:buChar char="–"/>
              <a:defRPr/>
            </a:pPr>
            <a:r>
              <a:rPr lang="zh-CN" altLang="en-US" kern="0" dirty="0">
                <a:solidFill>
                  <a:srgbClr val="000000"/>
                </a:solidFill>
                <a:latin typeface="微软雅黑" pitchFamily="34" charset="-122"/>
                <a:ea typeface="微软雅黑" pitchFamily="34" charset="-122"/>
                <a:cs typeface="Arial Unicode MS" pitchFamily="34" charset="-122"/>
              </a:rPr>
              <a:t>来稿要经过严格的同行评审，稿件接收率不到</a:t>
            </a:r>
            <a:r>
              <a:rPr lang="en-US" altLang="zh-CN" kern="0" dirty="0">
                <a:solidFill>
                  <a:srgbClr val="000000"/>
                </a:solidFill>
                <a:latin typeface="微软雅黑" pitchFamily="34" charset="-122"/>
                <a:ea typeface="微软雅黑" pitchFamily="34" charset="-122"/>
                <a:cs typeface="Arial Unicode MS" pitchFamily="34" charset="-122"/>
              </a:rPr>
              <a:t>7</a:t>
            </a:r>
            <a:r>
              <a:rPr lang="zh-CN" altLang="en-US" kern="0" dirty="0">
                <a:solidFill>
                  <a:srgbClr val="000000"/>
                </a:solidFill>
                <a:latin typeface="微软雅黑" pitchFamily="34" charset="-122"/>
                <a:ea typeface="微软雅黑" pitchFamily="34" charset="-122"/>
                <a:cs typeface="Arial Unicode MS" pitchFamily="34" charset="-122"/>
              </a:rPr>
              <a:t>％；</a:t>
            </a:r>
          </a:p>
          <a:p>
            <a:pPr marL="742950" lvl="1" indent="-285750" fontAlgn="base">
              <a:spcBef>
                <a:spcPct val="20000"/>
              </a:spcBef>
              <a:spcAft>
                <a:spcPct val="0"/>
              </a:spcAft>
              <a:buFontTx/>
              <a:buChar char="–"/>
              <a:defRPr/>
            </a:pPr>
            <a:endParaRPr lang="zh-CN" altLang="en-US" kern="0" dirty="0">
              <a:solidFill>
                <a:srgbClr val="000000"/>
              </a:solidFill>
              <a:latin typeface="微软雅黑" pitchFamily="34" charset="-122"/>
              <a:ea typeface="微软雅黑" pitchFamily="34" charset="-122"/>
              <a:cs typeface="Arial Unicode MS" pitchFamily="34" charset="-122"/>
            </a:endParaRPr>
          </a:p>
          <a:p>
            <a:pPr marL="742950" lvl="1" indent="-285750" fontAlgn="base">
              <a:spcBef>
                <a:spcPct val="20000"/>
              </a:spcBef>
              <a:spcAft>
                <a:spcPct val="0"/>
              </a:spcAft>
              <a:buFontTx/>
              <a:buChar char="–"/>
              <a:defRPr/>
            </a:pPr>
            <a:r>
              <a:rPr lang="en-US" altLang="zh-CN" kern="0" dirty="0">
                <a:solidFill>
                  <a:srgbClr val="000000"/>
                </a:solidFill>
                <a:latin typeface="微软雅黑" pitchFamily="34" charset="-122"/>
                <a:ea typeface="微软雅黑" pitchFamily="34" charset="-122"/>
                <a:cs typeface="Arial Unicode MS" pitchFamily="34" charset="-122"/>
              </a:rPr>
              <a:t>2020</a:t>
            </a:r>
            <a:r>
              <a:rPr lang="zh-CN" altLang="en-US" kern="0" dirty="0">
                <a:solidFill>
                  <a:srgbClr val="000000"/>
                </a:solidFill>
                <a:latin typeface="微软雅黑" pitchFamily="34" charset="-122"/>
                <a:ea typeface="微软雅黑" pitchFamily="34" charset="-122"/>
                <a:cs typeface="Arial Unicode MS" pitchFamily="34" charset="-122"/>
              </a:rPr>
              <a:t>年影响因子</a:t>
            </a:r>
            <a:r>
              <a:rPr lang="en-US" altLang="zh-CN" kern="0" dirty="0">
                <a:solidFill>
                  <a:srgbClr val="000000"/>
                </a:solidFill>
                <a:latin typeface="微软雅黑" pitchFamily="34" charset="-122"/>
                <a:ea typeface="微软雅黑" pitchFamily="34" charset="-122"/>
                <a:cs typeface="Arial Unicode MS" pitchFamily="34" charset="-122"/>
              </a:rPr>
              <a:t>47.728</a:t>
            </a:r>
            <a:endParaRPr lang="zh-CN" altLang="en-US" kern="0" dirty="0">
              <a:solidFill>
                <a:srgbClr val="000000"/>
              </a:solidFill>
              <a:latin typeface="微软雅黑" pitchFamily="34" charset="-122"/>
              <a:ea typeface="微软雅黑" pitchFamily="34" charset="-122"/>
              <a:cs typeface="Arial Unicode MS" pitchFamily="34" charset="-122"/>
            </a:endParaRPr>
          </a:p>
        </p:txBody>
      </p:sp>
      <p:pic>
        <p:nvPicPr>
          <p:cNvPr id="8" name="Picture 5" descr="covermed04"/>
          <p:cNvPicPr>
            <a:picLocks noChangeAspect="1" noChangeArrowheads="1"/>
          </p:cNvPicPr>
          <p:nvPr/>
        </p:nvPicPr>
        <p:blipFill>
          <a:blip r:embed="rId2"/>
          <a:srcRect/>
          <a:stretch>
            <a:fillRect/>
          </a:stretch>
        </p:blipFill>
        <p:spPr bwMode="auto">
          <a:xfrm rot="20921325">
            <a:off x="2473326" y="4870450"/>
            <a:ext cx="1393825" cy="1778000"/>
          </a:xfrm>
          <a:prstGeom prst="rect">
            <a:avLst/>
          </a:prstGeom>
          <a:ln>
            <a:noFill/>
          </a:ln>
          <a:effectLst>
            <a:outerShdw blurRad="292100" dist="139700" dir="2700000" algn="tl" rotWithShape="0">
              <a:srgbClr val="333333">
                <a:alpha val="65000"/>
              </a:srgbClr>
            </a:outerShdw>
          </a:effectLst>
        </p:spPr>
      </p:pic>
      <p:pic>
        <p:nvPicPr>
          <p:cNvPr id="9" name="Picture 6" descr="covermed01"/>
          <p:cNvPicPr>
            <a:picLocks noChangeAspect="1" noChangeArrowheads="1"/>
          </p:cNvPicPr>
          <p:nvPr/>
        </p:nvPicPr>
        <p:blipFill>
          <a:blip r:embed="rId3"/>
          <a:srcRect/>
          <a:stretch>
            <a:fillRect/>
          </a:stretch>
        </p:blipFill>
        <p:spPr bwMode="auto">
          <a:xfrm rot="21186191">
            <a:off x="4337050" y="4719638"/>
            <a:ext cx="1377950" cy="1757362"/>
          </a:xfrm>
          <a:prstGeom prst="rect">
            <a:avLst/>
          </a:prstGeom>
          <a:ln>
            <a:noFill/>
          </a:ln>
          <a:effectLst>
            <a:outerShdw blurRad="292100" dist="139700" dir="2700000" algn="tl" rotWithShape="0">
              <a:srgbClr val="333333">
                <a:alpha val="65000"/>
              </a:srgbClr>
            </a:outerShdw>
          </a:effectLst>
        </p:spPr>
      </p:pic>
      <p:pic>
        <p:nvPicPr>
          <p:cNvPr id="10" name="Picture 7" descr="covermed03"/>
          <p:cNvPicPr>
            <a:picLocks noChangeAspect="1" noChangeArrowheads="1"/>
          </p:cNvPicPr>
          <p:nvPr/>
        </p:nvPicPr>
        <p:blipFill>
          <a:blip r:embed="rId4"/>
          <a:srcRect/>
          <a:stretch>
            <a:fillRect/>
          </a:stretch>
        </p:blipFill>
        <p:spPr bwMode="auto">
          <a:xfrm rot="956904">
            <a:off x="8169275" y="4924426"/>
            <a:ext cx="1395412" cy="1776413"/>
          </a:xfrm>
          <a:prstGeom prst="rect">
            <a:avLst/>
          </a:prstGeom>
          <a:ln>
            <a:noFill/>
          </a:ln>
          <a:effectLst>
            <a:outerShdw blurRad="292100" dist="139700" dir="2700000" algn="tl" rotWithShape="0">
              <a:srgbClr val="333333">
                <a:alpha val="65000"/>
              </a:srgbClr>
            </a:outerShdw>
          </a:effectLst>
        </p:spPr>
      </p:pic>
      <p:pic>
        <p:nvPicPr>
          <p:cNvPr id="11" name="Picture 8" descr="covermed02"/>
          <p:cNvPicPr>
            <a:picLocks noChangeAspect="1" noChangeArrowheads="1"/>
          </p:cNvPicPr>
          <p:nvPr/>
        </p:nvPicPr>
        <p:blipFill>
          <a:blip r:embed="rId5"/>
          <a:srcRect/>
          <a:stretch>
            <a:fillRect/>
          </a:stretch>
        </p:blipFill>
        <p:spPr bwMode="auto">
          <a:xfrm rot="299530">
            <a:off x="6240462" y="4700588"/>
            <a:ext cx="1384300" cy="1765300"/>
          </a:xfrm>
          <a:prstGeom prst="rect">
            <a:avLst/>
          </a:prstGeom>
          <a:ln>
            <a:noFill/>
          </a:ln>
          <a:effectLst>
            <a:outerShdw blurRad="292100" dist="139700" dir="2700000" algn="tl" rotWithShape="0">
              <a:srgbClr val="333333">
                <a:alpha val="65000"/>
              </a:srgbClr>
            </a:outerShdw>
          </a:effectLst>
        </p:spPr>
      </p:pic>
      <p:sp>
        <p:nvSpPr>
          <p:cNvPr id="12" name="Rectangle 2"/>
          <p:cNvSpPr txBox="1">
            <a:spLocks noChangeArrowheads="1"/>
          </p:cNvSpPr>
          <p:nvPr/>
        </p:nvSpPr>
        <p:spPr>
          <a:xfrm>
            <a:off x="1951037" y="785814"/>
            <a:ext cx="6705600" cy="752475"/>
          </a:xfrm>
          <a:prstGeom prst="rect">
            <a:avLst/>
          </a:prstGeom>
        </p:spPr>
        <p:txBody>
          <a:bodyPr/>
          <a:lstStyle/>
          <a:p>
            <a:pPr fontAlgn="base">
              <a:spcBef>
                <a:spcPct val="0"/>
              </a:spcBef>
              <a:spcAft>
                <a:spcPct val="0"/>
              </a:spcAft>
              <a:defRPr/>
            </a:pPr>
            <a:r>
              <a:rPr lang="en-US" altLang="zh-CN" sz="3200" kern="0" dirty="0">
                <a:solidFill>
                  <a:srgbClr val="000000"/>
                </a:solidFill>
                <a:latin typeface="Arial"/>
                <a:ea typeface="黑体" pitchFamily="49" charset="-122"/>
              </a:rPr>
              <a:t>Science </a:t>
            </a:r>
            <a:r>
              <a:rPr lang="zh-CN" altLang="en-US" sz="3200" kern="0" dirty="0">
                <a:solidFill>
                  <a:srgbClr val="000000"/>
                </a:solidFill>
                <a:latin typeface="Arial"/>
                <a:ea typeface="黑体" pitchFamily="49" charset="-122"/>
              </a:rPr>
              <a:t>系列期刊</a:t>
            </a:r>
            <a:r>
              <a:rPr lang="en-US" altLang="zh-CN" sz="3200" kern="0" dirty="0">
                <a:solidFill>
                  <a:srgbClr val="000000"/>
                </a:solidFill>
                <a:latin typeface="Arial"/>
                <a:ea typeface="黑体" pitchFamily="49" charset="-122"/>
              </a:rPr>
              <a:t>_</a:t>
            </a:r>
            <a:r>
              <a:rPr lang="en-US" altLang="zh-CN" sz="3200" i="1" kern="0" dirty="0">
                <a:solidFill>
                  <a:srgbClr val="000000"/>
                </a:solidFill>
                <a:latin typeface="Arial"/>
                <a:ea typeface="黑体" pitchFamily="49" charset="-122"/>
              </a:rPr>
              <a:t>Science</a:t>
            </a:r>
            <a:r>
              <a:rPr lang="en-US" altLang="zh-CN" sz="3200" kern="0" dirty="0">
                <a:solidFill>
                  <a:srgbClr val="000000"/>
                </a:solidFill>
                <a:latin typeface="Arial"/>
                <a:ea typeface="黑体" pitchFamily="49" charset="-122"/>
              </a:rPr>
              <a:t>《</a:t>
            </a:r>
            <a:r>
              <a:rPr lang="zh-CN" altLang="en-US" sz="3200" kern="0" dirty="0">
                <a:solidFill>
                  <a:srgbClr val="000000"/>
                </a:solidFill>
                <a:latin typeface="Arial"/>
                <a:ea typeface="黑体" pitchFamily="49" charset="-122"/>
              </a:rPr>
              <a:t>科学</a:t>
            </a:r>
            <a:r>
              <a:rPr lang="en-US" altLang="zh-CN" sz="3200" kern="0" dirty="0">
                <a:solidFill>
                  <a:srgbClr val="000000"/>
                </a:solidFill>
                <a:latin typeface="Arial"/>
                <a:ea typeface="黑体" pitchFamily="49" charset="-122"/>
              </a:rPr>
              <a:t>》</a:t>
            </a:r>
            <a:endParaRPr lang="zh-CN" altLang="en-US" sz="3200" kern="0" dirty="0">
              <a:solidFill>
                <a:srgbClr val="000000"/>
              </a:solidFill>
              <a:latin typeface="Arial"/>
              <a:ea typeface="黑体" pitchFamily="49" charset="-122"/>
            </a:endParaRPr>
          </a:p>
        </p:txBody>
      </p:sp>
    </p:spTree>
    <p:extLst>
      <p:ext uri="{BB962C8B-B14F-4D97-AF65-F5344CB8AC3E}">
        <p14:creationId xmlns:p14="http://schemas.microsoft.com/office/powerpoint/2010/main" val="11500521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txBox="1">
            <a:spLocks noChangeArrowheads="1"/>
          </p:cNvSpPr>
          <p:nvPr/>
        </p:nvSpPr>
        <p:spPr bwMode="auto">
          <a:xfrm>
            <a:off x="1951038" y="1571625"/>
            <a:ext cx="8023225" cy="492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宋体" panose="02010600030101010101" pitchFamily="2" charset="-122"/>
              </a:defRPr>
            </a:lvl1pPr>
            <a:lvl2pPr marL="342900" indent="-34290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lvl="1" fontAlgn="base">
              <a:spcAft>
                <a:spcPct val="0"/>
              </a:spcAft>
              <a:buNone/>
            </a:pPr>
            <a:r>
              <a:rPr lang="en-US" altLang="zh-CN" sz="2400" b="1" i="1">
                <a:solidFill>
                  <a:srgbClr val="000000"/>
                </a:solidFill>
                <a:latin typeface="微软雅黑" panose="020B0503020204020204" pitchFamily="34" charset="-122"/>
                <a:ea typeface="微软雅黑" panose="020B0503020204020204" pitchFamily="34" charset="-122"/>
                <a:cs typeface="Arial Unicode MS" pitchFamily="34" charset="-122"/>
              </a:rPr>
              <a:t>Science </a:t>
            </a:r>
            <a:r>
              <a:rPr lang="en-US" altLang="zh-CN" sz="2400" b="1">
                <a:solidFill>
                  <a:srgbClr val="000000"/>
                </a:solidFill>
                <a:latin typeface="微软雅黑" panose="020B0503020204020204" pitchFamily="34" charset="-122"/>
                <a:ea typeface="微软雅黑" panose="020B0503020204020204" pitchFamily="34" charset="-122"/>
                <a:cs typeface="Arial Unicode MS" pitchFamily="34" charset="-122"/>
              </a:rPr>
              <a:t>Signaling</a:t>
            </a:r>
            <a:r>
              <a:rPr lang="en-US" altLang="zh-CN" sz="2400" b="1" i="1">
                <a:solidFill>
                  <a:srgbClr val="000000"/>
                </a:solidFill>
                <a:latin typeface="微软雅黑" panose="020B0503020204020204" pitchFamily="34" charset="-122"/>
                <a:ea typeface="微软雅黑" panose="020B0503020204020204" pitchFamily="34" charset="-122"/>
                <a:cs typeface="Arial Unicode MS" pitchFamily="34" charset="-122"/>
              </a:rPr>
              <a:t>  </a:t>
            </a:r>
            <a:r>
              <a:rPr lang="en-US" altLang="zh-CN" sz="2400" b="1">
                <a:solidFill>
                  <a:srgbClr val="000000"/>
                </a:solidFill>
                <a:latin typeface="微软雅黑" panose="020B0503020204020204" pitchFamily="34" charset="-122"/>
                <a:ea typeface="微软雅黑" panose="020B0503020204020204" pitchFamily="34" charset="-122"/>
                <a:cs typeface="Arial Unicode MS" pitchFamily="34" charset="-122"/>
              </a:rPr>
              <a:t>《</a:t>
            </a:r>
            <a:r>
              <a:rPr lang="zh-CN" altLang="en-US" sz="2400" b="1">
                <a:solidFill>
                  <a:srgbClr val="000000"/>
                </a:solidFill>
                <a:latin typeface="微软雅黑" panose="020B0503020204020204" pitchFamily="34" charset="-122"/>
                <a:ea typeface="微软雅黑" panose="020B0503020204020204" pitchFamily="34" charset="-122"/>
                <a:cs typeface="Arial Unicode MS" pitchFamily="34" charset="-122"/>
              </a:rPr>
              <a:t>科学信号</a:t>
            </a:r>
            <a:r>
              <a:rPr lang="en-US" altLang="zh-CN" sz="2400" b="1">
                <a:solidFill>
                  <a:srgbClr val="000000"/>
                </a:solidFill>
                <a:latin typeface="微软雅黑" panose="020B0503020204020204" pitchFamily="34" charset="-122"/>
                <a:ea typeface="微软雅黑" panose="020B0503020204020204" pitchFamily="34" charset="-122"/>
                <a:cs typeface="Arial Unicode MS" pitchFamily="34" charset="-122"/>
              </a:rPr>
              <a:t>》</a:t>
            </a:r>
          </a:p>
          <a:p>
            <a:pPr lvl="1" fontAlgn="base">
              <a:spcAft>
                <a:spcPct val="0"/>
              </a:spcAft>
              <a:buNone/>
            </a:pPr>
            <a:endParaRPr lang="en-US" altLang="zh-CN" sz="2000">
              <a:solidFill>
                <a:srgbClr val="000000"/>
              </a:solidFill>
              <a:latin typeface="微软雅黑" panose="020B0503020204020204" pitchFamily="34" charset="-122"/>
              <a:ea typeface="微软雅黑" panose="020B0503020204020204" pitchFamily="34" charset="-122"/>
              <a:cs typeface="Arial Unicode MS" pitchFamily="34" charset="-122"/>
            </a:endParaRPr>
          </a:p>
          <a:p>
            <a:pPr lvl="1" fontAlgn="base">
              <a:spcAft>
                <a:spcPct val="0"/>
              </a:spcAft>
              <a:buBlip>
                <a:blip r:embed="rId3"/>
              </a:buBlip>
            </a:pPr>
            <a:r>
              <a:rPr lang="zh-CN" altLang="en-US" sz="2000">
                <a:solidFill>
                  <a:srgbClr val="000000"/>
                </a:solidFill>
                <a:latin typeface="微软雅黑" panose="020B0503020204020204" pitchFamily="34" charset="-122"/>
                <a:ea typeface="微软雅黑" panose="020B0503020204020204" pitchFamily="34" charset="-122"/>
                <a:cs typeface="Arial Unicode MS" pitchFamily="34" charset="-122"/>
              </a:rPr>
              <a:t>创刊于</a:t>
            </a:r>
            <a:r>
              <a:rPr lang="en-US" altLang="zh-CN" sz="2000">
                <a:solidFill>
                  <a:srgbClr val="000000"/>
                </a:solidFill>
                <a:latin typeface="微软雅黑" panose="020B0503020204020204" pitchFamily="34" charset="-122"/>
                <a:ea typeface="微软雅黑" panose="020B0503020204020204" pitchFamily="34" charset="-122"/>
                <a:cs typeface="Arial Unicode MS" pitchFamily="34" charset="-122"/>
              </a:rPr>
              <a:t>1999</a:t>
            </a:r>
            <a:r>
              <a:rPr lang="zh-CN" altLang="en-US" sz="2000">
                <a:solidFill>
                  <a:srgbClr val="000000"/>
                </a:solidFill>
                <a:latin typeface="微软雅黑" panose="020B0503020204020204" pitchFamily="34" charset="-122"/>
                <a:ea typeface="微软雅黑" panose="020B0503020204020204" pitchFamily="34" charset="-122"/>
                <a:cs typeface="Arial Unicode MS" pitchFamily="34" charset="-122"/>
              </a:rPr>
              <a:t>年，</a:t>
            </a:r>
            <a:r>
              <a:rPr lang="zh-CN" altLang="zh-CN" sz="2000">
                <a:solidFill>
                  <a:srgbClr val="000000"/>
                </a:solidFill>
                <a:latin typeface="微软雅黑" panose="020B0503020204020204" pitchFamily="34" charset="-122"/>
                <a:ea typeface="微软雅黑" panose="020B0503020204020204" pitchFamily="34" charset="-122"/>
                <a:cs typeface="Arial Unicode MS" pitchFamily="34" charset="-122"/>
              </a:rPr>
              <a:t>原</a:t>
            </a:r>
            <a:r>
              <a:rPr lang="en-US" altLang="zh-CN" sz="2000">
                <a:solidFill>
                  <a:srgbClr val="000000"/>
                </a:solidFill>
                <a:latin typeface="微软雅黑" panose="020B0503020204020204" pitchFamily="34" charset="-122"/>
                <a:ea typeface="微软雅黑" panose="020B0503020204020204" pitchFamily="34" charset="-122"/>
                <a:cs typeface="Arial Unicode MS" pitchFamily="34" charset="-122"/>
              </a:rPr>
              <a:t>Science STKE </a:t>
            </a:r>
            <a:r>
              <a:rPr lang="zh-CN" altLang="zh-CN" sz="2000">
                <a:solidFill>
                  <a:srgbClr val="000000"/>
                </a:solidFill>
                <a:latin typeface="微软雅黑" panose="020B0503020204020204" pitchFamily="34" charset="-122"/>
                <a:ea typeface="微软雅黑" panose="020B0503020204020204" pitchFamily="34" charset="-122"/>
                <a:cs typeface="Arial Unicode MS" pitchFamily="34" charset="-122"/>
              </a:rPr>
              <a:t>—《细胞信号</a:t>
            </a:r>
            <a:endParaRPr lang="en-US" altLang="zh-CN" sz="2000">
              <a:solidFill>
                <a:srgbClr val="000000"/>
              </a:solidFill>
              <a:latin typeface="微软雅黑" panose="020B0503020204020204" pitchFamily="34" charset="-122"/>
              <a:ea typeface="微软雅黑" panose="020B0503020204020204" pitchFamily="34" charset="-122"/>
              <a:cs typeface="Arial Unicode MS" pitchFamily="34" charset="-122"/>
            </a:endParaRPr>
          </a:p>
          <a:p>
            <a:pPr lvl="1" fontAlgn="base">
              <a:spcAft>
                <a:spcPct val="0"/>
              </a:spcAft>
              <a:buNone/>
            </a:pPr>
            <a:r>
              <a:rPr lang="en-US" altLang="zh-CN" sz="2000">
                <a:solidFill>
                  <a:srgbClr val="000000"/>
                </a:solidFill>
                <a:latin typeface="微软雅黑" panose="020B0503020204020204" pitchFamily="34" charset="-122"/>
                <a:ea typeface="微软雅黑" panose="020B0503020204020204" pitchFamily="34" charset="-122"/>
                <a:cs typeface="Arial Unicode MS" pitchFamily="34" charset="-122"/>
              </a:rPr>
              <a:t>     </a:t>
            </a:r>
            <a:r>
              <a:rPr lang="zh-CN" altLang="en-US" sz="2000">
                <a:solidFill>
                  <a:srgbClr val="000000"/>
                </a:solidFill>
                <a:latin typeface="微软雅黑" panose="020B0503020204020204" pitchFamily="34" charset="-122"/>
                <a:ea typeface="微软雅黑" panose="020B0503020204020204" pitchFamily="34" charset="-122"/>
                <a:cs typeface="Arial Unicode MS" pitchFamily="34" charset="-122"/>
              </a:rPr>
              <a:t>传</a:t>
            </a:r>
            <a:r>
              <a:rPr lang="zh-CN" altLang="zh-CN" sz="2000">
                <a:solidFill>
                  <a:srgbClr val="000000"/>
                </a:solidFill>
                <a:latin typeface="微软雅黑" panose="020B0503020204020204" pitchFamily="34" charset="-122"/>
                <a:ea typeface="微软雅黑" panose="020B0503020204020204" pitchFamily="34" charset="-122"/>
                <a:cs typeface="Arial Unicode MS" pitchFamily="34" charset="-122"/>
              </a:rPr>
              <a:t>导》，是美国科学促进会（</a:t>
            </a:r>
            <a:r>
              <a:rPr lang="en-US" altLang="zh-CN" sz="2000">
                <a:solidFill>
                  <a:srgbClr val="000000"/>
                </a:solidFill>
                <a:latin typeface="微软雅黑" panose="020B0503020204020204" pitchFamily="34" charset="-122"/>
                <a:ea typeface="微软雅黑" panose="020B0503020204020204" pitchFamily="34" charset="-122"/>
                <a:cs typeface="Arial Unicode MS" pitchFamily="34" charset="-122"/>
              </a:rPr>
              <a:t>AAAS</a:t>
            </a:r>
            <a:r>
              <a:rPr lang="zh-CN" altLang="zh-CN" sz="2000">
                <a:solidFill>
                  <a:srgbClr val="000000"/>
                </a:solidFill>
                <a:latin typeface="微软雅黑" panose="020B0503020204020204" pitchFamily="34" charset="-122"/>
                <a:ea typeface="微软雅黑" panose="020B0503020204020204" pitchFamily="34" charset="-122"/>
                <a:cs typeface="Arial Unicode MS" pitchFamily="34" charset="-122"/>
              </a:rPr>
              <a:t>）旗下研究</a:t>
            </a:r>
            <a:endParaRPr lang="en-US" altLang="zh-CN" sz="2000">
              <a:solidFill>
                <a:srgbClr val="000000"/>
              </a:solidFill>
              <a:latin typeface="微软雅黑" panose="020B0503020204020204" pitchFamily="34" charset="-122"/>
              <a:ea typeface="微软雅黑" panose="020B0503020204020204" pitchFamily="34" charset="-122"/>
              <a:cs typeface="Arial Unicode MS" pitchFamily="34" charset="-122"/>
            </a:endParaRPr>
          </a:p>
          <a:p>
            <a:pPr lvl="1" fontAlgn="base">
              <a:spcAft>
                <a:spcPct val="0"/>
              </a:spcAft>
              <a:buNone/>
            </a:pPr>
            <a:r>
              <a:rPr lang="en-US" altLang="zh-CN" sz="2000">
                <a:solidFill>
                  <a:srgbClr val="000000"/>
                </a:solidFill>
                <a:latin typeface="微软雅黑" panose="020B0503020204020204" pitchFamily="34" charset="-122"/>
                <a:ea typeface="微软雅黑" panose="020B0503020204020204" pitchFamily="34" charset="-122"/>
                <a:cs typeface="Arial Unicode MS" pitchFamily="34" charset="-122"/>
              </a:rPr>
              <a:t>     </a:t>
            </a:r>
            <a:r>
              <a:rPr lang="zh-CN" altLang="zh-CN" sz="2000">
                <a:solidFill>
                  <a:srgbClr val="000000"/>
                </a:solidFill>
                <a:latin typeface="微软雅黑" panose="020B0503020204020204" pitchFamily="34" charset="-122"/>
                <a:ea typeface="微软雅黑" panose="020B0503020204020204" pitchFamily="34" charset="-122"/>
                <a:cs typeface="Arial Unicode MS" pitchFamily="34" charset="-122"/>
              </a:rPr>
              <a:t>细胞信号</a:t>
            </a:r>
            <a:r>
              <a:rPr lang="zh-CN" altLang="en-US" sz="2000">
                <a:solidFill>
                  <a:srgbClr val="000000"/>
                </a:solidFill>
                <a:latin typeface="微软雅黑" panose="020B0503020204020204" pitchFamily="34" charset="-122"/>
                <a:ea typeface="微软雅黑" panose="020B0503020204020204" pitchFamily="34" charset="-122"/>
                <a:cs typeface="Arial Unicode MS" pitchFamily="34" charset="-122"/>
              </a:rPr>
              <a:t>传</a:t>
            </a:r>
            <a:r>
              <a:rPr lang="zh-CN" altLang="zh-CN" sz="2000">
                <a:solidFill>
                  <a:srgbClr val="000000"/>
                </a:solidFill>
                <a:latin typeface="微软雅黑" panose="020B0503020204020204" pitchFamily="34" charset="-122"/>
                <a:ea typeface="微软雅黑" panose="020B0503020204020204" pitchFamily="34" charset="-122"/>
                <a:cs typeface="Arial Unicode MS" pitchFamily="34" charset="-122"/>
              </a:rPr>
              <a:t>导的官方刊物</a:t>
            </a:r>
            <a:endParaRPr lang="en-US" altLang="zh-CN" sz="2000">
              <a:solidFill>
                <a:srgbClr val="000000"/>
              </a:solidFill>
              <a:latin typeface="微软雅黑" panose="020B0503020204020204" pitchFamily="34" charset="-122"/>
              <a:ea typeface="微软雅黑" panose="020B0503020204020204" pitchFamily="34" charset="-122"/>
              <a:cs typeface="Arial Unicode MS" pitchFamily="34" charset="-122"/>
            </a:endParaRPr>
          </a:p>
          <a:p>
            <a:pPr lvl="1" fontAlgn="base">
              <a:spcAft>
                <a:spcPct val="0"/>
              </a:spcAft>
              <a:buNone/>
            </a:pPr>
            <a:endParaRPr lang="en-US" altLang="zh-CN" sz="2000" b="1">
              <a:solidFill>
                <a:srgbClr val="000000"/>
              </a:solidFill>
              <a:latin typeface="微软雅黑" panose="020B0503020204020204" pitchFamily="34" charset="-122"/>
              <a:ea typeface="微软雅黑" panose="020B0503020204020204" pitchFamily="34" charset="-122"/>
              <a:cs typeface="Arial Unicode MS" pitchFamily="34" charset="-122"/>
            </a:endParaRPr>
          </a:p>
          <a:p>
            <a:pPr lvl="1" fontAlgn="base">
              <a:spcAft>
                <a:spcPct val="0"/>
              </a:spcAft>
              <a:buBlip>
                <a:blip r:embed="rId3"/>
              </a:buBlip>
            </a:pPr>
            <a:r>
              <a:rPr lang="zh-CN" altLang="en-US" sz="2000" b="1">
                <a:solidFill>
                  <a:srgbClr val="000000"/>
                </a:solidFill>
                <a:latin typeface="微软雅黑" panose="020B0503020204020204" pitchFamily="34" charset="-122"/>
                <a:ea typeface="微软雅黑" panose="020B0503020204020204" pitchFamily="34" charset="-122"/>
                <a:cs typeface="Arial Unicode MS" pitchFamily="34" charset="-122"/>
              </a:rPr>
              <a:t>研究范围：</a:t>
            </a:r>
            <a:endParaRPr lang="en-US" altLang="zh-CN" sz="2000" b="1">
              <a:solidFill>
                <a:srgbClr val="000000"/>
              </a:solidFill>
              <a:latin typeface="微软雅黑" panose="020B0503020204020204" pitchFamily="34" charset="-122"/>
              <a:ea typeface="微软雅黑" panose="020B0503020204020204" pitchFamily="34" charset="-122"/>
              <a:cs typeface="Arial Unicode MS" pitchFamily="34" charset="-122"/>
            </a:endParaRPr>
          </a:p>
          <a:p>
            <a:pPr lvl="1" fontAlgn="base">
              <a:spcAft>
                <a:spcPct val="0"/>
              </a:spcAft>
              <a:buNone/>
            </a:pPr>
            <a:r>
              <a:rPr lang="en-US" altLang="zh-CN" sz="2000">
                <a:solidFill>
                  <a:srgbClr val="000000"/>
                </a:solidFill>
                <a:latin typeface="微软雅黑" panose="020B0503020204020204" pitchFamily="34" charset="-122"/>
                <a:ea typeface="微软雅黑" panose="020B0503020204020204" pitchFamily="34" charset="-122"/>
                <a:cs typeface="Arial Unicode MS" pitchFamily="34" charset="-122"/>
              </a:rPr>
              <a:t>     </a:t>
            </a:r>
            <a:r>
              <a:rPr lang="zh-CN" altLang="zh-CN" sz="2000">
                <a:solidFill>
                  <a:srgbClr val="000000"/>
                </a:solidFill>
                <a:latin typeface="微软雅黑" panose="020B0503020204020204" pitchFamily="34" charset="-122"/>
                <a:ea typeface="微软雅黑" panose="020B0503020204020204" pitchFamily="34" charset="-122"/>
                <a:cs typeface="Arial Unicode MS" pitchFamily="34" charset="-122"/>
              </a:rPr>
              <a:t>生物化学、生物信息学、细胞生物学、分子生物学、微生物学、系</a:t>
            </a:r>
            <a:endParaRPr lang="en-US" altLang="zh-CN" sz="2000">
              <a:solidFill>
                <a:srgbClr val="000000"/>
              </a:solidFill>
              <a:latin typeface="微软雅黑" panose="020B0503020204020204" pitchFamily="34" charset="-122"/>
              <a:ea typeface="微软雅黑" panose="020B0503020204020204" pitchFamily="34" charset="-122"/>
              <a:cs typeface="Arial Unicode MS" pitchFamily="34" charset="-122"/>
            </a:endParaRPr>
          </a:p>
          <a:p>
            <a:pPr lvl="1" fontAlgn="base">
              <a:spcAft>
                <a:spcPct val="0"/>
              </a:spcAft>
              <a:buNone/>
            </a:pPr>
            <a:r>
              <a:rPr lang="en-US" altLang="zh-CN" sz="2000">
                <a:solidFill>
                  <a:srgbClr val="000000"/>
                </a:solidFill>
                <a:latin typeface="微软雅黑" panose="020B0503020204020204" pitchFamily="34" charset="-122"/>
                <a:ea typeface="微软雅黑" panose="020B0503020204020204" pitchFamily="34" charset="-122"/>
                <a:cs typeface="Arial Unicode MS" pitchFamily="34" charset="-122"/>
              </a:rPr>
              <a:t>     </a:t>
            </a:r>
            <a:r>
              <a:rPr lang="zh-CN" altLang="zh-CN" sz="2000">
                <a:solidFill>
                  <a:srgbClr val="000000"/>
                </a:solidFill>
                <a:latin typeface="微软雅黑" panose="020B0503020204020204" pitchFamily="34" charset="-122"/>
                <a:ea typeface="微软雅黑" panose="020B0503020204020204" pitchFamily="34" charset="-122"/>
                <a:cs typeface="Arial Unicode MS" pitchFamily="34" charset="-122"/>
              </a:rPr>
              <a:t>统生物学、免疫学、神经科学、药理学、生理学</a:t>
            </a:r>
            <a:endParaRPr lang="en-US" altLang="zh-CN" sz="2000">
              <a:solidFill>
                <a:srgbClr val="000000"/>
              </a:solidFill>
              <a:latin typeface="微软雅黑" panose="020B0503020204020204" pitchFamily="34" charset="-122"/>
              <a:ea typeface="微软雅黑" panose="020B0503020204020204" pitchFamily="34" charset="-122"/>
              <a:cs typeface="Arial Unicode MS" pitchFamily="34" charset="-122"/>
            </a:endParaRPr>
          </a:p>
          <a:p>
            <a:pPr lvl="1" fontAlgn="base">
              <a:spcAft>
                <a:spcPct val="0"/>
              </a:spcAft>
              <a:buNone/>
            </a:pPr>
            <a:endParaRPr lang="en-US" altLang="zh-CN" sz="2000">
              <a:solidFill>
                <a:srgbClr val="000000"/>
              </a:solidFill>
              <a:latin typeface="微软雅黑" panose="020B0503020204020204" pitchFamily="34" charset="-122"/>
              <a:ea typeface="微软雅黑" panose="020B0503020204020204" pitchFamily="34" charset="-122"/>
              <a:cs typeface="Arial Unicode MS" pitchFamily="34" charset="-122"/>
            </a:endParaRPr>
          </a:p>
          <a:p>
            <a:pPr lvl="1" fontAlgn="base">
              <a:spcAft>
                <a:spcPct val="0"/>
              </a:spcAft>
              <a:buBlip>
                <a:blip r:embed="rId3"/>
              </a:buBlip>
            </a:pPr>
            <a:r>
              <a:rPr lang="zh-CN" altLang="en-US" sz="2000" b="1">
                <a:solidFill>
                  <a:srgbClr val="000000"/>
                </a:solidFill>
                <a:latin typeface="微软雅黑" panose="020B0503020204020204" pitchFamily="34" charset="-122"/>
                <a:ea typeface="微软雅黑" panose="020B0503020204020204" pitchFamily="34" charset="-122"/>
                <a:cs typeface="Arial Unicode MS" pitchFamily="34" charset="-122"/>
              </a:rPr>
              <a:t>期刊品质：</a:t>
            </a:r>
            <a:endParaRPr lang="en-US" altLang="zh-CN" sz="2000" b="1">
              <a:solidFill>
                <a:srgbClr val="000000"/>
              </a:solidFill>
              <a:latin typeface="微软雅黑" panose="020B0503020204020204" pitchFamily="34" charset="-122"/>
              <a:ea typeface="微软雅黑" panose="020B0503020204020204" pitchFamily="34" charset="-122"/>
              <a:cs typeface="Arial Unicode MS" pitchFamily="34" charset="-122"/>
            </a:endParaRPr>
          </a:p>
          <a:p>
            <a:pPr lvl="1" fontAlgn="base">
              <a:spcAft>
                <a:spcPct val="0"/>
              </a:spcAft>
              <a:buNone/>
            </a:pPr>
            <a:r>
              <a:rPr lang="en-US" altLang="zh-CN" sz="2000">
                <a:solidFill>
                  <a:srgbClr val="000000"/>
                </a:solidFill>
                <a:latin typeface="微软雅黑" panose="020B0503020204020204" pitchFamily="34" charset="-122"/>
                <a:ea typeface="微软雅黑" panose="020B0503020204020204" pitchFamily="34" charset="-122"/>
                <a:cs typeface="Arial Unicode MS" pitchFamily="34" charset="-122"/>
              </a:rPr>
              <a:t>     2020</a:t>
            </a:r>
            <a:r>
              <a:rPr lang="zh-CN" altLang="en-US" sz="2000">
                <a:solidFill>
                  <a:srgbClr val="000000"/>
                </a:solidFill>
                <a:latin typeface="微软雅黑" panose="020B0503020204020204" pitchFamily="34" charset="-122"/>
                <a:ea typeface="微软雅黑" panose="020B0503020204020204" pitchFamily="34" charset="-122"/>
                <a:cs typeface="Arial Unicode MS" pitchFamily="34" charset="-122"/>
              </a:rPr>
              <a:t>年影响因子</a:t>
            </a:r>
            <a:r>
              <a:rPr lang="en-US" altLang="zh-CN" sz="2000">
                <a:solidFill>
                  <a:srgbClr val="000000"/>
                </a:solidFill>
                <a:latin typeface="微软雅黑" panose="020B0503020204020204" pitchFamily="34" charset="-122"/>
                <a:ea typeface="微软雅黑" panose="020B0503020204020204" pitchFamily="34" charset="-122"/>
                <a:cs typeface="Arial Unicode MS" pitchFamily="34" charset="-122"/>
              </a:rPr>
              <a:t>8.192</a:t>
            </a:r>
            <a:r>
              <a:rPr lang="zh-CN" altLang="en-US" sz="2000">
                <a:solidFill>
                  <a:srgbClr val="000000"/>
                </a:solidFill>
                <a:latin typeface="微软雅黑" panose="020B0503020204020204" pitchFamily="34" charset="-122"/>
                <a:ea typeface="微软雅黑" panose="020B0503020204020204" pitchFamily="34" charset="-122"/>
                <a:cs typeface="Arial Unicode MS" pitchFamily="34" charset="-122"/>
              </a:rPr>
              <a:t>，在</a:t>
            </a:r>
            <a:r>
              <a:rPr lang="zh-CN" altLang="en-US" sz="2000" b="1">
                <a:solidFill>
                  <a:srgbClr val="000000"/>
                </a:solidFill>
                <a:latin typeface="微软雅黑" panose="020B0503020204020204" pitchFamily="34" charset="-122"/>
                <a:ea typeface="微软雅黑" panose="020B0503020204020204" pitchFamily="34" charset="-122"/>
                <a:cs typeface="Arial Unicode MS" pitchFamily="34" charset="-122"/>
              </a:rPr>
              <a:t>生物化学、分子生物学及细胞生物</a:t>
            </a:r>
            <a:r>
              <a:rPr lang="zh-CN" altLang="en-US" sz="2000">
                <a:solidFill>
                  <a:srgbClr val="000000"/>
                </a:solidFill>
                <a:latin typeface="微软雅黑" panose="020B0503020204020204" pitchFamily="34" charset="-122"/>
                <a:ea typeface="微软雅黑" panose="020B0503020204020204" pitchFamily="34" charset="-122"/>
                <a:cs typeface="Arial Unicode MS" pitchFamily="34" charset="-122"/>
              </a:rPr>
              <a:t>学领域名列前茅。</a:t>
            </a:r>
            <a:endParaRPr lang="en-US" altLang="zh-CN" sz="2000">
              <a:solidFill>
                <a:srgbClr val="000000"/>
              </a:solidFill>
              <a:latin typeface="微软雅黑" panose="020B0503020204020204" pitchFamily="34" charset="-122"/>
              <a:ea typeface="微软雅黑" panose="020B0503020204020204" pitchFamily="34" charset="-122"/>
              <a:cs typeface="Arial Unicode MS" pitchFamily="34" charset="-122"/>
            </a:endParaRPr>
          </a:p>
          <a:p>
            <a:pPr lvl="1" fontAlgn="base">
              <a:spcAft>
                <a:spcPct val="0"/>
              </a:spcAft>
              <a:buBlip>
                <a:blip r:embed="rId3"/>
              </a:buBlip>
            </a:pPr>
            <a:endParaRPr lang="en-US" altLang="zh-CN" sz="2000" b="1">
              <a:solidFill>
                <a:srgbClr val="000000"/>
              </a:solidFill>
              <a:latin typeface="微软雅黑" panose="020B0503020204020204" pitchFamily="34" charset="-122"/>
              <a:ea typeface="微软雅黑" panose="020B0503020204020204" pitchFamily="34" charset="-122"/>
              <a:cs typeface="Arial Unicode MS" pitchFamily="34" charset="-122"/>
            </a:endParaRPr>
          </a:p>
          <a:p>
            <a:pPr fontAlgn="base">
              <a:spcAft>
                <a:spcPct val="0"/>
              </a:spcAft>
            </a:pPr>
            <a:endParaRPr lang="en-US" altLang="zh-CN" sz="2400">
              <a:solidFill>
                <a:srgbClr val="000000"/>
              </a:solidFill>
              <a:ea typeface="Arial Unicode MS" pitchFamily="34" charset="-122"/>
            </a:endParaRPr>
          </a:p>
        </p:txBody>
      </p:sp>
      <p:sp>
        <p:nvSpPr>
          <p:cNvPr id="6" name="Rectangle 2"/>
          <p:cNvSpPr txBox="1">
            <a:spLocks noChangeArrowheads="1"/>
          </p:cNvSpPr>
          <p:nvPr/>
        </p:nvSpPr>
        <p:spPr>
          <a:xfrm>
            <a:off x="1951037" y="785814"/>
            <a:ext cx="7215188" cy="752475"/>
          </a:xfrm>
          <a:prstGeom prst="rect">
            <a:avLst/>
          </a:prstGeom>
        </p:spPr>
        <p:txBody>
          <a:bodyPr/>
          <a:lstStyle/>
          <a:p>
            <a:pPr fontAlgn="base">
              <a:spcBef>
                <a:spcPct val="0"/>
              </a:spcBef>
              <a:spcAft>
                <a:spcPct val="0"/>
              </a:spcAft>
              <a:defRPr/>
            </a:pPr>
            <a:r>
              <a:rPr lang="en-US" altLang="zh-CN" sz="3200" kern="0" dirty="0">
                <a:solidFill>
                  <a:srgbClr val="000000"/>
                </a:solidFill>
                <a:latin typeface="Arial"/>
                <a:ea typeface="黑体" pitchFamily="49" charset="-122"/>
              </a:rPr>
              <a:t>Science </a:t>
            </a:r>
            <a:r>
              <a:rPr lang="zh-CN" altLang="en-US" sz="3200" kern="0" dirty="0">
                <a:solidFill>
                  <a:srgbClr val="000000"/>
                </a:solidFill>
                <a:latin typeface="Arial"/>
                <a:ea typeface="黑体" pitchFamily="49" charset="-122"/>
              </a:rPr>
              <a:t>系列期刊</a:t>
            </a:r>
            <a:r>
              <a:rPr lang="en-US" altLang="zh-CN" sz="3200" kern="0" dirty="0">
                <a:solidFill>
                  <a:srgbClr val="000000"/>
                </a:solidFill>
                <a:latin typeface="Arial"/>
                <a:ea typeface="黑体" pitchFamily="49" charset="-122"/>
              </a:rPr>
              <a:t>_</a:t>
            </a:r>
            <a:r>
              <a:rPr lang="en-US" altLang="zh-CN" sz="2800" i="1" kern="0" dirty="0">
                <a:solidFill>
                  <a:srgbClr val="000000"/>
                </a:solidFill>
                <a:latin typeface="Arial"/>
                <a:ea typeface="黑体" pitchFamily="49" charset="-122"/>
              </a:rPr>
              <a:t>Science</a:t>
            </a:r>
            <a:r>
              <a:rPr lang="en-US" altLang="zh-CN" sz="2800" kern="0" dirty="0">
                <a:solidFill>
                  <a:srgbClr val="000000"/>
                </a:solidFill>
                <a:latin typeface="Arial"/>
                <a:ea typeface="黑体" pitchFamily="49" charset="-122"/>
              </a:rPr>
              <a:t> Signaling</a:t>
            </a:r>
            <a:endParaRPr lang="zh-CN" altLang="en-US" sz="2800" kern="0" dirty="0">
              <a:solidFill>
                <a:srgbClr val="000000"/>
              </a:solidFill>
              <a:latin typeface="Arial"/>
              <a:ea typeface="黑体" pitchFamily="49" charset="-122"/>
            </a:endParaRPr>
          </a:p>
        </p:txBody>
      </p:sp>
      <p:pic>
        <p:nvPicPr>
          <p:cNvPr id="80900" name="Picture 2" descr="Cover image expan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6101" y="1428751"/>
            <a:ext cx="2155825"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87781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5.jpg"/>
          <p:cNvPicPr>
            <a:picLocks noChangeAspect="1"/>
          </p:cNvPicPr>
          <p:nvPr/>
        </p:nvPicPr>
        <p:blipFill>
          <a:blip r:embed="rId2" cstate="print"/>
          <a:stretch>
            <a:fillRect/>
          </a:stretch>
        </p:blipFill>
        <p:spPr>
          <a:xfrm>
            <a:off x="7151684" y="3857628"/>
            <a:ext cx="3514728" cy="2316032"/>
          </a:xfrm>
          <a:prstGeom prst="rect">
            <a:avLst/>
          </a:prstGeom>
          <a:ln>
            <a:noFill/>
          </a:ln>
          <a:effectLst>
            <a:softEdge rad="112500"/>
          </a:effectLst>
        </p:spPr>
      </p:pic>
      <p:sp>
        <p:nvSpPr>
          <p:cNvPr id="5" name="Rectangle 3"/>
          <p:cNvSpPr txBox="1">
            <a:spLocks noChangeArrowheads="1"/>
          </p:cNvSpPr>
          <p:nvPr/>
        </p:nvSpPr>
        <p:spPr>
          <a:xfrm>
            <a:off x="2022475" y="1633538"/>
            <a:ext cx="7994650" cy="5224462"/>
          </a:xfrm>
          <a:prstGeom prst="rect">
            <a:avLst/>
          </a:prstGeom>
        </p:spPr>
        <p:txBody>
          <a:bodyPr/>
          <a:lstStyle/>
          <a:p>
            <a:pPr marL="342900" indent="-342900">
              <a:spcBef>
                <a:spcPct val="20000"/>
              </a:spcBef>
              <a:defRPr/>
            </a:pPr>
            <a:r>
              <a:rPr lang="en-US" altLang="zh-CN" sz="2400" b="1" i="1" kern="0" dirty="0">
                <a:latin typeface="微软雅黑" pitchFamily="34" charset="-122"/>
                <a:ea typeface="微软雅黑" pitchFamily="34" charset="-122"/>
              </a:rPr>
              <a:t>Science </a:t>
            </a:r>
            <a:r>
              <a:rPr lang="en-US" altLang="zh-CN" sz="2400" b="1" kern="0" dirty="0">
                <a:latin typeface="微软雅黑" pitchFamily="34" charset="-122"/>
                <a:ea typeface="微软雅黑" pitchFamily="34" charset="-122"/>
              </a:rPr>
              <a:t>Advances《</a:t>
            </a:r>
            <a:r>
              <a:rPr lang="zh-CN" altLang="en-US" sz="2400" b="1" kern="0" dirty="0">
                <a:latin typeface="微软雅黑" pitchFamily="34" charset="-122"/>
                <a:ea typeface="微软雅黑" pitchFamily="34" charset="-122"/>
              </a:rPr>
              <a:t>科学进展</a:t>
            </a:r>
            <a:r>
              <a:rPr lang="en-US" altLang="zh-CN" sz="2400" b="1" kern="0" dirty="0">
                <a:latin typeface="微软雅黑" pitchFamily="34" charset="-122"/>
                <a:ea typeface="微软雅黑" pitchFamily="34" charset="-122"/>
              </a:rPr>
              <a:t>》</a:t>
            </a:r>
          </a:p>
          <a:p>
            <a:pPr marL="342900" indent="-342900">
              <a:spcBef>
                <a:spcPct val="20000"/>
              </a:spcBef>
              <a:defRPr/>
            </a:pPr>
            <a:endParaRPr lang="en-US" altLang="zh-CN" sz="1600" b="1" kern="0" dirty="0">
              <a:latin typeface="微软雅黑" pitchFamily="34" charset="-122"/>
              <a:ea typeface="微软雅黑" pitchFamily="34" charset="-122"/>
            </a:endParaRPr>
          </a:p>
          <a:p>
            <a:pPr marL="342900" indent="-342900">
              <a:lnSpc>
                <a:spcPct val="110000"/>
              </a:lnSpc>
              <a:spcBef>
                <a:spcPct val="20000"/>
              </a:spcBef>
              <a:buBlip>
                <a:blip r:embed="rId3"/>
              </a:buBlip>
              <a:defRPr/>
            </a:pPr>
            <a:r>
              <a:rPr lang="zh-CN" altLang="en-US" sz="1600" kern="0" dirty="0">
                <a:latin typeface="微软雅黑" pitchFamily="34" charset="-122"/>
                <a:ea typeface="微软雅黑" pitchFamily="34" charset="-122"/>
              </a:rPr>
              <a:t>创刊于</a:t>
            </a:r>
            <a:r>
              <a:rPr lang="en-US" altLang="zh-CN" sz="1600" kern="0" dirty="0">
                <a:latin typeface="微软雅黑" pitchFamily="34" charset="-122"/>
                <a:ea typeface="微软雅黑" pitchFamily="34" charset="-122"/>
              </a:rPr>
              <a:t>2015</a:t>
            </a:r>
            <a:r>
              <a:rPr lang="zh-CN" altLang="en-US" sz="1600" kern="0" dirty="0">
                <a:latin typeface="微软雅黑" pitchFamily="34" charset="-122"/>
                <a:ea typeface="微软雅黑" pitchFamily="34" charset="-122"/>
              </a:rPr>
              <a:t>年，</a:t>
            </a:r>
            <a:r>
              <a:rPr lang="zh-CN" altLang="zh-CN" sz="1600" kern="0" dirty="0">
                <a:latin typeface="微软雅黑" pitchFamily="34" charset="-122"/>
                <a:ea typeface="微软雅黑" pitchFamily="34" charset="-122"/>
              </a:rPr>
              <a:t>美国科学促进会（</a:t>
            </a:r>
            <a:r>
              <a:rPr lang="en-US" altLang="zh-CN" sz="1600" kern="0" dirty="0">
                <a:latin typeface="微软雅黑" pitchFamily="34" charset="-122"/>
                <a:ea typeface="微软雅黑" pitchFamily="34" charset="-122"/>
              </a:rPr>
              <a:t>AAAS</a:t>
            </a:r>
            <a:r>
              <a:rPr lang="zh-CN" altLang="zh-CN" sz="1600" kern="0" dirty="0">
                <a:latin typeface="微软雅黑" pitchFamily="34" charset="-122"/>
                <a:ea typeface="微软雅黑" pitchFamily="34" charset="-122"/>
              </a:rPr>
              <a:t>）</a:t>
            </a:r>
            <a:r>
              <a:rPr lang="zh-CN" altLang="en-US" sz="1600" kern="0" dirty="0">
                <a:latin typeface="微软雅黑" pitchFamily="34" charset="-122"/>
                <a:ea typeface="微软雅黑" pitchFamily="34" charset="-122"/>
              </a:rPr>
              <a:t>旗下第一本纯</a:t>
            </a:r>
            <a:r>
              <a:rPr lang="en-US" altLang="zh-CN" sz="1600" kern="0" dirty="0">
                <a:latin typeface="微软雅黑" pitchFamily="34" charset="-122"/>
                <a:ea typeface="微软雅黑" pitchFamily="34" charset="-122"/>
              </a:rPr>
              <a:t>OA</a:t>
            </a:r>
            <a:r>
              <a:rPr lang="zh-CN" altLang="en-US" sz="1600" kern="0" dirty="0">
                <a:latin typeface="微软雅黑" pitchFamily="34" charset="-122"/>
                <a:ea typeface="微软雅黑" pitchFamily="34" charset="-122"/>
              </a:rPr>
              <a:t>期刊</a:t>
            </a:r>
            <a:endParaRPr lang="en-US" altLang="zh-CN" sz="1600" kern="0" dirty="0">
              <a:latin typeface="微软雅黑" pitchFamily="34" charset="-122"/>
              <a:ea typeface="微软雅黑" pitchFamily="34" charset="-122"/>
            </a:endParaRPr>
          </a:p>
          <a:p>
            <a:pPr marL="342900" indent="-342900">
              <a:spcBef>
                <a:spcPct val="20000"/>
              </a:spcBef>
              <a:buBlip>
                <a:blip r:embed="rId3"/>
              </a:buBlip>
              <a:defRPr/>
            </a:pPr>
            <a:endParaRPr lang="en-US" altLang="zh-CN" sz="1600" kern="0" dirty="0">
              <a:latin typeface="微软雅黑" pitchFamily="34" charset="-122"/>
              <a:ea typeface="微软雅黑" pitchFamily="34" charset="-122"/>
            </a:endParaRPr>
          </a:p>
          <a:p>
            <a:pPr marL="342900" indent="-342900">
              <a:spcBef>
                <a:spcPct val="20000"/>
              </a:spcBef>
              <a:buBlip>
                <a:blip r:embed="rId3"/>
              </a:buBlip>
              <a:defRPr/>
            </a:pPr>
            <a:r>
              <a:rPr lang="zh-CN" altLang="en-US" sz="1600" b="1" kern="0" dirty="0">
                <a:latin typeface="微软雅黑" pitchFamily="34" charset="-122"/>
                <a:ea typeface="微软雅黑" pitchFamily="34" charset="-122"/>
              </a:rPr>
              <a:t>特点：</a:t>
            </a:r>
            <a:endParaRPr lang="en-US" altLang="zh-CN" sz="1600" b="1" kern="0" dirty="0">
              <a:latin typeface="微软雅黑" pitchFamily="34" charset="-122"/>
              <a:ea typeface="微软雅黑" pitchFamily="34" charset="-122"/>
            </a:endParaRPr>
          </a:p>
          <a:p>
            <a:pPr marL="342900" indent="-342900">
              <a:spcBef>
                <a:spcPct val="20000"/>
              </a:spcBef>
              <a:defRPr/>
            </a:pPr>
            <a:r>
              <a:rPr lang="en-US" altLang="zh-CN" sz="1600" kern="0" dirty="0">
                <a:latin typeface="微软雅黑" pitchFamily="34" charset="-122"/>
                <a:ea typeface="微软雅黑" pitchFamily="34" charset="-122"/>
              </a:rPr>
              <a:t>      </a:t>
            </a:r>
            <a:r>
              <a:rPr lang="zh-CN" altLang="en-US" sz="1600" kern="0" dirty="0">
                <a:latin typeface="微软雅黑" pitchFamily="34" charset="-122"/>
                <a:ea typeface="微软雅黑" pitchFamily="34" charset="-122"/>
              </a:rPr>
              <a:t>交叉学科；快速出版</a:t>
            </a:r>
            <a:endParaRPr lang="en-US" altLang="zh-CN" sz="1600" kern="0" dirty="0">
              <a:latin typeface="微软雅黑" pitchFamily="34" charset="-122"/>
              <a:ea typeface="微软雅黑" pitchFamily="34" charset="-122"/>
            </a:endParaRPr>
          </a:p>
          <a:p>
            <a:pPr marL="342900" indent="-342900">
              <a:spcBef>
                <a:spcPct val="20000"/>
              </a:spcBef>
              <a:defRPr/>
            </a:pPr>
            <a:endParaRPr lang="en-US" altLang="zh-CN" sz="1600" b="1" kern="0" dirty="0">
              <a:latin typeface="微软雅黑" pitchFamily="34" charset="-122"/>
              <a:ea typeface="微软雅黑" pitchFamily="34" charset="-122"/>
            </a:endParaRPr>
          </a:p>
          <a:p>
            <a:pPr marL="342900" indent="-342900">
              <a:spcBef>
                <a:spcPct val="20000"/>
              </a:spcBef>
              <a:buBlip>
                <a:blip r:embed="rId3"/>
              </a:buBlip>
              <a:defRPr/>
            </a:pPr>
            <a:r>
              <a:rPr lang="zh-CN" altLang="en-US" sz="1600" b="1" kern="0" dirty="0">
                <a:latin typeface="微软雅黑" pitchFamily="34" charset="-122"/>
                <a:ea typeface="微软雅黑" pitchFamily="34" charset="-122"/>
              </a:rPr>
              <a:t>研究范围：</a:t>
            </a:r>
            <a:endParaRPr lang="en-US" altLang="zh-CN" sz="1600" b="1" kern="0" dirty="0">
              <a:latin typeface="微软雅黑" pitchFamily="34" charset="-122"/>
              <a:ea typeface="微软雅黑" pitchFamily="34" charset="-122"/>
            </a:endParaRPr>
          </a:p>
          <a:p>
            <a:pPr marL="342900" indent="-342900">
              <a:spcBef>
                <a:spcPct val="20000"/>
              </a:spcBef>
              <a:defRPr/>
            </a:pPr>
            <a:r>
              <a:rPr lang="en-US" altLang="zh-CN" sz="1600" kern="0" dirty="0">
                <a:latin typeface="微软雅黑" pitchFamily="34" charset="-122"/>
                <a:ea typeface="微软雅黑" pitchFamily="34" charset="-122"/>
              </a:rPr>
              <a:t>      </a:t>
            </a:r>
            <a:r>
              <a:rPr lang="zh-CN" altLang="en-US" sz="1600" kern="0" dirty="0">
                <a:latin typeface="微软雅黑" pitchFamily="34" charset="-122"/>
                <a:ea typeface="微软雅黑" pitchFamily="34" charset="-122"/>
              </a:rPr>
              <a:t>计算机、工程、环境、生命、数学、物理、社会科学等</a:t>
            </a:r>
            <a:endParaRPr lang="en-US" altLang="zh-CN" sz="1600" kern="0" dirty="0">
              <a:latin typeface="微软雅黑" pitchFamily="34" charset="-122"/>
              <a:ea typeface="微软雅黑" pitchFamily="34" charset="-122"/>
            </a:endParaRPr>
          </a:p>
          <a:p>
            <a:pPr marL="342900" indent="-342900">
              <a:spcBef>
                <a:spcPct val="20000"/>
              </a:spcBef>
              <a:defRPr/>
            </a:pPr>
            <a:endParaRPr lang="en-US" altLang="zh-CN" sz="1600" b="1" kern="0" dirty="0">
              <a:latin typeface="微软雅黑" pitchFamily="34" charset="-122"/>
              <a:ea typeface="微软雅黑" pitchFamily="34" charset="-122"/>
            </a:endParaRPr>
          </a:p>
          <a:p>
            <a:pPr marL="342900" indent="-342900">
              <a:spcBef>
                <a:spcPct val="20000"/>
              </a:spcBef>
              <a:buBlip>
                <a:blip r:embed="rId3"/>
              </a:buBlip>
              <a:defRPr/>
            </a:pPr>
            <a:r>
              <a:rPr lang="zh-CN" altLang="en-US" sz="1600" b="1" kern="0" dirty="0">
                <a:latin typeface="微软雅黑" pitchFamily="34" charset="-122"/>
                <a:ea typeface="微软雅黑" pitchFamily="34" charset="-122"/>
              </a:rPr>
              <a:t>期刊品质：</a:t>
            </a:r>
            <a:endParaRPr lang="en-US" altLang="zh-CN" sz="1600" b="1" kern="0" dirty="0">
              <a:latin typeface="微软雅黑" pitchFamily="34" charset="-122"/>
              <a:ea typeface="微软雅黑" pitchFamily="34" charset="-122"/>
            </a:endParaRPr>
          </a:p>
          <a:p>
            <a:pPr marL="342900" indent="-342900">
              <a:spcBef>
                <a:spcPct val="20000"/>
              </a:spcBef>
              <a:defRPr/>
            </a:pPr>
            <a:r>
              <a:rPr lang="zh-CN" altLang="en-US" sz="1600" kern="0" dirty="0">
                <a:latin typeface="微软雅黑" pitchFamily="34" charset="-122"/>
                <a:ea typeface="微软雅黑" pitchFamily="34" charset="-122"/>
              </a:rPr>
              <a:t>      秉承严格的收录标准、审稿流程；</a:t>
            </a:r>
            <a:endParaRPr lang="en-US" altLang="zh-CN" sz="1600" kern="0" dirty="0">
              <a:latin typeface="微软雅黑" pitchFamily="34" charset="-122"/>
              <a:ea typeface="微软雅黑" pitchFamily="34" charset="-122"/>
            </a:endParaRPr>
          </a:p>
          <a:p>
            <a:pPr marL="342900" indent="-342900">
              <a:spcBef>
                <a:spcPct val="20000"/>
              </a:spcBef>
              <a:defRPr/>
            </a:pPr>
            <a:r>
              <a:rPr lang="en-US" altLang="zh-CN" sz="1600" kern="0" dirty="0">
                <a:latin typeface="微软雅黑" pitchFamily="34" charset="-122"/>
                <a:ea typeface="微软雅黑" pitchFamily="34" charset="-122"/>
              </a:rPr>
              <a:t>       </a:t>
            </a:r>
            <a:r>
              <a:rPr lang="zh-CN" altLang="en-US" sz="1600" kern="0" dirty="0">
                <a:latin typeface="微软雅黑" pitchFamily="34" charset="-122"/>
                <a:ea typeface="微软雅黑" pitchFamily="34" charset="-122"/>
              </a:rPr>
              <a:t>一经出版便被</a:t>
            </a:r>
            <a:r>
              <a:rPr lang="en-US" altLang="zh-CN" sz="1600" kern="0" dirty="0">
                <a:latin typeface="微软雅黑" pitchFamily="34" charset="-122"/>
                <a:ea typeface="微软雅黑" pitchFamily="34" charset="-122"/>
              </a:rPr>
              <a:t>SCI</a:t>
            </a:r>
            <a:r>
              <a:rPr lang="zh-CN" altLang="en-US" sz="1600" kern="0" dirty="0">
                <a:latin typeface="微软雅黑" pitchFamily="34" charset="-122"/>
                <a:ea typeface="微软雅黑" pitchFamily="34" charset="-122"/>
              </a:rPr>
              <a:t>收录，</a:t>
            </a:r>
            <a:r>
              <a:rPr lang="en-US" altLang="zh-CN" sz="1600" kern="0" dirty="0">
                <a:latin typeface="微软雅黑" pitchFamily="34" charset="-122"/>
                <a:ea typeface="微软雅黑" pitchFamily="34" charset="-122"/>
              </a:rPr>
              <a:t>2021</a:t>
            </a:r>
            <a:r>
              <a:rPr lang="zh-CN" altLang="en-US" sz="1600" kern="0" dirty="0">
                <a:latin typeface="微软雅黑" pitchFamily="34" charset="-122"/>
                <a:ea typeface="微软雅黑" pitchFamily="34" charset="-122"/>
              </a:rPr>
              <a:t>年</a:t>
            </a:r>
            <a:endParaRPr lang="en-US" altLang="zh-CN" sz="1600" kern="0" dirty="0">
              <a:latin typeface="微软雅黑" pitchFamily="34" charset="-122"/>
              <a:ea typeface="微软雅黑" pitchFamily="34" charset="-122"/>
            </a:endParaRPr>
          </a:p>
          <a:p>
            <a:pPr marL="342900" indent="-342900">
              <a:spcBef>
                <a:spcPct val="20000"/>
              </a:spcBef>
              <a:defRPr/>
            </a:pPr>
            <a:r>
              <a:rPr lang="zh-CN" altLang="en-US" sz="1600" kern="0" dirty="0">
                <a:latin typeface="微软雅黑" pitchFamily="34" charset="-122"/>
                <a:ea typeface="微软雅黑" pitchFamily="34" charset="-122"/>
              </a:rPr>
              <a:t>      影响因子为</a:t>
            </a:r>
            <a:r>
              <a:rPr lang="en-US" altLang="zh-CN" sz="1600" kern="0" dirty="0">
                <a:latin typeface="微软雅黑" pitchFamily="34" charset="-122"/>
                <a:ea typeface="微软雅黑" pitchFamily="34" charset="-122"/>
              </a:rPr>
              <a:t>14.136</a:t>
            </a:r>
          </a:p>
        </p:txBody>
      </p:sp>
      <p:sp>
        <p:nvSpPr>
          <p:cNvPr id="6" name="Rectangle 2"/>
          <p:cNvSpPr txBox="1">
            <a:spLocks noChangeArrowheads="1"/>
          </p:cNvSpPr>
          <p:nvPr/>
        </p:nvSpPr>
        <p:spPr>
          <a:xfrm>
            <a:off x="1522413" y="785814"/>
            <a:ext cx="8715375" cy="752475"/>
          </a:xfrm>
          <a:prstGeom prst="rect">
            <a:avLst/>
          </a:prstGeom>
        </p:spPr>
        <p:txBody>
          <a:bodyPr/>
          <a:lstStyle/>
          <a:p>
            <a:pPr eaLnBrk="1" hangingPunct="1">
              <a:defRPr/>
            </a:pPr>
            <a:r>
              <a:rPr lang="en-US" altLang="zh-CN" sz="3200" kern="0" dirty="0">
                <a:solidFill>
                  <a:schemeClr val="tx2"/>
                </a:solidFill>
                <a:latin typeface="+mj-lt"/>
                <a:ea typeface="黑体" pitchFamily="49" charset="-122"/>
                <a:cs typeface="+mj-cs"/>
              </a:rPr>
              <a:t>Science </a:t>
            </a:r>
            <a:r>
              <a:rPr lang="zh-CN" altLang="en-US" sz="3200" kern="0" dirty="0">
                <a:solidFill>
                  <a:schemeClr val="tx2"/>
                </a:solidFill>
                <a:latin typeface="+mj-lt"/>
                <a:ea typeface="黑体" pitchFamily="49" charset="-122"/>
                <a:cs typeface="+mj-cs"/>
              </a:rPr>
              <a:t>系列期刊</a:t>
            </a:r>
            <a:r>
              <a:rPr lang="en-US" altLang="zh-CN" sz="3200" kern="0" dirty="0">
                <a:solidFill>
                  <a:schemeClr val="tx2"/>
                </a:solidFill>
                <a:latin typeface="+mj-lt"/>
                <a:ea typeface="黑体" pitchFamily="49" charset="-122"/>
                <a:cs typeface="+mj-cs"/>
              </a:rPr>
              <a:t>_</a:t>
            </a:r>
            <a:r>
              <a:rPr lang="en-US" altLang="zh-CN" sz="2800" i="1" kern="0" dirty="0">
                <a:solidFill>
                  <a:schemeClr val="tx2"/>
                </a:solidFill>
                <a:latin typeface="+mj-lt"/>
                <a:ea typeface="黑体" pitchFamily="49" charset="-122"/>
                <a:cs typeface="+mj-cs"/>
              </a:rPr>
              <a:t>Science</a:t>
            </a:r>
            <a:r>
              <a:rPr lang="en-US" altLang="zh-CN" sz="2800" kern="0" dirty="0">
                <a:solidFill>
                  <a:schemeClr val="tx2"/>
                </a:solidFill>
                <a:latin typeface="+mj-lt"/>
                <a:ea typeface="黑体" pitchFamily="49" charset="-122"/>
                <a:cs typeface="+mj-cs"/>
              </a:rPr>
              <a:t> Advances</a:t>
            </a:r>
            <a:endParaRPr lang="zh-CN" altLang="en-US" sz="2800" kern="0" dirty="0">
              <a:solidFill>
                <a:schemeClr val="tx2"/>
              </a:solidFill>
              <a:latin typeface="+mj-lt"/>
              <a:ea typeface="黑体" pitchFamily="49" charset="-122"/>
              <a:cs typeface="+mj-cs"/>
            </a:endParaRPr>
          </a:p>
        </p:txBody>
      </p:sp>
    </p:spTree>
    <p:extLst>
      <p:ext uri="{BB962C8B-B14F-4D97-AF65-F5344CB8AC3E}">
        <p14:creationId xmlns:p14="http://schemas.microsoft.com/office/powerpoint/2010/main" val="18323409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882775" y="1412876"/>
            <a:ext cx="7994650" cy="5224463"/>
          </a:xfrm>
          <a:prstGeom prst="rect">
            <a:avLst/>
          </a:prstGeom>
        </p:spPr>
        <p:txBody>
          <a:bodyPr/>
          <a:lstStyle/>
          <a:p>
            <a:pPr marL="342900" indent="-342900" fontAlgn="base">
              <a:spcBef>
                <a:spcPct val="20000"/>
              </a:spcBef>
              <a:spcAft>
                <a:spcPct val="0"/>
              </a:spcAft>
              <a:defRPr/>
            </a:pPr>
            <a:r>
              <a:rPr lang="en-US" altLang="zh-CN" sz="2400" b="1" i="1" kern="0" dirty="0">
                <a:solidFill>
                  <a:srgbClr val="000000"/>
                </a:solidFill>
                <a:latin typeface="微软雅黑" pitchFamily="34" charset="-122"/>
                <a:ea typeface="微软雅黑" pitchFamily="34" charset="-122"/>
              </a:rPr>
              <a:t>Science </a:t>
            </a:r>
            <a:r>
              <a:rPr lang="en-US" altLang="zh-CN" sz="2400" b="1" kern="0" dirty="0">
                <a:solidFill>
                  <a:srgbClr val="000000"/>
                </a:solidFill>
                <a:latin typeface="微软雅黑" pitchFamily="34" charset="-122"/>
                <a:ea typeface="微软雅黑" pitchFamily="34" charset="-122"/>
              </a:rPr>
              <a:t>Robotics《</a:t>
            </a:r>
            <a:r>
              <a:rPr lang="zh-CN" altLang="en-US" sz="2400" b="1" kern="0" dirty="0">
                <a:solidFill>
                  <a:srgbClr val="000000"/>
                </a:solidFill>
                <a:latin typeface="微软雅黑" pitchFamily="34" charset="-122"/>
                <a:ea typeface="微软雅黑" pitchFamily="34" charset="-122"/>
              </a:rPr>
              <a:t>科学机器人</a:t>
            </a:r>
            <a:r>
              <a:rPr lang="en-US" altLang="zh-CN" sz="2400" b="1" kern="0" dirty="0">
                <a:solidFill>
                  <a:srgbClr val="000000"/>
                </a:solidFill>
                <a:latin typeface="微软雅黑" pitchFamily="34" charset="-122"/>
                <a:ea typeface="微软雅黑" pitchFamily="34" charset="-122"/>
              </a:rPr>
              <a:t>》</a:t>
            </a:r>
          </a:p>
          <a:p>
            <a:pPr marL="342900" indent="-342900" fontAlgn="base">
              <a:spcBef>
                <a:spcPct val="20000"/>
              </a:spcBef>
              <a:spcAft>
                <a:spcPct val="0"/>
              </a:spcAft>
              <a:defRPr/>
            </a:pPr>
            <a:endParaRPr lang="en-US" altLang="zh-CN" sz="1600" b="1" kern="0" dirty="0">
              <a:solidFill>
                <a:srgbClr val="000000"/>
              </a:solidFill>
              <a:latin typeface="微软雅黑" pitchFamily="34" charset="-122"/>
              <a:ea typeface="微软雅黑" pitchFamily="34" charset="-122"/>
            </a:endParaRPr>
          </a:p>
          <a:p>
            <a:pPr marL="342900" indent="-342900" fontAlgn="base">
              <a:lnSpc>
                <a:spcPct val="110000"/>
              </a:lnSpc>
              <a:spcBef>
                <a:spcPct val="20000"/>
              </a:spcBef>
              <a:spcAft>
                <a:spcPct val="0"/>
              </a:spcAft>
              <a:buBlip>
                <a:blip r:embed="rId3"/>
              </a:buBlip>
              <a:defRPr/>
            </a:pPr>
            <a:r>
              <a:rPr lang="zh-CN" altLang="en-US" sz="1600" kern="0" dirty="0">
                <a:solidFill>
                  <a:srgbClr val="000000"/>
                </a:solidFill>
                <a:latin typeface="微软雅黑" pitchFamily="34" charset="-122"/>
                <a:ea typeface="微软雅黑" pitchFamily="34" charset="-122"/>
              </a:rPr>
              <a:t>创刊于</a:t>
            </a:r>
            <a:r>
              <a:rPr lang="en-US" altLang="zh-CN" sz="1600" kern="0" dirty="0">
                <a:solidFill>
                  <a:srgbClr val="000000"/>
                </a:solidFill>
                <a:latin typeface="微软雅黑" pitchFamily="34" charset="-122"/>
                <a:ea typeface="微软雅黑" pitchFamily="34" charset="-122"/>
              </a:rPr>
              <a:t>2016</a:t>
            </a:r>
            <a:r>
              <a:rPr lang="zh-CN" altLang="en-US" sz="1600" kern="0" dirty="0">
                <a:solidFill>
                  <a:srgbClr val="000000"/>
                </a:solidFill>
                <a:latin typeface="微软雅黑" pitchFamily="34" charset="-122"/>
                <a:ea typeface="微软雅黑" pitchFamily="34" charset="-122"/>
              </a:rPr>
              <a:t>年</a:t>
            </a:r>
            <a:endParaRPr lang="en-US" altLang="zh-CN" sz="1600" kern="0" dirty="0">
              <a:solidFill>
                <a:srgbClr val="000000"/>
              </a:solidFill>
              <a:latin typeface="微软雅黑" pitchFamily="34" charset="-122"/>
              <a:ea typeface="微软雅黑" pitchFamily="34" charset="-122"/>
            </a:endParaRPr>
          </a:p>
          <a:p>
            <a:pPr marL="342900" indent="-342900" fontAlgn="base">
              <a:spcBef>
                <a:spcPct val="20000"/>
              </a:spcBef>
              <a:spcAft>
                <a:spcPct val="0"/>
              </a:spcAft>
              <a:buBlip>
                <a:blip r:embed="rId3"/>
              </a:buBlip>
              <a:defRPr/>
            </a:pPr>
            <a:endParaRPr lang="en-US" altLang="zh-CN" sz="1600" kern="0" dirty="0">
              <a:solidFill>
                <a:srgbClr val="000000"/>
              </a:solidFill>
              <a:latin typeface="微软雅黑" pitchFamily="34" charset="-122"/>
              <a:ea typeface="微软雅黑" pitchFamily="34" charset="-122"/>
            </a:endParaRPr>
          </a:p>
          <a:p>
            <a:pPr marL="342900" indent="-342900" fontAlgn="base">
              <a:spcBef>
                <a:spcPct val="20000"/>
              </a:spcBef>
              <a:spcAft>
                <a:spcPct val="0"/>
              </a:spcAft>
              <a:buBlip>
                <a:blip r:embed="rId3"/>
              </a:buBlip>
              <a:defRPr/>
            </a:pPr>
            <a:r>
              <a:rPr lang="zh-CN" altLang="en-US" sz="1600" b="1" kern="0" dirty="0">
                <a:solidFill>
                  <a:srgbClr val="000000"/>
                </a:solidFill>
                <a:latin typeface="微软雅黑" pitchFamily="34" charset="-122"/>
                <a:ea typeface="微软雅黑" pitchFamily="34" charset="-122"/>
              </a:rPr>
              <a:t>特点：</a:t>
            </a:r>
            <a:endParaRPr lang="en-US" altLang="zh-CN" sz="1600" b="1" kern="0" dirty="0">
              <a:solidFill>
                <a:srgbClr val="000000"/>
              </a:solidFill>
              <a:latin typeface="微软雅黑" pitchFamily="34" charset="-122"/>
              <a:ea typeface="微软雅黑" pitchFamily="34" charset="-122"/>
            </a:endParaRPr>
          </a:p>
          <a:p>
            <a:pPr marL="342900" indent="-342900" fontAlgn="base">
              <a:spcBef>
                <a:spcPct val="20000"/>
              </a:spcBef>
              <a:spcAft>
                <a:spcPct val="0"/>
              </a:spcAft>
              <a:defRPr/>
            </a:pPr>
            <a:r>
              <a:rPr lang="en-US" altLang="zh-CN" sz="1600" kern="0" dirty="0">
                <a:solidFill>
                  <a:srgbClr val="000000"/>
                </a:solidFill>
                <a:latin typeface="微软雅黑" pitchFamily="34" charset="-122"/>
                <a:ea typeface="微软雅黑" pitchFamily="34" charset="-122"/>
              </a:rPr>
              <a:t>      </a:t>
            </a:r>
            <a:r>
              <a:rPr lang="zh-CN" altLang="en-US" sz="1600" kern="0" dirty="0">
                <a:solidFill>
                  <a:srgbClr val="000000"/>
                </a:solidFill>
                <a:latin typeface="微软雅黑" pitchFamily="34" charset="-122"/>
                <a:ea typeface="微软雅黑" pitchFamily="34" charset="-122"/>
              </a:rPr>
              <a:t>交叉学科，内容涵盖广泛</a:t>
            </a:r>
            <a:endParaRPr lang="en-US" altLang="zh-CN" sz="1600" kern="0" dirty="0">
              <a:solidFill>
                <a:srgbClr val="000000"/>
              </a:solidFill>
              <a:latin typeface="微软雅黑" pitchFamily="34" charset="-122"/>
              <a:ea typeface="微软雅黑" pitchFamily="34" charset="-122"/>
            </a:endParaRPr>
          </a:p>
          <a:p>
            <a:pPr marL="342900" indent="-342900" fontAlgn="base">
              <a:spcBef>
                <a:spcPct val="20000"/>
              </a:spcBef>
              <a:spcAft>
                <a:spcPct val="0"/>
              </a:spcAft>
              <a:defRPr/>
            </a:pPr>
            <a:endParaRPr lang="en-US" altLang="zh-CN" sz="1600" b="1" kern="0" dirty="0">
              <a:solidFill>
                <a:srgbClr val="000000"/>
              </a:solidFill>
              <a:latin typeface="微软雅黑" pitchFamily="34" charset="-122"/>
              <a:ea typeface="微软雅黑" pitchFamily="34" charset="-122"/>
            </a:endParaRPr>
          </a:p>
          <a:p>
            <a:pPr marL="342900" indent="-342900" fontAlgn="base">
              <a:spcBef>
                <a:spcPct val="20000"/>
              </a:spcBef>
              <a:spcAft>
                <a:spcPct val="0"/>
              </a:spcAft>
              <a:buBlip>
                <a:blip r:embed="rId3"/>
              </a:buBlip>
              <a:defRPr/>
            </a:pPr>
            <a:r>
              <a:rPr lang="zh-CN" altLang="en-US" sz="1600" b="1" kern="0" dirty="0">
                <a:solidFill>
                  <a:srgbClr val="000000"/>
                </a:solidFill>
                <a:latin typeface="微软雅黑" pitchFamily="34" charset="-122"/>
                <a:ea typeface="微软雅黑" pitchFamily="34" charset="-122"/>
              </a:rPr>
              <a:t>研究范围：</a:t>
            </a:r>
            <a:endParaRPr lang="en-US" altLang="zh-CN" sz="1600" b="1" kern="0" dirty="0">
              <a:solidFill>
                <a:srgbClr val="000000"/>
              </a:solidFill>
              <a:latin typeface="微软雅黑" pitchFamily="34" charset="-122"/>
              <a:ea typeface="微软雅黑" pitchFamily="34" charset="-122"/>
            </a:endParaRPr>
          </a:p>
          <a:p>
            <a:pPr marL="342900" indent="-342900" fontAlgn="base">
              <a:spcBef>
                <a:spcPct val="20000"/>
              </a:spcBef>
              <a:spcAft>
                <a:spcPct val="0"/>
              </a:spcAft>
              <a:defRPr/>
            </a:pPr>
            <a:r>
              <a:rPr lang="zh-CN" altLang="en-US" sz="1600" kern="0" dirty="0">
                <a:solidFill>
                  <a:srgbClr val="000000"/>
                </a:solidFill>
                <a:latin typeface="微软雅黑" pitchFamily="34" charset="-122"/>
                <a:ea typeface="微软雅黑" pitchFamily="34" charset="-122"/>
              </a:rPr>
              <a:t>      基础科学，计算机科学，工程，医学，既包含了机器人学的传统法则，也包含很多新兴的发展动态和趋势，例如先进材料和仿生设计，涉及微米</a:t>
            </a:r>
            <a:r>
              <a:rPr lang="en-US" altLang="zh-CN" sz="1600" kern="0" dirty="0">
                <a:solidFill>
                  <a:srgbClr val="000000"/>
                </a:solidFill>
                <a:latin typeface="微软雅黑" pitchFamily="34" charset="-122"/>
                <a:ea typeface="微软雅黑" pitchFamily="34" charset="-122"/>
              </a:rPr>
              <a:t>/</a:t>
            </a:r>
            <a:r>
              <a:rPr lang="zh-CN" altLang="en-US" sz="1600" kern="0" dirty="0">
                <a:solidFill>
                  <a:srgbClr val="000000"/>
                </a:solidFill>
                <a:latin typeface="微软雅黑" pitchFamily="34" charset="-122"/>
                <a:ea typeface="微软雅黑" pitchFamily="34" charset="-122"/>
              </a:rPr>
              <a:t>纳米机器人，陆地</a:t>
            </a:r>
            <a:r>
              <a:rPr lang="en-US" altLang="zh-CN" sz="1600" kern="0" dirty="0">
                <a:solidFill>
                  <a:srgbClr val="000000"/>
                </a:solidFill>
                <a:latin typeface="微软雅黑" pitchFamily="34" charset="-122"/>
                <a:ea typeface="微软雅黑" pitchFamily="34" charset="-122"/>
              </a:rPr>
              <a:t>/</a:t>
            </a:r>
            <a:r>
              <a:rPr lang="zh-CN" altLang="en-US" sz="1600" kern="0" dirty="0">
                <a:solidFill>
                  <a:srgbClr val="000000"/>
                </a:solidFill>
                <a:latin typeface="微软雅黑" pitchFamily="34" charset="-122"/>
                <a:ea typeface="微软雅黑" pitchFamily="34" charset="-122"/>
              </a:rPr>
              <a:t>海底机器人，人工智能，机器人生物材料等</a:t>
            </a:r>
            <a:endParaRPr lang="en-US" altLang="zh-CN" sz="1600" kern="0" dirty="0">
              <a:solidFill>
                <a:srgbClr val="000000"/>
              </a:solidFill>
              <a:latin typeface="微软雅黑" pitchFamily="34" charset="-122"/>
              <a:ea typeface="微软雅黑" pitchFamily="34" charset="-122"/>
            </a:endParaRPr>
          </a:p>
          <a:p>
            <a:pPr marL="342900" indent="-342900" fontAlgn="base">
              <a:spcBef>
                <a:spcPct val="20000"/>
              </a:spcBef>
              <a:spcAft>
                <a:spcPct val="0"/>
              </a:spcAft>
              <a:defRPr/>
            </a:pPr>
            <a:endParaRPr lang="en-US" altLang="zh-CN" sz="1600" kern="0" dirty="0">
              <a:solidFill>
                <a:srgbClr val="000000"/>
              </a:solidFill>
              <a:latin typeface="微软雅黑" pitchFamily="34" charset="-122"/>
              <a:ea typeface="微软雅黑" pitchFamily="34" charset="-122"/>
            </a:endParaRPr>
          </a:p>
          <a:p>
            <a:pPr marL="342900" indent="-342900" fontAlgn="base">
              <a:spcBef>
                <a:spcPct val="20000"/>
              </a:spcBef>
              <a:spcAft>
                <a:spcPct val="0"/>
              </a:spcAft>
              <a:buBlip>
                <a:blip r:embed="rId3"/>
              </a:buBlip>
              <a:defRPr/>
            </a:pPr>
            <a:r>
              <a:rPr lang="zh-CN" altLang="en-US" sz="1600" b="1" kern="0" dirty="0">
                <a:solidFill>
                  <a:srgbClr val="000000"/>
                </a:solidFill>
                <a:latin typeface="微软雅黑" pitchFamily="34" charset="-122"/>
                <a:ea typeface="微软雅黑" pitchFamily="34" charset="-122"/>
              </a:rPr>
              <a:t>期刊品质：</a:t>
            </a:r>
            <a:endParaRPr lang="en-US" altLang="zh-CN" sz="1600" b="1" kern="0" dirty="0">
              <a:solidFill>
                <a:srgbClr val="000000"/>
              </a:solidFill>
              <a:latin typeface="微软雅黑" pitchFamily="34" charset="-122"/>
              <a:ea typeface="微软雅黑" pitchFamily="34" charset="-122"/>
            </a:endParaRPr>
          </a:p>
          <a:p>
            <a:pPr marL="342900" indent="-342900" fontAlgn="base">
              <a:spcBef>
                <a:spcPct val="20000"/>
              </a:spcBef>
              <a:spcAft>
                <a:spcPct val="0"/>
              </a:spcAft>
              <a:defRPr/>
            </a:pPr>
            <a:r>
              <a:rPr lang="zh-CN" altLang="en-US" sz="1600" kern="0" dirty="0">
                <a:solidFill>
                  <a:srgbClr val="000000"/>
                </a:solidFill>
                <a:latin typeface="微软雅黑" pitchFamily="34" charset="-122"/>
                <a:ea typeface="微软雅黑" pitchFamily="34" charset="-122"/>
              </a:rPr>
              <a:t>     涵盖机器人学的传统学科，以及先进材料和仿生设计等新兴趋势</a:t>
            </a:r>
            <a:endParaRPr lang="en-US" altLang="zh-CN" sz="1600" kern="0" dirty="0">
              <a:solidFill>
                <a:srgbClr val="000000"/>
              </a:solidFill>
              <a:latin typeface="微软雅黑" pitchFamily="34" charset="-122"/>
              <a:ea typeface="微软雅黑" pitchFamily="34" charset="-122"/>
            </a:endParaRPr>
          </a:p>
          <a:p>
            <a:pPr marL="342900" indent="-342900" fontAlgn="base">
              <a:spcBef>
                <a:spcPct val="20000"/>
              </a:spcBef>
              <a:spcAft>
                <a:spcPct val="0"/>
              </a:spcAft>
              <a:defRPr/>
            </a:pPr>
            <a:r>
              <a:rPr lang="en-US" altLang="zh-CN" sz="1600" kern="0" dirty="0">
                <a:solidFill>
                  <a:srgbClr val="000000"/>
                </a:solidFill>
                <a:latin typeface="微软雅黑" pitchFamily="34" charset="-122"/>
                <a:ea typeface="微软雅黑" pitchFamily="34" charset="-122"/>
              </a:rPr>
              <a:t>     2020</a:t>
            </a:r>
            <a:r>
              <a:rPr lang="zh-CN" altLang="en-US" sz="1600" kern="0" dirty="0">
                <a:solidFill>
                  <a:srgbClr val="000000"/>
                </a:solidFill>
                <a:latin typeface="微软雅黑" pitchFamily="34" charset="-122"/>
                <a:ea typeface="微软雅黑" pitchFamily="34" charset="-122"/>
              </a:rPr>
              <a:t>年影响因子为</a:t>
            </a:r>
            <a:r>
              <a:rPr lang="en-US" altLang="zh-CN" sz="1600" kern="0" dirty="0">
                <a:solidFill>
                  <a:srgbClr val="000000"/>
                </a:solidFill>
                <a:latin typeface="微软雅黑" pitchFamily="34" charset="-122"/>
                <a:ea typeface="微软雅黑" pitchFamily="34" charset="-122"/>
              </a:rPr>
              <a:t>23.748</a:t>
            </a:r>
            <a:endParaRPr lang="en-US" altLang="zh-CN" sz="1600" b="1" kern="0" dirty="0">
              <a:solidFill>
                <a:srgbClr val="000000"/>
              </a:solidFill>
              <a:latin typeface="微软雅黑" pitchFamily="34" charset="-122"/>
              <a:ea typeface="微软雅黑" pitchFamily="34" charset="-122"/>
            </a:endParaRPr>
          </a:p>
        </p:txBody>
      </p:sp>
      <p:sp>
        <p:nvSpPr>
          <p:cNvPr id="4" name="Rectangle 2"/>
          <p:cNvSpPr txBox="1">
            <a:spLocks noChangeArrowheads="1"/>
          </p:cNvSpPr>
          <p:nvPr/>
        </p:nvSpPr>
        <p:spPr>
          <a:xfrm>
            <a:off x="1522413" y="785814"/>
            <a:ext cx="8715375" cy="752475"/>
          </a:xfrm>
          <a:prstGeom prst="rect">
            <a:avLst/>
          </a:prstGeom>
        </p:spPr>
        <p:txBody>
          <a:bodyPr/>
          <a:lstStyle/>
          <a:p>
            <a:pPr fontAlgn="base">
              <a:spcBef>
                <a:spcPct val="0"/>
              </a:spcBef>
              <a:spcAft>
                <a:spcPct val="0"/>
              </a:spcAft>
              <a:defRPr/>
            </a:pPr>
            <a:r>
              <a:rPr lang="en-US" altLang="zh-CN" sz="3200" kern="0" dirty="0">
                <a:solidFill>
                  <a:srgbClr val="000000"/>
                </a:solidFill>
                <a:latin typeface="Arial"/>
                <a:ea typeface="黑体" pitchFamily="49" charset="-122"/>
              </a:rPr>
              <a:t>Science </a:t>
            </a:r>
            <a:r>
              <a:rPr lang="zh-CN" altLang="en-US" sz="3200" kern="0" dirty="0">
                <a:solidFill>
                  <a:srgbClr val="000000"/>
                </a:solidFill>
                <a:latin typeface="Arial"/>
                <a:ea typeface="黑体" pitchFamily="49" charset="-122"/>
              </a:rPr>
              <a:t>系列期刊</a:t>
            </a:r>
            <a:r>
              <a:rPr lang="en-US" altLang="zh-CN" sz="3200" kern="0" dirty="0">
                <a:solidFill>
                  <a:srgbClr val="000000"/>
                </a:solidFill>
                <a:latin typeface="Arial"/>
                <a:ea typeface="黑体" pitchFamily="49" charset="-122"/>
              </a:rPr>
              <a:t>_</a:t>
            </a:r>
            <a:r>
              <a:rPr lang="en-US" altLang="zh-CN" sz="2800" i="1" kern="0" dirty="0">
                <a:solidFill>
                  <a:srgbClr val="000000"/>
                </a:solidFill>
                <a:latin typeface="Arial"/>
                <a:ea typeface="黑体" pitchFamily="49" charset="-122"/>
              </a:rPr>
              <a:t>Science</a:t>
            </a:r>
            <a:r>
              <a:rPr lang="en-US" altLang="zh-CN" sz="2800" kern="0" dirty="0">
                <a:solidFill>
                  <a:srgbClr val="000000"/>
                </a:solidFill>
                <a:latin typeface="Arial"/>
                <a:ea typeface="黑体" pitchFamily="49" charset="-122"/>
              </a:rPr>
              <a:t> Robotics</a:t>
            </a:r>
            <a:endParaRPr lang="zh-CN" altLang="en-US" sz="2800" kern="0" dirty="0">
              <a:solidFill>
                <a:srgbClr val="000000"/>
              </a:solidFill>
              <a:latin typeface="Arial"/>
              <a:ea typeface="黑体" pitchFamily="49" charset="-122"/>
            </a:endParaRPr>
          </a:p>
        </p:txBody>
      </p:sp>
      <p:pic>
        <p:nvPicPr>
          <p:cNvPr id="5" name="图片 4" descr="1.jpg"/>
          <p:cNvPicPr>
            <a:picLocks noChangeAspect="1"/>
          </p:cNvPicPr>
          <p:nvPr/>
        </p:nvPicPr>
        <p:blipFill>
          <a:blip r:embed="rId4"/>
          <a:stretch>
            <a:fillRect/>
          </a:stretch>
        </p:blipFill>
        <p:spPr>
          <a:xfrm>
            <a:off x="5373687" y="5876926"/>
            <a:ext cx="5151438" cy="911225"/>
          </a:xfrm>
          <a:prstGeom prst="rect">
            <a:avLst/>
          </a:prstGeom>
          <a:ln>
            <a:noFill/>
          </a:ln>
          <a:effectLst>
            <a:outerShdw blurRad="292100" dist="139700" dir="2700000" algn="tl" rotWithShape="0">
              <a:srgbClr val="333333">
                <a:alpha val="65000"/>
              </a:srgbClr>
            </a:outerShdw>
          </a:effectLst>
        </p:spPr>
      </p:pic>
      <p:pic>
        <p:nvPicPr>
          <p:cNvPr id="6" name="Picture 17" descr="C:\Users\hmoore\Desktop\Robotics.jpg"/>
          <p:cNvPicPr>
            <a:picLocks noChangeAspect="1" noChangeArrowheads="1"/>
          </p:cNvPicPr>
          <p:nvPr/>
        </p:nvPicPr>
        <p:blipFill>
          <a:blip r:embed="rId5"/>
          <a:srcRect l="38229" t="7330" b="8899"/>
          <a:stretch>
            <a:fillRect/>
          </a:stretch>
        </p:blipFill>
        <p:spPr bwMode="auto">
          <a:xfrm>
            <a:off x="7031038" y="1573213"/>
            <a:ext cx="2486025" cy="1371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932038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065213" y="4533515"/>
            <a:ext cx="8229600" cy="664247"/>
          </a:xfrm>
        </p:spPr>
        <p:txBody>
          <a:bodyPr>
            <a:normAutofit/>
          </a:bodyPr>
          <a:lstStyle/>
          <a:p>
            <a:r>
              <a:rPr lang="en-US" sz="1600" b="0" dirty="0"/>
              <a:t>A Guide to scientific writing</a:t>
            </a:r>
          </a:p>
          <a:p>
            <a:pPr>
              <a:lnSpc>
                <a:spcPct val="50000"/>
              </a:lnSpc>
            </a:pPr>
            <a:endParaRPr lang="en-US" sz="1600" b="0" dirty="0"/>
          </a:p>
          <a:p>
            <a:endParaRPr lang="en-US" sz="1600" b="0" i="1" dirty="0"/>
          </a:p>
          <a:p>
            <a:endParaRPr lang="en-US" dirty="0"/>
          </a:p>
        </p:txBody>
      </p:sp>
      <p:sp>
        <p:nvSpPr>
          <p:cNvPr id="3" name="Title 2"/>
          <p:cNvSpPr>
            <a:spLocks noGrp="1"/>
          </p:cNvSpPr>
          <p:nvPr>
            <p:ph type="ctrTitle"/>
          </p:nvPr>
        </p:nvSpPr>
        <p:spPr>
          <a:xfrm>
            <a:off x="1037918" y="1064526"/>
            <a:ext cx="9240784" cy="2019685"/>
          </a:xfrm>
        </p:spPr>
        <p:txBody>
          <a:bodyPr>
            <a:normAutofit/>
          </a:bodyPr>
          <a:lstStyle/>
          <a:p>
            <a:pPr>
              <a:lnSpc>
                <a:spcPts val="6000"/>
              </a:lnSpc>
            </a:pPr>
            <a:r>
              <a:rPr lang="en-US" dirty="0"/>
              <a:t>How to Get Published in </a:t>
            </a:r>
            <a:r>
              <a:rPr lang="en-US" i="1" dirty="0" smtClean="0"/>
              <a:t>Science</a:t>
            </a:r>
            <a:endParaRPr lang="en-US" dirty="0"/>
          </a:p>
        </p:txBody>
      </p:sp>
    </p:spTree>
    <p:extLst>
      <p:ext uri="{BB962C8B-B14F-4D97-AF65-F5344CB8AC3E}">
        <p14:creationId xmlns:p14="http://schemas.microsoft.com/office/powerpoint/2010/main" val="3749823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descr="baby.jpg"/>
          <p:cNvPicPr>
            <a:picLocks noChangeAspect="1"/>
          </p:cNvPicPr>
          <p:nvPr/>
        </p:nvPicPr>
        <p:blipFill>
          <a:blip r:embed="rId2" cstate="print"/>
          <a:stretch>
            <a:fillRect/>
          </a:stretch>
        </p:blipFill>
        <p:spPr>
          <a:xfrm>
            <a:off x="2634018" y="0"/>
            <a:ext cx="9554807" cy="6858000"/>
          </a:xfrm>
          <a:prstGeom prst="rect">
            <a:avLst/>
          </a:prstGeom>
        </p:spPr>
      </p:pic>
      <p:sp>
        <p:nvSpPr>
          <p:cNvPr id="2" name="矩形 1"/>
          <p:cNvSpPr/>
          <p:nvPr/>
        </p:nvSpPr>
        <p:spPr>
          <a:xfrm>
            <a:off x="1976441" y="3103563"/>
            <a:ext cx="4992687" cy="431800"/>
          </a:xfrm>
          <a:prstGeom prst="rect">
            <a:avLst/>
          </a:prstGeom>
          <a:solidFill>
            <a:srgbClr val="44AD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3" name="矩形 2"/>
          <p:cNvSpPr/>
          <p:nvPr/>
        </p:nvSpPr>
        <p:spPr>
          <a:xfrm>
            <a:off x="1976441" y="3929063"/>
            <a:ext cx="4992687" cy="431800"/>
          </a:xfrm>
          <a:prstGeom prst="rect">
            <a:avLst/>
          </a:prstGeom>
          <a:solidFill>
            <a:srgbClr val="44AD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4" name="矩形 3"/>
          <p:cNvSpPr/>
          <p:nvPr/>
        </p:nvSpPr>
        <p:spPr>
          <a:xfrm>
            <a:off x="1976441" y="4729163"/>
            <a:ext cx="4992687" cy="431800"/>
          </a:xfrm>
          <a:prstGeom prst="rect">
            <a:avLst/>
          </a:prstGeom>
          <a:solidFill>
            <a:srgbClr val="44AD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5" name="矩形 4"/>
          <p:cNvSpPr/>
          <p:nvPr/>
        </p:nvSpPr>
        <p:spPr>
          <a:xfrm>
            <a:off x="1976441" y="2306638"/>
            <a:ext cx="4992687" cy="431800"/>
          </a:xfrm>
          <a:prstGeom prst="rect">
            <a:avLst/>
          </a:prstGeom>
          <a:solidFill>
            <a:srgbClr val="44AD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0" y="289755"/>
            <a:ext cx="685800" cy="588962"/>
          </a:xfrm>
          <a:prstGeom prst="rect">
            <a:avLst/>
          </a:prstGeom>
          <a:solidFill>
            <a:srgbClr val="44AD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996" fontAlgn="auto">
              <a:spcBef>
                <a:spcPts val="0"/>
              </a:spcBef>
              <a:spcAft>
                <a:spcPts val="0"/>
              </a:spcAft>
              <a:defRPr/>
            </a:pPr>
            <a:endParaRPr lang="zh-CN" altLang="en-US" sz="2799" b="1" dirty="0">
              <a:solidFill>
                <a:prstClr val="white"/>
              </a:solidFill>
              <a:latin typeface="微软雅黑" panose="020B0503020204020204" pitchFamily="34" charset="-122"/>
              <a:ea typeface="微软雅黑" panose="020B0503020204020204" pitchFamily="34" charset="-122"/>
            </a:endParaRPr>
          </a:p>
        </p:txBody>
      </p:sp>
      <p:sp>
        <p:nvSpPr>
          <p:cNvPr id="8" name="矩形 3"/>
          <p:cNvSpPr>
            <a:spLocks noChangeArrowheads="1"/>
          </p:cNvSpPr>
          <p:nvPr/>
        </p:nvSpPr>
        <p:spPr bwMode="auto">
          <a:xfrm>
            <a:off x="901991" y="215783"/>
            <a:ext cx="1210588" cy="707886"/>
          </a:xfrm>
          <a:prstGeom prst="rect">
            <a:avLst/>
          </a:prstGeom>
          <a:noFill/>
          <a:ln w="9525">
            <a:noFill/>
            <a:miter lim="800000"/>
            <a:headEnd/>
            <a:tailEnd/>
          </a:ln>
        </p:spPr>
        <p:txBody>
          <a:bodyPr wrap="none">
            <a:spAutoFit/>
          </a:bodyPr>
          <a:lstStyle/>
          <a:p>
            <a:pPr algn="ctr" defTabSz="912813"/>
            <a:r>
              <a:rPr lang="zh-CN" altLang="en-US" sz="4000" b="1" dirty="0">
                <a:solidFill>
                  <a:srgbClr val="3B3838"/>
                </a:solidFill>
                <a:latin typeface="微软雅黑" pitchFamily="34" charset="-122"/>
                <a:ea typeface="微软雅黑" pitchFamily="34" charset="-122"/>
              </a:rPr>
              <a:t>目录</a:t>
            </a:r>
          </a:p>
        </p:txBody>
      </p:sp>
      <p:grpSp>
        <p:nvGrpSpPr>
          <p:cNvPr id="9" name="组合 5"/>
          <p:cNvGrpSpPr>
            <a:grpSpLocks/>
          </p:cNvGrpSpPr>
          <p:nvPr/>
        </p:nvGrpSpPr>
        <p:grpSpPr bwMode="auto">
          <a:xfrm>
            <a:off x="1976439" y="2306638"/>
            <a:ext cx="4894263" cy="431800"/>
            <a:chOff x="3779912" y="1777380"/>
            <a:chExt cx="4896544" cy="432049"/>
          </a:xfrm>
        </p:grpSpPr>
        <p:sp>
          <p:nvSpPr>
            <p:cNvPr id="10" name="矩形 9"/>
            <p:cNvSpPr/>
            <p:nvPr/>
          </p:nvSpPr>
          <p:spPr>
            <a:xfrm>
              <a:off x="3779912" y="1777380"/>
              <a:ext cx="4896544" cy="432049"/>
            </a:xfrm>
            <a:prstGeom prst="rect">
              <a:avLst/>
            </a:prstGeom>
            <a:solidFill>
              <a:schemeClr val="bg2">
                <a:lumMod val="25000"/>
              </a:schemeClr>
            </a:solidFill>
            <a:ln w="12700" cap="flat" cmpd="sng" algn="ctr">
              <a:noFill/>
              <a:prstDash val="solid"/>
            </a:ln>
            <a:effectLst>
              <a:outerShdw blurRad="50800" dist="38100" dir="5400000" algn="t" rotWithShape="0">
                <a:prstClr val="black">
                  <a:alpha val="40000"/>
                </a:prstClr>
              </a:outerShdw>
            </a:effectLst>
          </p:spPr>
          <p:txBody>
            <a:bodyPr anchor="ctr"/>
            <a:lstStyle/>
            <a:p>
              <a:pPr algn="ctr" fontAlgn="auto">
                <a:spcBef>
                  <a:spcPts val="0"/>
                </a:spcBef>
                <a:spcAft>
                  <a:spcPts val="0"/>
                </a:spcAft>
                <a:defRPr/>
              </a:pPr>
              <a:endParaRPr lang="zh-CN" altLang="en-US" sz="1799" kern="0">
                <a:solidFill>
                  <a:sysClr val="window" lastClr="FFFFFF"/>
                </a:solidFill>
                <a:latin typeface="+mn-lt"/>
                <a:ea typeface="微软雅黑"/>
              </a:endParaRPr>
            </a:p>
          </p:txBody>
        </p:sp>
        <p:sp>
          <p:nvSpPr>
            <p:cNvPr id="11" name="矩形 10"/>
            <p:cNvSpPr/>
            <p:nvPr/>
          </p:nvSpPr>
          <p:spPr>
            <a:xfrm>
              <a:off x="3779912" y="1777380"/>
              <a:ext cx="1289651" cy="432049"/>
            </a:xfrm>
            <a:prstGeom prst="rect">
              <a:avLst/>
            </a:prstGeom>
            <a:solidFill>
              <a:srgbClr val="44ADCB"/>
            </a:solidFill>
            <a:ln w="12700" cap="flat" cmpd="sng" algn="ctr">
              <a:noFill/>
              <a:prstDash val="solid"/>
            </a:ln>
            <a:effectLst/>
          </p:spPr>
          <p:txBody>
            <a:bodyPr anchor="ctr"/>
            <a:lstStyle/>
            <a:p>
              <a:pPr algn="ctr" fontAlgn="auto">
                <a:spcBef>
                  <a:spcPts val="0"/>
                </a:spcBef>
                <a:spcAft>
                  <a:spcPts val="0"/>
                </a:spcAft>
                <a:defRPr/>
              </a:pPr>
              <a:r>
                <a:rPr lang="en-US" altLang="zh-CN" sz="2399" kern="0" dirty="0">
                  <a:solidFill>
                    <a:sysClr val="window" lastClr="FFFFFF"/>
                  </a:solidFill>
                  <a:latin typeface="Broadway" pitchFamily="82" charset="0"/>
                  <a:ea typeface="微软雅黑"/>
                </a:rPr>
                <a:t>1</a:t>
              </a:r>
              <a:endParaRPr lang="zh-CN" altLang="en-US" sz="2399" kern="0" dirty="0">
                <a:solidFill>
                  <a:sysClr val="window" lastClr="FFFFFF"/>
                </a:solidFill>
                <a:latin typeface="Broadway" pitchFamily="82" charset="0"/>
                <a:ea typeface="微软雅黑"/>
              </a:endParaRPr>
            </a:p>
          </p:txBody>
        </p:sp>
        <p:sp>
          <p:nvSpPr>
            <p:cNvPr id="12" name="TextBox 37"/>
            <p:cNvSpPr txBox="1"/>
            <p:nvPr/>
          </p:nvSpPr>
          <p:spPr>
            <a:xfrm>
              <a:off x="4381855" y="1823444"/>
              <a:ext cx="4275065" cy="369417"/>
            </a:xfrm>
            <a:prstGeom prst="rect">
              <a:avLst/>
            </a:prstGeom>
            <a:noFill/>
          </p:spPr>
          <p:txBody>
            <a:bodyPr wrap="square">
              <a:spAutoFit/>
            </a:bodyPr>
            <a:lstStyle/>
            <a:p>
              <a:pPr defTabSz="913996" fontAlgn="auto">
                <a:spcBef>
                  <a:spcPts val="0"/>
                </a:spcBef>
                <a:spcAft>
                  <a:spcPts val="0"/>
                </a:spcAft>
                <a:defRPr/>
              </a:pPr>
              <a:r>
                <a:rPr lang="zh-CN" altLang="en-US" sz="1799" b="1" dirty="0">
                  <a:solidFill>
                    <a:srgbClr val="1F497D"/>
                  </a:solidFill>
                  <a:latin typeface="微软雅黑" pitchFamily="34" charset="-122"/>
                  <a:ea typeface="微软雅黑" pitchFamily="34" charset="-122"/>
                </a:rPr>
                <a:t> </a:t>
              </a:r>
              <a:r>
                <a:rPr lang="zh-CN" altLang="en-US" sz="1799" b="1" dirty="0" smtClean="0">
                  <a:solidFill>
                    <a:srgbClr val="1F497D"/>
                  </a:solidFill>
                  <a:latin typeface="微软雅黑" pitchFamily="34" charset="-122"/>
                  <a:ea typeface="微软雅黑" pitchFamily="34" charset="-122"/>
                </a:rPr>
                <a:t>        </a:t>
              </a:r>
              <a:r>
                <a:rPr lang="zh-CN" altLang="en-US" sz="1799" b="1" dirty="0" smtClean="0">
                  <a:solidFill>
                    <a:srgbClr val="FFC000"/>
                  </a:solidFill>
                  <a:latin typeface="微软雅黑" pitchFamily="34" charset="-122"/>
                  <a:ea typeface="微软雅黑" pitchFamily="34" charset="-122"/>
                </a:rPr>
                <a:t>近年中国作者发文情况</a:t>
              </a:r>
              <a:endParaRPr lang="zh-CN" altLang="en-US" sz="1799" b="1" dirty="0">
                <a:solidFill>
                  <a:srgbClr val="FFC000"/>
                </a:solidFill>
                <a:latin typeface="微软雅黑" pitchFamily="34" charset="-122"/>
                <a:ea typeface="微软雅黑" pitchFamily="34" charset="-122"/>
              </a:endParaRPr>
            </a:p>
          </p:txBody>
        </p:sp>
      </p:grpSp>
      <p:grpSp>
        <p:nvGrpSpPr>
          <p:cNvPr id="13" name="组合 9"/>
          <p:cNvGrpSpPr>
            <a:grpSpLocks/>
          </p:cNvGrpSpPr>
          <p:nvPr/>
        </p:nvGrpSpPr>
        <p:grpSpPr bwMode="auto">
          <a:xfrm>
            <a:off x="1976439" y="3119438"/>
            <a:ext cx="4894263" cy="431801"/>
            <a:chOff x="3779912" y="1777380"/>
            <a:chExt cx="4896544" cy="432050"/>
          </a:xfrm>
        </p:grpSpPr>
        <p:sp>
          <p:nvSpPr>
            <p:cNvPr id="14" name="矩形 13"/>
            <p:cNvSpPr/>
            <p:nvPr/>
          </p:nvSpPr>
          <p:spPr>
            <a:xfrm>
              <a:off x="3779912" y="1777381"/>
              <a:ext cx="4896544" cy="432049"/>
            </a:xfrm>
            <a:prstGeom prst="rect">
              <a:avLst/>
            </a:prstGeom>
            <a:solidFill>
              <a:schemeClr val="bg2">
                <a:lumMod val="25000"/>
              </a:schemeClr>
            </a:solidFill>
            <a:ln w="12700" cap="flat" cmpd="sng" algn="ctr">
              <a:noFill/>
              <a:prstDash val="solid"/>
            </a:ln>
            <a:effectLst>
              <a:outerShdw blurRad="50800" dist="38100" dir="5400000" algn="t" rotWithShape="0">
                <a:prstClr val="black">
                  <a:alpha val="40000"/>
                </a:prstClr>
              </a:outerShdw>
            </a:effectLst>
          </p:spPr>
          <p:txBody>
            <a:bodyPr anchor="ctr"/>
            <a:lstStyle/>
            <a:p>
              <a:pPr algn="ctr" fontAlgn="auto">
                <a:spcBef>
                  <a:spcPts val="0"/>
                </a:spcBef>
                <a:spcAft>
                  <a:spcPts val="0"/>
                </a:spcAft>
                <a:defRPr/>
              </a:pPr>
              <a:endParaRPr lang="zh-CN" altLang="en-US" sz="1799" kern="0">
                <a:solidFill>
                  <a:sysClr val="window" lastClr="FFFFFF"/>
                </a:solidFill>
                <a:latin typeface="+mn-lt"/>
                <a:ea typeface="微软雅黑"/>
              </a:endParaRPr>
            </a:p>
          </p:txBody>
        </p:sp>
        <p:sp>
          <p:nvSpPr>
            <p:cNvPr id="15" name="矩形 14"/>
            <p:cNvSpPr/>
            <p:nvPr/>
          </p:nvSpPr>
          <p:spPr>
            <a:xfrm>
              <a:off x="3779912" y="1777380"/>
              <a:ext cx="1289651" cy="432049"/>
            </a:xfrm>
            <a:prstGeom prst="rect">
              <a:avLst/>
            </a:prstGeom>
            <a:solidFill>
              <a:srgbClr val="44ADCB"/>
            </a:solidFill>
            <a:ln w="12700" cap="flat" cmpd="sng" algn="ctr">
              <a:noFill/>
              <a:prstDash val="solid"/>
            </a:ln>
            <a:effectLst/>
          </p:spPr>
          <p:txBody>
            <a:bodyPr anchor="ctr"/>
            <a:lstStyle/>
            <a:p>
              <a:pPr algn="ctr" fontAlgn="auto">
                <a:spcBef>
                  <a:spcPts val="0"/>
                </a:spcBef>
                <a:spcAft>
                  <a:spcPts val="0"/>
                </a:spcAft>
                <a:defRPr/>
              </a:pPr>
              <a:r>
                <a:rPr lang="en-US" altLang="zh-CN" sz="2399" kern="0" dirty="0">
                  <a:solidFill>
                    <a:sysClr val="window" lastClr="FFFFFF"/>
                  </a:solidFill>
                  <a:latin typeface="Broadway" pitchFamily="82" charset="0"/>
                  <a:ea typeface="微软雅黑"/>
                </a:rPr>
                <a:t>2</a:t>
              </a:r>
              <a:endParaRPr lang="zh-CN" altLang="en-US" sz="2399" kern="0" dirty="0">
                <a:solidFill>
                  <a:sysClr val="window" lastClr="FFFFFF"/>
                </a:solidFill>
                <a:latin typeface="Broadway" pitchFamily="82" charset="0"/>
                <a:ea typeface="微软雅黑"/>
              </a:endParaRPr>
            </a:p>
          </p:txBody>
        </p:sp>
        <p:sp>
          <p:nvSpPr>
            <p:cNvPr id="16" name="TextBox 37"/>
            <p:cNvSpPr txBox="1"/>
            <p:nvPr/>
          </p:nvSpPr>
          <p:spPr>
            <a:xfrm>
              <a:off x="4177044" y="1796133"/>
              <a:ext cx="4078601" cy="370101"/>
            </a:xfrm>
            <a:prstGeom prst="rect">
              <a:avLst/>
            </a:prstGeom>
            <a:noFill/>
          </p:spPr>
          <p:txBody>
            <a:bodyPr>
              <a:spAutoFit/>
            </a:bodyPr>
            <a:lstStyle/>
            <a:p>
              <a:pPr algn="ctr" fontAlgn="auto">
                <a:spcBef>
                  <a:spcPts val="0"/>
                </a:spcBef>
                <a:spcAft>
                  <a:spcPts val="0"/>
                </a:spcAft>
                <a:defRPr/>
              </a:pPr>
              <a:r>
                <a:rPr lang="en-US" altLang="zh-CN" sz="1799" b="1" dirty="0" smtClean="0">
                  <a:solidFill>
                    <a:prstClr val="white"/>
                  </a:solidFill>
                  <a:latin typeface="微软雅黑" pitchFamily="34" charset="-122"/>
                  <a:ea typeface="微软雅黑" pitchFamily="34" charset="-122"/>
                </a:rPr>
                <a:t>Science</a:t>
              </a:r>
              <a:r>
                <a:rPr lang="zh-CN" altLang="en-US" sz="1799" b="1" dirty="0" smtClean="0">
                  <a:solidFill>
                    <a:prstClr val="white"/>
                  </a:solidFill>
                  <a:latin typeface="微软雅黑" pitchFamily="34" charset="-122"/>
                  <a:ea typeface="微软雅黑" pitchFamily="34" charset="-122"/>
                </a:rPr>
                <a:t>期刊投稿要领</a:t>
              </a:r>
              <a:endParaRPr lang="zh-CN" altLang="en-US" sz="1799" b="1" dirty="0">
                <a:solidFill>
                  <a:prstClr val="white"/>
                </a:solidFill>
                <a:latin typeface="微软雅黑" pitchFamily="34" charset="-122"/>
                <a:ea typeface="微软雅黑" pitchFamily="34" charset="-122"/>
              </a:endParaRPr>
            </a:p>
          </p:txBody>
        </p:sp>
      </p:grpSp>
      <p:grpSp>
        <p:nvGrpSpPr>
          <p:cNvPr id="17" name="组合 13"/>
          <p:cNvGrpSpPr>
            <a:grpSpLocks/>
          </p:cNvGrpSpPr>
          <p:nvPr/>
        </p:nvGrpSpPr>
        <p:grpSpPr bwMode="auto">
          <a:xfrm>
            <a:off x="1976439" y="3932238"/>
            <a:ext cx="4894263" cy="431800"/>
            <a:chOff x="3779912" y="1777380"/>
            <a:chExt cx="4896544" cy="432048"/>
          </a:xfrm>
        </p:grpSpPr>
        <p:sp>
          <p:nvSpPr>
            <p:cNvPr id="18" name="矩形 17"/>
            <p:cNvSpPr/>
            <p:nvPr/>
          </p:nvSpPr>
          <p:spPr>
            <a:xfrm>
              <a:off x="3779912" y="1777380"/>
              <a:ext cx="4896544" cy="432048"/>
            </a:xfrm>
            <a:prstGeom prst="rect">
              <a:avLst/>
            </a:prstGeom>
            <a:solidFill>
              <a:schemeClr val="bg2">
                <a:lumMod val="25000"/>
              </a:schemeClr>
            </a:solidFill>
            <a:ln w="12700" cap="flat" cmpd="sng" algn="ctr">
              <a:noFill/>
              <a:prstDash val="solid"/>
            </a:ln>
            <a:effectLst>
              <a:outerShdw blurRad="50800" dist="38100" dir="5400000" algn="t" rotWithShape="0">
                <a:prstClr val="black">
                  <a:alpha val="40000"/>
                </a:prstClr>
              </a:outerShdw>
            </a:effectLst>
          </p:spPr>
          <p:txBody>
            <a:bodyPr anchor="ctr"/>
            <a:lstStyle/>
            <a:p>
              <a:pPr algn="ctr" fontAlgn="auto">
                <a:spcBef>
                  <a:spcPts val="0"/>
                </a:spcBef>
                <a:spcAft>
                  <a:spcPts val="0"/>
                </a:spcAft>
                <a:defRPr/>
              </a:pPr>
              <a:endParaRPr lang="zh-CN" altLang="en-US" sz="1799" kern="0">
                <a:solidFill>
                  <a:sysClr val="window" lastClr="FFFFFF"/>
                </a:solidFill>
                <a:latin typeface="+mn-lt"/>
                <a:ea typeface="微软雅黑"/>
              </a:endParaRPr>
            </a:p>
          </p:txBody>
        </p:sp>
        <p:sp>
          <p:nvSpPr>
            <p:cNvPr id="19" name="矩形 18"/>
            <p:cNvSpPr/>
            <p:nvPr/>
          </p:nvSpPr>
          <p:spPr>
            <a:xfrm>
              <a:off x="3779912" y="1777380"/>
              <a:ext cx="1289651" cy="432048"/>
            </a:xfrm>
            <a:prstGeom prst="rect">
              <a:avLst/>
            </a:prstGeom>
            <a:solidFill>
              <a:srgbClr val="44ADCB"/>
            </a:solidFill>
            <a:ln w="12700" cap="flat" cmpd="sng" algn="ctr">
              <a:noFill/>
              <a:prstDash val="solid"/>
            </a:ln>
            <a:effectLst/>
          </p:spPr>
          <p:txBody>
            <a:bodyPr anchor="ctr"/>
            <a:lstStyle/>
            <a:p>
              <a:pPr algn="ctr" fontAlgn="auto">
                <a:spcBef>
                  <a:spcPts val="0"/>
                </a:spcBef>
                <a:spcAft>
                  <a:spcPts val="0"/>
                </a:spcAft>
                <a:defRPr/>
              </a:pPr>
              <a:r>
                <a:rPr lang="en-US" altLang="zh-CN" sz="2399" kern="0" dirty="0">
                  <a:solidFill>
                    <a:sysClr val="window" lastClr="FFFFFF"/>
                  </a:solidFill>
                  <a:latin typeface="Broadway" pitchFamily="82" charset="0"/>
                  <a:ea typeface="微软雅黑"/>
                </a:rPr>
                <a:t>3</a:t>
              </a:r>
              <a:endParaRPr lang="zh-CN" altLang="en-US" sz="2399" kern="0" dirty="0">
                <a:solidFill>
                  <a:sysClr val="window" lastClr="FFFFFF"/>
                </a:solidFill>
                <a:latin typeface="Broadway" pitchFamily="82" charset="0"/>
                <a:ea typeface="微软雅黑"/>
              </a:endParaRPr>
            </a:p>
          </p:txBody>
        </p:sp>
        <p:sp>
          <p:nvSpPr>
            <p:cNvPr id="20" name="TextBox 37"/>
            <p:cNvSpPr txBox="1"/>
            <p:nvPr/>
          </p:nvSpPr>
          <p:spPr>
            <a:xfrm>
              <a:off x="3917615" y="1796132"/>
              <a:ext cx="4078601" cy="370100"/>
            </a:xfrm>
            <a:prstGeom prst="rect">
              <a:avLst/>
            </a:prstGeom>
            <a:noFill/>
          </p:spPr>
          <p:txBody>
            <a:bodyPr>
              <a:spAutoFit/>
            </a:bodyPr>
            <a:lstStyle/>
            <a:p>
              <a:pPr algn="ctr" fontAlgn="auto">
                <a:spcBef>
                  <a:spcPts val="0"/>
                </a:spcBef>
                <a:spcAft>
                  <a:spcPts val="0"/>
                </a:spcAft>
                <a:defRPr/>
              </a:pPr>
              <a:r>
                <a:rPr lang="zh-CN" altLang="en-US" sz="1799" b="1" dirty="0" smtClean="0">
                  <a:solidFill>
                    <a:prstClr val="white"/>
                  </a:solidFill>
                  <a:latin typeface="微软雅黑" pitchFamily="34" charset="-122"/>
                  <a:ea typeface="微软雅黑" pitchFamily="34" charset="-122"/>
                </a:rPr>
                <a:t>按要求准备稿件</a:t>
              </a:r>
              <a:endParaRPr lang="zh-CN" altLang="en-US" sz="1799" b="1" dirty="0">
                <a:solidFill>
                  <a:prstClr val="white"/>
                </a:solidFill>
                <a:latin typeface="微软雅黑" pitchFamily="34" charset="-122"/>
                <a:ea typeface="微软雅黑" pitchFamily="34" charset="-122"/>
              </a:endParaRPr>
            </a:p>
          </p:txBody>
        </p:sp>
      </p:grpSp>
      <p:grpSp>
        <p:nvGrpSpPr>
          <p:cNvPr id="21" name="组合 17"/>
          <p:cNvGrpSpPr>
            <a:grpSpLocks/>
          </p:cNvGrpSpPr>
          <p:nvPr/>
        </p:nvGrpSpPr>
        <p:grpSpPr bwMode="auto">
          <a:xfrm>
            <a:off x="1976439" y="4745042"/>
            <a:ext cx="4894263" cy="433387"/>
            <a:chOff x="3779912" y="1777380"/>
            <a:chExt cx="4896544" cy="432048"/>
          </a:xfrm>
        </p:grpSpPr>
        <p:sp>
          <p:nvSpPr>
            <p:cNvPr id="22" name="矩形 21"/>
            <p:cNvSpPr/>
            <p:nvPr/>
          </p:nvSpPr>
          <p:spPr>
            <a:xfrm>
              <a:off x="3779912" y="1777380"/>
              <a:ext cx="4896544" cy="432048"/>
            </a:xfrm>
            <a:prstGeom prst="rect">
              <a:avLst/>
            </a:prstGeom>
            <a:solidFill>
              <a:schemeClr val="bg2">
                <a:lumMod val="25000"/>
              </a:schemeClr>
            </a:solidFill>
            <a:ln w="12700" cap="flat" cmpd="sng" algn="ctr">
              <a:noFill/>
              <a:prstDash val="solid"/>
            </a:ln>
            <a:effectLst>
              <a:outerShdw blurRad="50800" dist="38100" dir="5400000" algn="t" rotWithShape="0">
                <a:prstClr val="black">
                  <a:alpha val="40000"/>
                </a:prstClr>
              </a:outerShdw>
            </a:effectLst>
          </p:spPr>
          <p:txBody>
            <a:bodyPr anchor="ctr"/>
            <a:lstStyle/>
            <a:p>
              <a:pPr algn="ctr" fontAlgn="auto">
                <a:spcBef>
                  <a:spcPts val="0"/>
                </a:spcBef>
                <a:spcAft>
                  <a:spcPts val="0"/>
                </a:spcAft>
                <a:defRPr/>
              </a:pPr>
              <a:endParaRPr lang="zh-CN" altLang="en-US" sz="1799" kern="0">
                <a:solidFill>
                  <a:sysClr val="window" lastClr="FFFFFF"/>
                </a:solidFill>
                <a:latin typeface="+mn-lt"/>
                <a:ea typeface="微软雅黑"/>
              </a:endParaRPr>
            </a:p>
          </p:txBody>
        </p:sp>
        <p:sp>
          <p:nvSpPr>
            <p:cNvPr id="23" name="矩形 22"/>
            <p:cNvSpPr/>
            <p:nvPr/>
          </p:nvSpPr>
          <p:spPr>
            <a:xfrm>
              <a:off x="3779912" y="1777380"/>
              <a:ext cx="1289651" cy="432048"/>
            </a:xfrm>
            <a:prstGeom prst="rect">
              <a:avLst/>
            </a:prstGeom>
            <a:solidFill>
              <a:srgbClr val="44ADCB"/>
            </a:solidFill>
            <a:ln w="12700" cap="flat" cmpd="sng" algn="ctr">
              <a:noFill/>
              <a:prstDash val="solid"/>
            </a:ln>
            <a:effectLst/>
          </p:spPr>
          <p:txBody>
            <a:bodyPr anchor="ctr"/>
            <a:lstStyle/>
            <a:p>
              <a:pPr algn="ctr" fontAlgn="auto">
                <a:spcBef>
                  <a:spcPts val="0"/>
                </a:spcBef>
                <a:spcAft>
                  <a:spcPts val="0"/>
                </a:spcAft>
                <a:defRPr/>
              </a:pPr>
              <a:r>
                <a:rPr lang="en-US" altLang="zh-CN" sz="2399" kern="0" dirty="0">
                  <a:solidFill>
                    <a:sysClr val="window" lastClr="FFFFFF"/>
                  </a:solidFill>
                  <a:latin typeface="Broadway" pitchFamily="82" charset="0"/>
                  <a:ea typeface="微软雅黑"/>
                </a:rPr>
                <a:t>4</a:t>
              </a:r>
              <a:endParaRPr lang="zh-CN" altLang="en-US" sz="2399" kern="0" dirty="0">
                <a:solidFill>
                  <a:sysClr val="window" lastClr="FFFFFF"/>
                </a:solidFill>
                <a:latin typeface="Broadway" pitchFamily="82" charset="0"/>
                <a:ea typeface="微软雅黑"/>
              </a:endParaRPr>
            </a:p>
          </p:txBody>
        </p:sp>
        <p:sp>
          <p:nvSpPr>
            <p:cNvPr id="24" name="TextBox 37"/>
            <p:cNvSpPr txBox="1"/>
            <p:nvPr/>
          </p:nvSpPr>
          <p:spPr>
            <a:xfrm>
              <a:off x="4381855" y="1824858"/>
              <a:ext cx="4078601" cy="368744"/>
            </a:xfrm>
            <a:prstGeom prst="rect">
              <a:avLst/>
            </a:prstGeom>
            <a:noFill/>
          </p:spPr>
          <p:txBody>
            <a:bodyPr>
              <a:spAutoFit/>
            </a:bodyPr>
            <a:lstStyle/>
            <a:p>
              <a:pPr fontAlgn="auto">
                <a:spcBef>
                  <a:spcPts val="0"/>
                </a:spcBef>
                <a:spcAft>
                  <a:spcPts val="0"/>
                </a:spcAft>
                <a:defRPr/>
              </a:pPr>
              <a:r>
                <a:rPr lang="zh-CN" altLang="en-US" sz="1799" b="1" dirty="0" smtClean="0">
                  <a:solidFill>
                    <a:prstClr val="white"/>
                  </a:solidFill>
                  <a:latin typeface="微软雅黑" pitchFamily="34" charset="-122"/>
                  <a:ea typeface="微软雅黑" pitchFamily="34" charset="-122"/>
                </a:rPr>
                <a:t>          作者须知</a:t>
              </a:r>
              <a:endParaRPr lang="zh-CN" altLang="en-US" sz="1799" b="1" dirty="0">
                <a:solidFill>
                  <a:prstClr val="white"/>
                </a:solidFill>
                <a:latin typeface="微软雅黑" pitchFamily="34" charset="-122"/>
                <a:ea typeface="微软雅黑"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idx="4294967295"/>
          </p:nvPr>
        </p:nvSpPr>
        <p:spPr>
          <a:xfrm>
            <a:off x="683463" y="142394"/>
            <a:ext cx="10030465" cy="919788"/>
          </a:xfrm>
        </p:spPr>
        <p:txBody>
          <a:bodyPr>
            <a:normAutofit/>
          </a:bodyPr>
          <a:lstStyle/>
          <a:p>
            <a:r>
              <a:rPr lang="en-US" dirty="0"/>
              <a:t>The </a:t>
            </a:r>
            <a:r>
              <a:rPr lang="en-US" i="1" dirty="0"/>
              <a:t>Science</a:t>
            </a:r>
            <a:r>
              <a:rPr lang="en-US" dirty="0"/>
              <a:t> Family of Journals</a:t>
            </a:r>
          </a:p>
        </p:txBody>
      </p:sp>
      <p:sp>
        <p:nvSpPr>
          <p:cNvPr id="9" name="Title 12"/>
          <p:cNvSpPr txBox="1">
            <a:spLocks/>
          </p:cNvSpPr>
          <p:nvPr/>
        </p:nvSpPr>
        <p:spPr>
          <a:xfrm>
            <a:off x="760431" y="2058940"/>
            <a:ext cx="10030465" cy="919788"/>
          </a:xfrm>
          <a:prstGeom prst="rect">
            <a:avLst/>
          </a:prstGeom>
          <a:ln>
            <a:noFill/>
          </a:ln>
        </p:spPr>
        <p:txBody>
          <a:bodyPr vert="horz" lIns="91440" tIns="45720" rIns="91440" bIns="45720" rtlCol="0" anchor="b">
            <a:normAutofit/>
          </a:bodyPr>
          <a:lstStyle>
            <a:lvl1pPr algn="l" defTabSz="914400" rtl="0" eaLnBrk="1" latinLnBrk="0" hangingPunct="1">
              <a:lnSpc>
                <a:spcPct val="90000"/>
              </a:lnSpc>
              <a:spcBef>
                <a:spcPct val="0"/>
              </a:spcBef>
              <a:buNone/>
              <a:defRPr sz="3600" b="1" kern="1200" cap="none" spc="0" baseline="0">
                <a:ln w="9525">
                  <a:noFill/>
                  <a:prstDash val="solid"/>
                </a:ln>
                <a:solidFill>
                  <a:srgbClr val="C62326"/>
                </a:solidFill>
                <a:effectLst/>
                <a:latin typeface="+mj-lt"/>
                <a:ea typeface="+mj-ea"/>
                <a:cs typeface="+mj-cs"/>
              </a:defRPr>
            </a:lvl1pPr>
          </a:lstStyle>
          <a:p>
            <a:endParaRPr lang="en-US" dirty="0"/>
          </a:p>
        </p:txBody>
      </p:sp>
      <p:sp>
        <p:nvSpPr>
          <p:cNvPr id="3" name="TextBox 2"/>
          <p:cNvSpPr txBox="1"/>
          <p:nvPr/>
        </p:nvSpPr>
        <p:spPr>
          <a:xfrm>
            <a:off x="669622" y="1739514"/>
            <a:ext cx="5841860" cy="3386668"/>
          </a:xfrm>
          <a:prstGeom prst="rect">
            <a:avLst/>
          </a:prstGeom>
          <a:noFill/>
          <a:ln>
            <a:noFill/>
          </a:ln>
        </p:spPr>
        <p:txBody>
          <a:bodyPr wrap="square" numCol="1" rtlCol="0" anchor="ctr" anchorCtr="1">
            <a:noAutofit/>
          </a:bodyPr>
          <a:lstStyle/>
          <a:p>
            <a:pPr>
              <a:lnSpc>
                <a:spcPts val="2600"/>
              </a:lnSpc>
            </a:pPr>
            <a:r>
              <a:rPr lang="en-US" sz="2000" i="1" dirty="0">
                <a:solidFill>
                  <a:schemeClr val="bg1"/>
                </a:solidFill>
              </a:rPr>
              <a:t>Mission: Seeking to publish papers that are most influential in their fields or across fields and that will significantly advance scientific understanding. Selected papers should present novel and broadly important data, syntheses or concepts. They should merit the recognition by the scientific community and general </a:t>
            </a:r>
            <a:r>
              <a:rPr lang="en-US" sz="2000" i="1" dirty="0" smtClean="0">
                <a:solidFill>
                  <a:schemeClr val="bg1"/>
                </a:solidFill>
              </a:rPr>
              <a:t>public.</a:t>
            </a:r>
            <a:endParaRPr lang="en-US" sz="2000" dirty="0" smtClean="0"/>
          </a:p>
        </p:txBody>
      </p:sp>
      <p:pic>
        <p:nvPicPr>
          <p:cNvPr id="14" name="Picture 4" descr="Cover image expans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4748" y="409248"/>
            <a:ext cx="3295650" cy="41910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over image expans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93175" y="1595643"/>
            <a:ext cx="3295650" cy="41910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over image expans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2024" y="2673048"/>
            <a:ext cx="2933296" cy="3730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8340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6018663" cy="1201003"/>
          </a:xfrm>
          <a:prstGeom prst="rect">
            <a:avLst/>
          </a:prstGeom>
          <a:noFill/>
          <a:ln>
            <a:noFill/>
          </a:ln>
        </p:spPr>
        <p:txBody>
          <a:bodyPr wrap="square" numCol="1" rtlCol="0" anchor="ctr" anchorCtr="1">
            <a:noAutofit/>
          </a:bodyPr>
          <a:lstStyle/>
          <a:p>
            <a:pPr marL="0">
              <a:lnSpc>
                <a:spcPts val="2400"/>
              </a:lnSpc>
            </a:pPr>
            <a:r>
              <a:rPr lang="en-US" altLang="zh-CN" sz="2400" b="1" dirty="0" smtClean="0">
                <a:solidFill>
                  <a:srgbClr val="C61F26"/>
                </a:solidFill>
                <a:ea typeface="宋体" charset="-122"/>
              </a:rPr>
              <a:t>2020</a:t>
            </a:r>
            <a:r>
              <a:rPr lang="zh-CN" altLang="en-US" sz="2400" b="1" dirty="0" smtClean="0">
                <a:solidFill>
                  <a:srgbClr val="C61F26"/>
                </a:solidFill>
                <a:ea typeface="宋体" charset="-122"/>
              </a:rPr>
              <a:t>年</a:t>
            </a:r>
            <a:r>
              <a:rPr lang="en-US" altLang="zh-CN" sz="2400" b="1" i="1" dirty="0" smtClean="0">
                <a:solidFill>
                  <a:srgbClr val="C61F26"/>
                </a:solidFill>
                <a:ea typeface="宋体" charset="-122"/>
              </a:rPr>
              <a:t>Science</a:t>
            </a:r>
            <a:r>
              <a:rPr lang="zh-CN" altLang="en-US" sz="2400" b="1" dirty="0" smtClean="0">
                <a:solidFill>
                  <a:srgbClr val="C61F26"/>
                </a:solidFill>
                <a:ea typeface="宋体" charset="-122"/>
              </a:rPr>
              <a:t>发文占比情况</a:t>
            </a:r>
          </a:p>
        </p:txBody>
      </p:sp>
      <p:graphicFrame>
        <p:nvGraphicFramePr>
          <p:cNvPr id="3" name="表格 2"/>
          <p:cNvGraphicFramePr>
            <a:graphicFrameLocks noGrp="1"/>
          </p:cNvGraphicFramePr>
          <p:nvPr>
            <p:extLst>
              <p:ext uri="{D42A27DB-BD31-4B8C-83A1-F6EECF244321}">
                <p14:modId xmlns:p14="http://schemas.microsoft.com/office/powerpoint/2010/main" val="1651106297"/>
              </p:ext>
            </p:extLst>
          </p:nvPr>
        </p:nvGraphicFramePr>
        <p:xfrm>
          <a:off x="993520" y="1385320"/>
          <a:ext cx="9419721" cy="3492520"/>
        </p:xfrm>
        <a:graphic>
          <a:graphicData uri="http://schemas.openxmlformats.org/drawingml/2006/table">
            <a:tbl>
              <a:tblPr/>
              <a:tblGrid>
                <a:gridCol w="1354119">
                  <a:extLst>
                    <a:ext uri="{9D8B030D-6E8A-4147-A177-3AD203B41FA5}">
                      <a16:colId xmlns:a16="http://schemas.microsoft.com/office/drawing/2014/main" val="20000"/>
                    </a:ext>
                  </a:extLst>
                </a:gridCol>
                <a:gridCol w="3052264">
                  <a:extLst>
                    <a:ext uri="{9D8B030D-6E8A-4147-A177-3AD203B41FA5}">
                      <a16:colId xmlns:a16="http://schemas.microsoft.com/office/drawing/2014/main" val="20001"/>
                    </a:ext>
                  </a:extLst>
                </a:gridCol>
                <a:gridCol w="2488503">
                  <a:extLst>
                    <a:ext uri="{9D8B030D-6E8A-4147-A177-3AD203B41FA5}">
                      <a16:colId xmlns:a16="http://schemas.microsoft.com/office/drawing/2014/main" val="20002"/>
                    </a:ext>
                  </a:extLst>
                </a:gridCol>
                <a:gridCol w="1837029">
                  <a:extLst>
                    <a:ext uri="{9D8B030D-6E8A-4147-A177-3AD203B41FA5}">
                      <a16:colId xmlns:a16="http://schemas.microsoft.com/office/drawing/2014/main" val="20003"/>
                    </a:ext>
                  </a:extLst>
                </a:gridCol>
                <a:gridCol w="687806">
                  <a:extLst>
                    <a:ext uri="{9D8B030D-6E8A-4147-A177-3AD203B41FA5}">
                      <a16:colId xmlns:a16="http://schemas.microsoft.com/office/drawing/2014/main" val="20004"/>
                    </a:ext>
                  </a:extLst>
                </a:gridCol>
              </a:tblGrid>
              <a:tr h="349252">
                <a:tc>
                  <a:txBody>
                    <a:bodyPr/>
                    <a:lstStyle/>
                    <a:p>
                      <a:pPr algn="ctr" fontAlgn="ctr"/>
                      <a:r>
                        <a:rPr lang="zh-CN" altLang="en-US" sz="1600" b="0" i="0" u="none" strike="noStrike" dirty="0">
                          <a:solidFill>
                            <a:srgbClr val="000000"/>
                          </a:solidFill>
                          <a:latin typeface="Arial Unicode MS"/>
                        </a:rPr>
                        <a:t>时间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Arial Unicode MS"/>
                        </a:rPr>
                        <a:t>期刊</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Arial Unicode MS"/>
                        </a:rPr>
                        <a:t>国家</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Arial Unicode MS"/>
                        </a:rPr>
                        <a:t>发文量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Arial Unicode MS"/>
                        </a:rPr>
                        <a:t>排名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9252">
                <a:tc rowSpan="9">
                  <a:txBody>
                    <a:bodyPr/>
                    <a:lstStyle/>
                    <a:p>
                      <a:pPr algn="ctr" fontAlgn="ctr"/>
                      <a:r>
                        <a:rPr lang="en-US" altLang="zh-CN" sz="1600" b="0" i="0" u="none" strike="noStrike" dirty="0" smtClean="0">
                          <a:solidFill>
                            <a:srgbClr val="000000"/>
                          </a:solidFill>
                          <a:latin typeface="Arial Unicode MS"/>
                        </a:rPr>
                        <a:t>2020</a:t>
                      </a:r>
                      <a:endParaRPr lang="en-US" altLang="zh-CN" sz="1600" b="0" i="0" u="none" strike="noStrike" dirty="0">
                        <a:solidFill>
                          <a:srgbClr val="000000"/>
                        </a:solidFill>
                        <a:latin typeface="Arial Unicode M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9">
                  <a:txBody>
                    <a:bodyPr/>
                    <a:lstStyle/>
                    <a:p>
                      <a:pPr algn="ctr" fontAlgn="ctr"/>
                      <a:r>
                        <a:rPr lang="en-US" sz="2800" b="0" i="0" u="none" strike="noStrike" dirty="0">
                          <a:solidFill>
                            <a:srgbClr val="000000"/>
                          </a:solidFill>
                          <a:latin typeface="Arial Unicode MS"/>
                        </a:rPr>
                        <a:t>Science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latin typeface="Arial Unicode MS"/>
                        </a:rPr>
                        <a:t>USA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600" b="0" i="0" u="none" strike="noStrike" dirty="0" smtClean="0">
                          <a:solidFill>
                            <a:srgbClr val="000000"/>
                          </a:solidFill>
                          <a:latin typeface="Arial Unicode MS"/>
                        </a:rPr>
                        <a:t>1044</a:t>
                      </a:r>
                      <a:endParaRPr lang="en-US" altLang="zh-CN" sz="1600" b="0" i="0" u="none" strike="noStrike" dirty="0">
                        <a:solidFill>
                          <a:srgbClr val="000000"/>
                        </a:solidFill>
                        <a:latin typeface="Arial Unicode M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600" b="0" i="0" u="none" strike="noStrike" dirty="0">
                          <a:solidFill>
                            <a:srgbClr val="000000"/>
                          </a:solidFill>
                          <a:latin typeface="Arial Unicode MS"/>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9252">
                <a:tc vMerge="1">
                  <a:txBody>
                    <a:bodyPr/>
                    <a:lstStyle/>
                    <a:p>
                      <a:endParaRPr lang="zh-CN" altLang="en-US"/>
                    </a:p>
                  </a:txBody>
                  <a:tcPr/>
                </a:tc>
                <a:tc vMerge="1">
                  <a:txBody>
                    <a:bodyPr/>
                    <a:lstStyle/>
                    <a:p>
                      <a:endParaRPr lang="zh-CN" altLang="en-US"/>
                    </a:p>
                  </a:txBody>
                  <a:tcPr/>
                </a:tc>
                <a:tc>
                  <a:txBody>
                    <a:bodyPr/>
                    <a:lstStyle/>
                    <a:p>
                      <a:pPr algn="l" fontAlgn="ctr"/>
                      <a:r>
                        <a:rPr lang="en-US" altLang="zh-CN" sz="1600" b="0" i="0" u="none" strike="noStrike" dirty="0" smtClean="0">
                          <a:solidFill>
                            <a:srgbClr val="000000"/>
                          </a:solidFill>
                          <a:latin typeface="Arial Unicode MS"/>
                        </a:rPr>
                        <a:t>UNITED KINGDOM</a:t>
                      </a:r>
                      <a:endParaRPr lang="en-US" sz="1600" b="0" i="0" u="none" strike="noStrike" dirty="0">
                        <a:solidFill>
                          <a:srgbClr val="000000"/>
                        </a:solidFill>
                        <a:latin typeface="Arial Unicode M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600" b="0" i="0" u="none" strike="noStrike" dirty="0" smtClean="0">
                          <a:solidFill>
                            <a:srgbClr val="000000"/>
                          </a:solidFill>
                          <a:latin typeface="Arial Unicode MS"/>
                        </a:rPr>
                        <a:t>255</a:t>
                      </a:r>
                      <a:endParaRPr lang="en-US" altLang="zh-CN" sz="1600" b="0" i="0" u="none" strike="noStrike" dirty="0">
                        <a:solidFill>
                          <a:srgbClr val="000000"/>
                        </a:solidFill>
                        <a:latin typeface="Arial Unicode M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600" b="0" i="0" u="none" strike="noStrike" dirty="0">
                          <a:solidFill>
                            <a:srgbClr val="000000"/>
                          </a:solidFill>
                          <a:latin typeface="Arial Unicode MS"/>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9252">
                <a:tc vMerge="1">
                  <a:txBody>
                    <a:bodyPr/>
                    <a:lstStyle/>
                    <a:p>
                      <a:endParaRPr lang="zh-CN" altLang="en-US"/>
                    </a:p>
                  </a:txBody>
                  <a:tcPr/>
                </a:tc>
                <a:tc vMerge="1">
                  <a:txBody>
                    <a:bodyPr/>
                    <a:lstStyle/>
                    <a:p>
                      <a:endParaRPr lang="zh-CN" altLang="en-US"/>
                    </a:p>
                  </a:txBody>
                  <a:tcPr/>
                </a:tc>
                <a:tc>
                  <a:txBody>
                    <a:bodyPr/>
                    <a:lstStyle/>
                    <a:p>
                      <a:pPr algn="l" fontAlgn="ctr"/>
                      <a:r>
                        <a:rPr lang="en-US" sz="1600" b="0" i="0" u="none" strike="noStrike" dirty="0">
                          <a:solidFill>
                            <a:srgbClr val="000000"/>
                          </a:solidFill>
                          <a:latin typeface="Arial Unicode MS"/>
                        </a:rPr>
                        <a:t>GERMANY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600" b="0" i="0" u="none" strike="noStrike" dirty="0" smtClean="0">
                          <a:solidFill>
                            <a:srgbClr val="000000"/>
                          </a:solidFill>
                          <a:latin typeface="Arial Unicode MS"/>
                        </a:rPr>
                        <a:t>216</a:t>
                      </a:r>
                      <a:endParaRPr lang="en-US" altLang="zh-CN" sz="1600" b="0" i="0" u="none" strike="noStrike" dirty="0">
                        <a:solidFill>
                          <a:srgbClr val="000000"/>
                        </a:solidFill>
                        <a:latin typeface="Arial Unicode M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600" b="0" i="0" u="none" strike="noStrike">
                          <a:solidFill>
                            <a:srgbClr val="000000"/>
                          </a:solidFill>
                          <a:latin typeface="Arial Unicode MS"/>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9252">
                <a:tc vMerge="1">
                  <a:txBody>
                    <a:bodyPr/>
                    <a:lstStyle/>
                    <a:p>
                      <a:endParaRPr lang="zh-CN" altLang="en-US"/>
                    </a:p>
                  </a:txBody>
                  <a:tcPr/>
                </a:tc>
                <a:tc vMerge="1">
                  <a:txBody>
                    <a:bodyPr/>
                    <a:lstStyle/>
                    <a:p>
                      <a:endParaRPr lang="zh-CN" altLang="en-US"/>
                    </a:p>
                  </a:txBody>
                  <a:tcPr/>
                </a:tc>
                <a:tc>
                  <a:txBody>
                    <a:bodyPr/>
                    <a:lstStyle/>
                    <a:p>
                      <a:pPr algn="l" fontAlgn="ctr"/>
                      <a:r>
                        <a:rPr lang="en-US" sz="1600" b="0" i="0" u="none" strike="noStrike" dirty="0" smtClean="0">
                          <a:solidFill>
                            <a:srgbClr val="000000"/>
                          </a:solidFill>
                          <a:latin typeface="Arial Unicode MS"/>
                        </a:rPr>
                        <a:t>PEOPLE R CHINA</a:t>
                      </a:r>
                      <a:endParaRPr lang="en-US" sz="1600" b="0" i="0" u="none" strike="noStrike" dirty="0">
                        <a:solidFill>
                          <a:srgbClr val="000000"/>
                        </a:solidFill>
                        <a:latin typeface="Arial Unicode M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r" fontAlgn="ctr"/>
                      <a:r>
                        <a:rPr lang="en-US" altLang="zh-CN" sz="1600" b="0" i="0" u="none" strike="noStrike" dirty="0" smtClean="0">
                          <a:solidFill>
                            <a:srgbClr val="000000"/>
                          </a:solidFill>
                          <a:latin typeface="Arial Unicode MS"/>
                        </a:rPr>
                        <a:t>211</a:t>
                      </a:r>
                      <a:endParaRPr lang="en-US" altLang="zh-CN" sz="1600" b="0" i="0" u="none" strike="noStrike" dirty="0">
                        <a:solidFill>
                          <a:srgbClr val="000000"/>
                        </a:solidFill>
                        <a:latin typeface="Arial Unicode M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r" fontAlgn="ctr"/>
                      <a:r>
                        <a:rPr lang="en-US" altLang="zh-CN" sz="1600" b="0" i="0" u="none" strike="noStrike" dirty="0">
                          <a:solidFill>
                            <a:srgbClr val="000000"/>
                          </a:solidFill>
                          <a:latin typeface="Arial Unicode MS"/>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4"/>
                  </a:ext>
                </a:extLst>
              </a:tr>
              <a:tr h="349252">
                <a:tc vMerge="1">
                  <a:txBody>
                    <a:bodyPr/>
                    <a:lstStyle/>
                    <a:p>
                      <a:endParaRPr lang="zh-CN" altLang="en-US"/>
                    </a:p>
                  </a:txBody>
                  <a:tcPr/>
                </a:tc>
                <a:tc vMerge="1">
                  <a:txBody>
                    <a:bodyPr/>
                    <a:lstStyle/>
                    <a:p>
                      <a:endParaRPr lang="zh-CN" altLang="en-US"/>
                    </a:p>
                  </a:txBody>
                  <a:tcPr/>
                </a:tc>
                <a:tc>
                  <a:txBody>
                    <a:bodyPr/>
                    <a:lstStyle/>
                    <a:p>
                      <a:pPr algn="l" fontAlgn="ctr"/>
                      <a:r>
                        <a:rPr lang="en-US" altLang="zh-CN" sz="1600" b="0" i="0" u="none" strike="noStrike" dirty="0" smtClean="0">
                          <a:solidFill>
                            <a:schemeClr val="bg1"/>
                          </a:solidFill>
                          <a:latin typeface="Arial Unicode MS"/>
                        </a:rPr>
                        <a:t>FRANCE</a:t>
                      </a:r>
                      <a:endParaRPr lang="en-US" sz="1600" b="0" i="0" u="none" strike="noStrike" dirty="0">
                        <a:solidFill>
                          <a:schemeClr val="bg1"/>
                        </a:solidFill>
                        <a:latin typeface="Arial Unicode M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ctr"/>
                      <a:r>
                        <a:rPr lang="en-US" altLang="zh-CN" sz="1600" b="0" i="0" u="none" strike="noStrike" dirty="0" smtClean="0">
                          <a:solidFill>
                            <a:schemeClr val="bg1"/>
                          </a:solidFill>
                          <a:latin typeface="Arial Unicode MS"/>
                        </a:rPr>
                        <a:t>126</a:t>
                      </a:r>
                      <a:endParaRPr lang="en-US" altLang="zh-CN" sz="1600" b="0" i="0" u="none" strike="noStrike" dirty="0">
                        <a:solidFill>
                          <a:schemeClr val="bg1"/>
                        </a:solidFill>
                        <a:latin typeface="Arial Unicode M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r" fontAlgn="ctr"/>
                      <a:r>
                        <a:rPr lang="en-US" altLang="zh-CN" sz="1600" b="0" i="0" u="none" strike="noStrike" dirty="0">
                          <a:solidFill>
                            <a:schemeClr val="bg1"/>
                          </a:solidFill>
                          <a:latin typeface="Arial Unicode MS"/>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5"/>
                  </a:ext>
                </a:extLst>
              </a:tr>
              <a:tr h="349252">
                <a:tc vMerge="1">
                  <a:txBody>
                    <a:bodyPr/>
                    <a:lstStyle/>
                    <a:p>
                      <a:endParaRPr lang="zh-CN" altLang="en-US"/>
                    </a:p>
                  </a:txBody>
                  <a:tcPr/>
                </a:tc>
                <a:tc vMerge="1">
                  <a:txBody>
                    <a:bodyPr/>
                    <a:lstStyle/>
                    <a:p>
                      <a:endParaRPr lang="zh-CN" altLang="en-US"/>
                    </a:p>
                  </a:txBody>
                  <a:tcPr/>
                </a:tc>
                <a:tc>
                  <a:txBody>
                    <a:bodyPr/>
                    <a:lstStyle/>
                    <a:p>
                      <a:pPr algn="l" fontAlgn="ctr"/>
                      <a:r>
                        <a:rPr lang="en-US" sz="1600" b="0" i="0" u="none" strike="noStrike" dirty="0">
                          <a:solidFill>
                            <a:srgbClr val="000000"/>
                          </a:solidFill>
                          <a:latin typeface="Arial Unicode MS"/>
                        </a:rPr>
                        <a:t>CANADA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600" b="0" i="0" u="none" strike="noStrike" dirty="0" smtClean="0">
                          <a:solidFill>
                            <a:srgbClr val="000000"/>
                          </a:solidFill>
                          <a:latin typeface="Arial Unicode MS"/>
                        </a:rPr>
                        <a:t>113</a:t>
                      </a:r>
                      <a:endParaRPr lang="en-US" altLang="zh-CN" sz="1600" b="0" i="0" u="none" strike="noStrike" dirty="0">
                        <a:solidFill>
                          <a:srgbClr val="000000"/>
                        </a:solidFill>
                        <a:latin typeface="Arial Unicode M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600" b="0" i="0" u="none" strike="noStrike">
                          <a:solidFill>
                            <a:srgbClr val="000000"/>
                          </a:solidFill>
                          <a:latin typeface="Arial Unicode MS"/>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49252">
                <a:tc vMerge="1">
                  <a:txBody>
                    <a:bodyPr/>
                    <a:lstStyle/>
                    <a:p>
                      <a:endParaRPr lang="zh-CN" altLang="en-US"/>
                    </a:p>
                  </a:txBody>
                  <a:tcPr/>
                </a:tc>
                <a:tc vMerge="1">
                  <a:txBody>
                    <a:bodyPr/>
                    <a:lstStyle/>
                    <a:p>
                      <a:endParaRPr lang="zh-CN" altLang="en-US"/>
                    </a:p>
                  </a:txBody>
                  <a:tcPr/>
                </a:tc>
                <a:tc>
                  <a:txBody>
                    <a:bodyPr/>
                    <a:lstStyle/>
                    <a:p>
                      <a:pPr algn="l" fontAlgn="ctr"/>
                      <a:r>
                        <a:rPr lang="en-US" altLang="zh-CN" sz="1600" b="0" i="0" u="none" strike="noStrike" dirty="0" smtClean="0">
                          <a:solidFill>
                            <a:srgbClr val="000000"/>
                          </a:solidFill>
                          <a:latin typeface="Arial Unicode MS"/>
                        </a:rPr>
                        <a:t>AUSTRAILIA</a:t>
                      </a:r>
                      <a:endParaRPr lang="en-US" sz="1600" b="0" i="0" u="none" strike="noStrike" dirty="0">
                        <a:solidFill>
                          <a:srgbClr val="000000"/>
                        </a:solidFill>
                        <a:latin typeface="Arial Unicode M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600" b="0" i="0" u="none" strike="noStrike" dirty="0" smtClean="0">
                          <a:solidFill>
                            <a:srgbClr val="000000"/>
                          </a:solidFill>
                          <a:latin typeface="Arial Unicode MS"/>
                        </a:rPr>
                        <a:t>112</a:t>
                      </a:r>
                      <a:endParaRPr lang="en-US" altLang="zh-CN" sz="1600" b="0" i="0" u="none" strike="noStrike" dirty="0">
                        <a:solidFill>
                          <a:srgbClr val="000000"/>
                        </a:solidFill>
                        <a:latin typeface="Arial Unicode M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600" b="0" i="0" u="none" strike="noStrike" dirty="0">
                          <a:solidFill>
                            <a:srgbClr val="000000"/>
                          </a:solidFill>
                          <a:latin typeface="Arial Unicode MS"/>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49252">
                <a:tc vMerge="1">
                  <a:txBody>
                    <a:bodyPr/>
                    <a:lstStyle/>
                    <a:p>
                      <a:endParaRPr lang="zh-CN" altLang="en-US"/>
                    </a:p>
                  </a:txBody>
                  <a:tcPr/>
                </a:tc>
                <a:tc vMerge="1">
                  <a:txBody>
                    <a:bodyPr/>
                    <a:lstStyle/>
                    <a:p>
                      <a:endParaRPr lang="zh-CN" altLang="en-US"/>
                    </a:p>
                  </a:txBody>
                  <a:tcPr/>
                </a:tc>
                <a:tc>
                  <a:txBody>
                    <a:bodyPr/>
                    <a:lstStyle/>
                    <a:p>
                      <a:pPr algn="l" fontAlgn="ctr"/>
                      <a:r>
                        <a:rPr lang="en-US" altLang="zh-CN" sz="1600" b="0" i="0" u="none" strike="noStrike" dirty="0" smtClean="0">
                          <a:solidFill>
                            <a:srgbClr val="000000"/>
                          </a:solidFill>
                          <a:latin typeface="Arial Unicode MS"/>
                        </a:rPr>
                        <a:t>SWITZERLAND</a:t>
                      </a:r>
                      <a:endParaRPr lang="en-US" sz="1600" b="0" i="0" u="none" strike="noStrike" dirty="0">
                        <a:solidFill>
                          <a:srgbClr val="000000"/>
                        </a:solidFill>
                        <a:latin typeface="Arial Unicode M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600" b="0" i="0" u="none" strike="noStrike" dirty="0" smtClean="0">
                          <a:solidFill>
                            <a:srgbClr val="000000"/>
                          </a:solidFill>
                          <a:latin typeface="Arial Unicode MS"/>
                        </a:rPr>
                        <a:t>81</a:t>
                      </a:r>
                      <a:endParaRPr lang="en-US" altLang="zh-CN" sz="1600" b="0" i="0" u="none" strike="noStrike" dirty="0">
                        <a:solidFill>
                          <a:srgbClr val="000000"/>
                        </a:solidFill>
                        <a:latin typeface="Arial Unicode M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600" b="0" i="0" u="none" strike="noStrike" dirty="0">
                          <a:solidFill>
                            <a:srgbClr val="000000"/>
                          </a:solidFill>
                          <a:latin typeface="Arial Unicode MS"/>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49252">
                <a:tc vMerge="1">
                  <a:txBody>
                    <a:bodyPr/>
                    <a:lstStyle/>
                    <a:p>
                      <a:endParaRPr lang="zh-CN" altLang="en-US"/>
                    </a:p>
                  </a:txBody>
                  <a:tcPr/>
                </a:tc>
                <a:tc vMerge="1">
                  <a:txBody>
                    <a:bodyPr/>
                    <a:lstStyle/>
                    <a:p>
                      <a:endParaRPr lang="zh-CN" altLang="en-US"/>
                    </a:p>
                  </a:txBody>
                  <a:tcPr/>
                </a:tc>
                <a:tc>
                  <a:txBody>
                    <a:bodyPr/>
                    <a:lstStyle/>
                    <a:p>
                      <a:pPr algn="l" fontAlgn="ctr"/>
                      <a:r>
                        <a:rPr lang="en-US" altLang="zh-CN" sz="1600" b="0" i="0" u="none" strike="noStrike" dirty="0" smtClean="0">
                          <a:solidFill>
                            <a:srgbClr val="000000"/>
                          </a:solidFill>
                          <a:latin typeface="Arial Unicode MS"/>
                        </a:rPr>
                        <a:t>SPAIN</a:t>
                      </a:r>
                      <a:endParaRPr lang="en-US" sz="1600" b="0" i="0" u="none" strike="noStrike" dirty="0">
                        <a:solidFill>
                          <a:srgbClr val="000000"/>
                        </a:solidFill>
                        <a:latin typeface="Arial Unicode M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600" b="0" i="0" u="none" strike="noStrike" dirty="0" smtClean="0">
                          <a:solidFill>
                            <a:srgbClr val="000000"/>
                          </a:solidFill>
                          <a:latin typeface="Arial Unicode MS"/>
                        </a:rPr>
                        <a:t>64</a:t>
                      </a:r>
                      <a:endParaRPr lang="en-US" altLang="zh-CN" sz="1600" b="0" i="0" u="none" strike="noStrike" dirty="0">
                        <a:solidFill>
                          <a:srgbClr val="000000"/>
                        </a:solidFill>
                        <a:latin typeface="Arial Unicode M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600" b="0" i="0" u="none" strike="noStrike" dirty="0">
                          <a:solidFill>
                            <a:srgbClr val="000000"/>
                          </a:solidFill>
                          <a:latin typeface="Arial Unicode MS"/>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2" descr="C:\Users\ammohamed\Desktop\aaas\aaas building.jpg"/>
          <p:cNvPicPr>
            <a:picLocks noChangeAspect="1" noChangeArrowheads="1"/>
          </p:cNvPicPr>
          <p:nvPr/>
        </p:nvPicPr>
        <p:blipFill>
          <a:blip r:embed="rId3" cstate="print"/>
          <a:srcRect/>
          <a:stretch>
            <a:fillRect/>
          </a:stretch>
        </p:blipFill>
        <p:spPr bwMode="auto">
          <a:xfrm>
            <a:off x="1522412" y="1550136"/>
            <a:ext cx="5643570" cy="5307865"/>
          </a:xfrm>
          <a:prstGeom prst="rect">
            <a:avLst/>
          </a:prstGeom>
          <a:ln>
            <a:noFill/>
          </a:ln>
          <a:effectLst>
            <a:softEdge rad="112500"/>
          </a:effectLst>
        </p:spPr>
      </p:pic>
      <p:sp>
        <p:nvSpPr>
          <p:cNvPr id="4" name="Rectangle 2"/>
          <p:cNvSpPr txBox="1">
            <a:spLocks noChangeArrowheads="1"/>
          </p:cNvSpPr>
          <p:nvPr/>
        </p:nvSpPr>
        <p:spPr>
          <a:xfrm>
            <a:off x="1879600" y="857251"/>
            <a:ext cx="6705600" cy="752475"/>
          </a:xfrm>
          <a:prstGeom prst="rect">
            <a:avLst/>
          </a:prstGeom>
        </p:spPr>
        <p:txBody>
          <a:bodyPr/>
          <a:lstStyle/>
          <a:p>
            <a:pPr fontAlgn="base">
              <a:spcBef>
                <a:spcPct val="0"/>
              </a:spcBef>
              <a:spcAft>
                <a:spcPct val="0"/>
              </a:spcAft>
              <a:defRPr/>
            </a:pPr>
            <a:r>
              <a:rPr lang="zh-CN" altLang="en-US" sz="3200" kern="0" dirty="0">
                <a:solidFill>
                  <a:srgbClr val="000000"/>
                </a:solidFill>
                <a:latin typeface="Arial"/>
                <a:ea typeface="黑体" pitchFamily="49" charset="-122"/>
              </a:rPr>
              <a:t>目录</a:t>
            </a:r>
          </a:p>
        </p:txBody>
      </p:sp>
      <p:sp>
        <p:nvSpPr>
          <p:cNvPr id="59396" name="TextBox 4"/>
          <p:cNvSpPr txBox="1">
            <a:spLocks noChangeArrowheads="1"/>
          </p:cNvSpPr>
          <p:nvPr/>
        </p:nvSpPr>
        <p:spPr bwMode="auto">
          <a:xfrm>
            <a:off x="7165976" y="2133600"/>
            <a:ext cx="435546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lnSpc>
                <a:spcPct val="200000"/>
              </a:lnSpc>
              <a:spcBef>
                <a:spcPct val="0"/>
              </a:spcBef>
              <a:spcAft>
                <a:spcPct val="0"/>
              </a:spcAft>
              <a:buFont typeface="Wingdings" panose="05000000000000000000" pitchFamily="2" charset="2"/>
              <a:buChar char="Ø"/>
            </a:pPr>
            <a:r>
              <a:rPr lang="en-US" altLang="zh-CN" b="1" dirty="0">
                <a:solidFill>
                  <a:srgbClr val="000000"/>
                </a:solidFill>
              </a:rPr>
              <a:t> </a:t>
            </a:r>
            <a:r>
              <a:rPr lang="en-US" altLang="zh-CN" b="1" dirty="0" smtClean="0">
                <a:solidFill>
                  <a:srgbClr val="000000"/>
                </a:solidFill>
              </a:rPr>
              <a:t>Science</a:t>
            </a:r>
            <a:r>
              <a:rPr lang="zh-CN" altLang="en-US" b="1" dirty="0" smtClean="0">
                <a:solidFill>
                  <a:srgbClr val="000000"/>
                </a:solidFill>
              </a:rPr>
              <a:t>介绍</a:t>
            </a:r>
            <a:endParaRPr lang="en-US" altLang="zh-CN" b="1" dirty="0" smtClean="0">
              <a:solidFill>
                <a:srgbClr val="000000"/>
              </a:solidFill>
            </a:endParaRPr>
          </a:p>
          <a:p>
            <a:pPr fontAlgn="base">
              <a:lnSpc>
                <a:spcPct val="200000"/>
              </a:lnSpc>
              <a:spcBef>
                <a:spcPct val="0"/>
              </a:spcBef>
              <a:spcAft>
                <a:spcPct val="0"/>
              </a:spcAft>
              <a:buFont typeface="Wingdings" panose="05000000000000000000" pitchFamily="2" charset="2"/>
              <a:buChar char="Ø"/>
            </a:pPr>
            <a:r>
              <a:rPr lang="en-US" altLang="zh-CN" dirty="0" smtClean="0">
                <a:solidFill>
                  <a:srgbClr val="000000"/>
                </a:solidFill>
              </a:rPr>
              <a:t>Science</a:t>
            </a:r>
            <a:r>
              <a:rPr lang="zh-CN" altLang="en-US" dirty="0">
                <a:solidFill>
                  <a:srgbClr val="000000"/>
                </a:solidFill>
              </a:rPr>
              <a:t>写作与投稿</a:t>
            </a:r>
            <a:endParaRPr lang="en-US" altLang="zh-CN" dirty="0">
              <a:solidFill>
                <a:srgbClr val="000000"/>
              </a:solidFill>
            </a:endParaRPr>
          </a:p>
        </p:txBody>
      </p:sp>
    </p:spTree>
    <p:extLst>
      <p:ext uri="{BB962C8B-B14F-4D97-AF65-F5344CB8AC3E}">
        <p14:creationId xmlns:p14="http://schemas.microsoft.com/office/powerpoint/2010/main" val="9213362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6018663" cy="1201003"/>
          </a:xfrm>
          <a:prstGeom prst="rect">
            <a:avLst/>
          </a:prstGeom>
          <a:noFill/>
          <a:ln>
            <a:noFill/>
          </a:ln>
        </p:spPr>
        <p:txBody>
          <a:bodyPr wrap="square" numCol="1" rtlCol="0" anchor="ctr" anchorCtr="1">
            <a:noAutofit/>
          </a:bodyPr>
          <a:lstStyle/>
          <a:p>
            <a:pPr marL="0">
              <a:lnSpc>
                <a:spcPts val="2400"/>
              </a:lnSpc>
            </a:pPr>
            <a:r>
              <a:rPr lang="en-US" altLang="zh-CN" sz="2400" b="1" dirty="0" smtClean="0">
                <a:solidFill>
                  <a:srgbClr val="C61F26"/>
                </a:solidFill>
                <a:ea typeface="宋体" charset="-122"/>
              </a:rPr>
              <a:t>2020</a:t>
            </a:r>
            <a:r>
              <a:rPr lang="zh-CN" altLang="en-US" sz="2400" b="1" dirty="0" smtClean="0">
                <a:solidFill>
                  <a:srgbClr val="C61F26"/>
                </a:solidFill>
                <a:ea typeface="宋体" charset="-122"/>
              </a:rPr>
              <a:t>年</a:t>
            </a:r>
            <a:r>
              <a:rPr lang="en-US" altLang="zh-CN" sz="2400" b="1" i="1" dirty="0" smtClean="0">
                <a:solidFill>
                  <a:srgbClr val="C61F26"/>
                </a:solidFill>
                <a:ea typeface="宋体" charset="-122"/>
              </a:rPr>
              <a:t>Science Signaling</a:t>
            </a:r>
            <a:r>
              <a:rPr lang="zh-CN" altLang="en-US" sz="2400" b="1" dirty="0" smtClean="0">
                <a:solidFill>
                  <a:srgbClr val="C61F26"/>
                </a:solidFill>
                <a:ea typeface="宋体" charset="-122"/>
              </a:rPr>
              <a:t>发文情况</a:t>
            </a:r>
          </a:p>
        </p:txBody>
      </p:sp>
      <p:graphicFrame>
        <p:nvGraphicFramePr>
          <p:cNvPr id="3" name="表格 2"/>
          <p:cNvGraphicFramePr>
            <a:graphicFrameLocks noGrp="1"/>
          </p:cNvGraphicFramePr>
          <p:nvPr>
            <p:extLst>
              <p:ext uri="{D42A27DB-BD31-4B8C-83A1-F6EECF244321}">
                <p14:modId xmlns:p14="http://schemas.microsoft.com/office/powerpoint/2010/main" val="88653062"/>
              </p:ext>
            </p:extLst>
          </p:nvPr>
        </p:nvGraphicFramePr>
        <p:xfrm>
          <a:off x="941696" y="1132758"/>
          <a:ext cx="9580729" cy="3116656"/>
        </p:xfrm>
        <a:graphic>
          <a:graphicData uri="http://schemas.openxmlformats.org/drawingml/2006/table">
            <a:tbl>
              <a:tblPr/>
              <a:tblGrid>
                <a:gridCol w="1377265">
                  <a:extLst>
                    <a:ext uri="{9D8B030D-6E8A-4147-A177-3AD203B41FA5}">
                      <a16:colId xmlns:a16="http://schemas.microsoft.com/office/drawing/2014/main" val="20000"/>
                    </a:ext>
                  </a:extLst>
                </a:gridCol>
                <a:gridCol w="3836180">
                  <a:extLst>
                    <a:ext uri="{9D8B030D-6E8A-4147-A177-3AD203B41FA5}">
                      <a16:colId xmlns:a16="http://schemas.microsoft.com/office/drawing/2014/main" val="20001"/>
                    </a:ext>
                  </a:extLst>
                </a:gridCol>
                <a:gridCol w="1992573">
                  <a:extLst>
                    <a:ext uri="{9D8B030D-6E8A-4147-A177-3AD203B41FA5}">
                      <a16:colId xmlns:a16="http://schemas.microsoft.com/office/drawing/2014/main" val="20002"/>
                    </a:ext>
                  </a:extLst>
                </a:gridCol>
                <a:gridCol w="1675149">
                  <a:extLst>
                    <a:ext uri="{9D8B030D-6E8A-4147-A177-3AD203B41FA5}">
                      <a16:colId xmlns:a16="http://schemas.microsoft.com/office/drawing/2014/main" val="20003"/>
                    </a:ext>
                  </a:extLst>
                </a:gridCol>
                <a:gridCol w="699562">
                  <a:extLst>
                    <a:ext uri="{9D8B030D-6E8A-4147-A177-3AD203B41FA5}">
                      <a16:colId xmlns:a16="http://schemas.microsoft.com/office/drawing/2014/main" val="20004"/>
                    </a:ext>
                  </a:extLst>
                </a:gridCol>
              </a:tblGrid>
              <a:tr h="389582">
                <a:tc>
                  <a:txBody>
                    <a:bodyPr/>
                    <a:lstStyle/>
                    <a:p>
                      <a:pPr algn="ctr" fontAlgn="ctr"/>
                      <a:r>
                        <a:rPr lang="zh-CN" altLang="en-US" sz="1600" b="0" i="0" u="none" strike="noStrike" dirty="0">
                          <a:solidFill>
                            <a:srgbClr val="000000"/>
                          </a:solidFill>
                          <a:latin typeface="Arial Unicode MS"/>
                        </a:rPr>
                        <a:t>时间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Arial Unicode MS"/>
                        </a:rPr>
                        <a:t>期刊</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Arial Unicode MS"/>
                        </a:rPr>
                        <a:t>国家</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Arial Unicode MS"/>
                        </a:rPr>
                        <a:t>发文量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Arial Unicode MS"/>
                        </a:rPr>
                        <a:t>排名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9582">
                <a:tc rowSpan="7">
                  <a:txBody>
                    <a:bodyPr/>
                    <a:lstStyle/>
                    <a:p>
                      <a:pPr algn="ctr" fontAlgn="ctr"/>
                      <a:r>
                        <a:rPr lang="en-US" altLang="zh-CN" sz="1600" b="0" i="0" u="none" strike="noStrike" dirty="0" smtClean="0">
                          <a:solidFill>
                            <a:srgbClr val="000000"/>
                          </a:solidFill>
                          <a:latin typeface="Arial Unicode MS"/>
                        </a:rPr>
                        <a:t>2020</a:t>
                      </a:r>
                      <a:endParaRPr lang="en-US" altLang="zh-CN" sz="1600" b="0" i="0" u="none" strike="noStrike" dirty="0">
                        <a:solidFill>
                          <a:srgbClr val="000000"/>
                        </a:solidFill>
                        <a:latin typeface="Arial Unicode M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7">
                  <a:txBody>
                    <a:bodyPr/>
                    <a:lstStyle/>
                    <a:p>
                      <a:pPr algn="ctr" fontAlgn="ctr"/>
                      <a:r>
                        <a:rPr lang="en-US" sz="2000" b="0" i="0" u="none" strike="noStrike" dirty="0">
                          <a:solidFill>
                            <a:srgbClr val="000000"/>
                          </a:solidFill>
                          <a:latin typeface="Arial Unicode MS"/>
                        </a:rPr>
                        <a:t>Science Signaling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latin typeface="Arial Unicode MS"/>
                        </a:rPr>
                        <a:t>USA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600" b="0" i="0" u="none" strike="noStrike" dirty="0" smtClean="0">
                          <a:solidFill>
                            <a:srgbClr val="000000"/>
                          </a:solidFill>
                          <a:latin typeface="Arial Unicode MS"/>
                        </a:rPr>
                        <a:t>81</a:t>
                      </a:r>
                      <a:endParaRPr lang="en-US" altLang="zh-CN" sz="1600" b="0" i="0" u="none" strike="noStrike" dirty="0">
                        <a:solidFill>
                          <a:srgbClr val="000000"/>
                        </a:solidFill>
                        <a:latin typeface="Arial Unicode M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600" b="0" i="0" u="none" strike="noStrike" dirty="0">
                          <a:solidFill>
                            <a:srgbClr val="000000"/>
                          </a:solidFill>
                          <a:latin typeface="Arial Unicode MS"/>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9582">
                <a:tc vMerge="1">
                  <a:txBody>
                    <a:bodyPr/>
                    <a:lstStyle/>
                    <a:p>
                      <a:endParaRPr lang="zh-CN" altLang="en-US"/>
                    </a:p>
                  </a:txBody>
                  <a:tcPr/>
                </a:tc>
                <a:tc vMerge="1">
                  <a:txBody>
                    <a:bodyPr/>
                    <a:lstStyle/>
                    <a:p>
                      <a:endParaRPr lang="zh-CN" altLang="en-US"/>
                    </a:p>
                  </a:txBody>
                  <a:tcPr/>
                </a:tc>
                <a:tc>
                  <a:txBody>
                    <a:bodyPr/>
                    <a:lstStyle/>
                    <a:p>
                      <a:pPr algn="l" fontAlgn="ctr"/>
                      <a:r>
                        <a:rPr lang="en-US" altLang="zh-CN" sz="1600" b="0" i="0" u="none" strike="noStrike" dirty="0" smtClean="0">
                          <a:solidFill>
                            <a:srgbClr val="000000"/>
                          </a:solidFill>
                          <a:latin typeface="Arial Unicode MS"/>
                        </a:rPr>
                        <a:t>UNITED KINGDOM</a:t>
                      </a:r>
                      <a:endParaRPr lang="en-US" sz="1600" b="0" i="0" u="none" strike="noStrike" dirty="0">
                        <a:solidFill>
                          <a:srgbClr val="000000"/>
                        </a:solidFill>
                        <a:latin typeface="Arial Unicode M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600" b="0" i="0" u="none" strike="noStrike" dirty="0" smtClean="0">
                          <a:solidFill>
                            <a:srgbClr val="000000"/>
                          </a:solidFill>
                          <a:latin typeface="Arial Unicode MS"/>
                        </a:rPr>
                        <a:t>36</a:t>
                      </a:r>
                      <a:endParaRPr lang="en-US" altLang="zh-CN" sz="1600" b="0" i="0" u="none" strike="noStrike" dirty="0">
                        <a:solidFill>
                          <a:srgbClr val="000000"/>
                        </a:solidFill>
                        <a:latin typeface="Arial Unicode M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600" b="0" i="0" u="none" strike="noStrike" dirty="0">
                          <a:solidFill>
                            <a:srgbClr val="000000"/>
                          </a:solidFill>
                          <a:latin typeface="Arial Unicode MS"/>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9582">
                <a:tc vMerge="1">
                  <a:txBody>
                    <a:bodyPr/>
                    <a:lstStyle/>
                    <a:p>
                      <a:endParaRPr lang="zh-CN" altLang="en-US"/>
                    </a:p>
                  </a:txBody>
                  <a:tcPr/>
                </a:tc>
                <a:tc vMerge="1">
                  <a:txBody>
                    <a:bodyPr/>
                    <a:lstStyle/>
                    <a:p>
                      <a:endParaRPr lang="zh-CN" altLang="en-US"/>
                    </a:p>
                  </a:txBody>
                  <a:tcPr/>
                </a:tc>
                <a:tc>
                  <a:txBody>
                    <a:bodyPr/>
                    <a:lstStyle/>
                    <a:p>
                      <a:pPr algn="l" fontAlgn="ctr"/>
                      <a:r>
                        <a:rPr lang="en-US" altLang="zh-CN" sz="1600" b="0" i="0" u="none" strike="noStrike" dirty="0" smtClean="0">
                          <a:solidFill>
                            <a:srgbClr val="000000"/>
                          </a:solidFill>
                          <a:latin typeface="Arial Unicode MS"/>
                        </a:rPr>
                        <a:t>GERMAN</a:t>
                      </a:r>
                      <a:endParaRPr lang="en-US" sz="1600" b="0" i="0" u="none" strike="noStrike" dirty="0">
                        <a:solidFill>
                          <a:srgbClr val="000000"/>
                        </a:solidFill>
                        <a:latin typeface="Arial Unicode M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600" b="0" i="0" u="none" strike="noStrike" dirty="0" smtClean="0">
                          <a:solidFill>
                            <a:srgbClr val="000000"/>
                          </a:solidFill>
                          <a:latin typeface="Arial Unicode MS"/>
                        </a:rPr>
                        <a:t>16</a:t>
                      </a:r>
                      <a:endParaRPr lang="en-US" altLang="zh-CN" sz="1600" b="0" i="0" u="none" strike="noStrike" dirty="0">
                        <a:solidFill>
                          <a:srgbClr val="000000"/>
                        </a:solidFill>
                        <a:latin typeface="Arial Unicode M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600" b="0" i="0" u="none" strike="noStrike" dirty="0">
                          <a:solidFill>
                            <a:srgbClr val="000000"/>
                          </a:solidFill>
                          <a:latin typeface="Arial Unicode MS"/>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89582">
                <a:tc vMerge="1">
                  <a:txBody>
                    <a:bodyPr/>
                    <a:lstStyle/>
                    <a:p>
                      <a:endParaRPr lang="zh-CN" altLang="en-US"/>
                    </a:p>
                  </a:txBody>
                  <a:tcPr/>
                </a:tc>
                <a:tc vMerge="1">
                  <a:txBody>
                    <a:bodyPr/>
                    <a:lstStyle/>
                    <a:p>
                      <a:endParaRPr lang="zh-CN" altLang="en-US"/>
                    </a:p>
                  </a:txBody>
                  <a:tcPr/>
                </a:tc>
                <a:tc>
                  <a:txBody>
                    <a:bodyPr/>
                    <a:lstStyle/>
                    <a:p>
                      <a:pPr algn="l" fontAlgn="ctr"/>
                      <a:r>
                        <a:rPr lang="en-US" sz="1600" b="0" i="0" u="none" strike="noStrike" dirty="0" smtClean="0">
                          <a:solidFill>
                            <a:srgbClr val="000000"/>
                          </a:solidFill>
                          <a:latin typeface="Arial Unicode MS"/>
                        </a:rPr>
                        <a:t>PEOPLE R CHINA</a:t>
                      </a:r>
                      <a:endParaRPr lang="en-US" sz="1600" b="0" i="0" u="none" strike="noStrike" dirty="0">
                        <a:solidFill>
                          <a:srgbClr val="000000"/>
                        </a:solidFill>
                        <a:latin typeface="Arial Unicode M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r" fontAlgn="ctr"/>
                      <a:r>
                        <a:rPr lang="en-US" altLang="zh-CN" sz="1600" b="0" i="0" u="none" strike="noStrike" dirty="0" smtClean="0">
                          <a:solidFill>
                            <a:srgbClr val="000000"/>
                          </a:solidFill>
                          <a:latin typeface="Arial Unicode MS"/>
                        </a:rPr>
                        <a:t>13</a:t>
                      </a:r>
                      <a:endParaRPr lang="en-US" altLang="zh-CN" sz="1600" b="0" i="0" u="none" strike="noStrike" dirty="0">
                        <a:solidFill>
                          <a:srgbClr val="000000"/>
                        </a:solidFill>
                        <a:latin typeface="Arial Unicode M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r" fontAlgn="ctr"/>
                      <a:r>
                        <a:rPr lang="en-US" altLang="zh-CN" sz="1600" b="0" i="0" u="none" strike="noStrike" dirty="0">
                          <a:solidFill>
                            <a:srgbClr val="000000"/>
                          </a:solidFill>
                          <a:latin typeface="Arial Unicode MS"/>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4"/>
                  </a:ext>
                </a:extLst>
              </a:tr>
              <a:tr h="389582">
                <a:tc vMerge="1">
                  <a:txBody>
                    <a:bodyPr/>
                    <a:lstStyle/>
                    <a:p>
                      <a:endParaRPr lang="zh-CN" altLang="en-US"/>
                    </a:p>
                  </a:txBody>
                  <a:tcPr/>
                </a:tc>
                <a:tc vMerge="1">
                  <a:txBody>
                    <a:bodyPr/>
                    <a:lstStyle/>
                    <a:p>
                      <a:endParaRPr lang="zh-CN" altLang="en-US"/>
                    </a:p>
                  </a:txBody>
                  <a:tcPr/>
                </a:tc>
                <a:tc>
                  <a:txBody>
                    <a:bodyPr/>
                    <a:lstStyle/>
                    <a:p>
                      <a:pPr algn="l" fontAlgn="ctr"/>
                      <a:r>
                        <a:rPr lang="en-US" altLang="zh-CN" sz="1600" b="0" i="0" u="none" strike="noStrike" dirty="0" smtClean="0">
                          <a:solidFill>
                            <a:schemeClr val="bg1"/>
                          </a:solidFill>
                          <a:latin typeface="Arial Unicode MS"/>
                        </a:rPr>
                        <a:t>CANADA</a:t>
                      </a:r>
                      <a:endParaRPr lang="en-US" sz="1600" b="0" i="0" u="none" strike="noStrike" dirty="0">
                        <a:solidFill>
                          <a:schemeClr val="bg1"/>
                        </a:solidFill>
                        <a:latin typeface="Arial Unicode M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F5F5"/>
                    </a:solidFill>
                  </a:tcPr>
                </a:tc>
                <a:tc>
                  <a:txBody>
                    <a:bodyPr/>
                    <a:lstStyle/>
                    <a:p>
                      <a:pPr algn="r" fontAlgn="ctr"/>
                      <a:r>
                        <a:rPr lang="en-US" altLang="zh-CN" sz="1600" b="0" i="0" u="none" strike="noStrike" dirty="0" smtClean="0">
                          <a:solidFill>
                            <a:schemeClr val="bg1"/>
                          </a:solidFill>
                          <a:latin typeface="Arial Unicode MS"/>
                        </a:rPr>
                        <a:t>9</a:t>
                      </a:r>
                      <a:endParaRPr lang="en-US" altLang="zh-CN" sz="1600" b="0" i="0" u="none" strike="noStrike" dirty="0">
                        <a:solidFill>
                          <a:schemeClr val="bg1"/>
                        </a:solidFill>
                        <a:latin typeface="Arial Unicode M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F5F5"/>
                    </a:solidFill>
                  </a:tcPr>
                </a:tc>
                <a:tc>
                  <a:txBody>
                    <a:bodyPr/>
                    <a:lstStyle/>
                    <a:p>
                      <a:pPr algn="r" fontAlgn="ctr"/>
                      <a:r>
                        <a:rPr lang="en-US" altLang="zh-CN" sz="1600" b="0" i="0" u="none" strike="noStrike" dirty="0">
                          <a:solidFill>
                            <a:schemeClr val="bg1"/>
                          </a:solidFill>
                          <a:latin typeface="Arial Unicode MS"/>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F5F5"/>
                    </a:solidFill>
                  </a:tcPr>
                </a:tc>
                <a:extLst>
                  <a:ext uri="{0D108BD9-81ED-4DB2-BD59-A6C34878D82A}">
                    <a16:rowId xmlns:a16="http://schemas.microsoft.com/office/drawing/2014/main" val="10005"/>
                  </a:ext>
                </a:extLst>
              </a:tr>
              <a:tr h="389582">
                <a:tc vMerge="1">
                  <a:txBody>
                    <a:bodyPr/>
                    <a:lstStyle/>
                    <a:p>
                      <a:endParaRPr lang="zh-CN" altLang="en-US"/>
                    </a:p>
                  </a:txBody>
                  <a:tcPr/>
                </a:tc>
                <a:tc vMerge="1">
                  <a:txBody>
                    <a:bodyPr/>
                    <a:lstStyle/>
                    <a:p>
                      <a:endParaRPr lang="zh-CN" altLang="en-US"/>
                    </a:p>
                  </a:txBody>
                  <a:tcPr/>
                </a:tc>
                <a:tc>
                  <a:txBody>
                    <a:bodyPr/>
                    <a:lstStyle/>
                    <a:p>
                      <a:pPr algn="l" fontAlgn="ctr"/>
                      <a:r>
                        <a:rPr lang="en-US" altLang="zh-CN" sz="1600" b="0" i="0" u="none" strike="noStrike" dirty="0" smtClean="0">
                          <a:solidFill>
                            <a:srgbClr val="000000"/>
                          </a:solidFill>
                          <a:latin typeface="Arial Unicode MS"/>
                        </a:rPr>
                        <a:t>FRANCE</a:t>
                      </a:r>
                      <a:endParaRPr lang="en-US" sz="1600" b="0" i="0" u="none" strike="noStrike" dirty="0">
                        <a:solidFill>
                          <a:srgbClr val="000000"/>
                        </a:solidFill>
                        <a:latin typeface="Arial Unicode M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600" b="0" i="0" u="none" strike="noStrike" dirty="0" smtClean="0">
                          <a:solidFill>
                            <a:srgbClr val="000000"/>
                          </a:solidFill>
                          <a:latin typeface="Arial Unicode MS"/>
                        </a:rPr>
                        <a:t>9</a:t>
                      </a:r>
                      <a:endParaRPr lang="en-US" altLang="zh-CN" sz="1600" b="0" i="0" u="none" strike="noStrike" dirty="0">
                        <a:solidFill>
                          <a:srgbClr val="000000"/>
                        </a:solidFill>
                        <a:latin typeface="Arial Unicode M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600" b="0" i="0" u="none" strike="noStrike">
                          <a:solidFill>
                            <a:srgbClr val="000000"/>
                          </a:solidFill>
                          <a:latin typeface="Arial Unicode MS"/>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89582">
                <a:tc vMerge="1">
                  <a:txBody>
                    <a:bodyPr/>
                    <a:lstStyle/>
                    <a:p>
                      <a:endParaRPr lang="zh-CN" altLang="en-US"/>
                    </a:p>
                  </a:txBody>
                  <a:tcPr/>
                </a:tc>
                <a:tc vMerge="1">
                  <a:txBody>
                    <a:bodyPr/>
                    <a:lstStyle/>
                    <a:p>
                      <a:endParaRPr lang="zh-CN" altLang="en-US"/>
                    </a:p>
                  </a:txBody>
                  <a:tcPr/>
                </a:tc>
                <a:tc>
                  <a:txBody>
                    <a:bodyPr/>
                    <a:lstStyle/>
                    <a:p>
                      <a:pPr algn="l" fontAlgn="ctr"/>
                      <a:r>
                        <a:rPr lang="en-US" altLang="zh-CN" sz="1600" b="0" i="0" u="none" strike="noStrike" dirty="0" smtClean="0">
                          <a:solidFill>
                            <a:srgbClr val="000000"/>
                          </a:solidFill>
                          <a:latin typeface="Arial Unicode MS"/>
                        </a:rPr>
                        <a:t>NETHERLAND</a:t>
                      </a:r>
                      <a:endParaRPr lang="en-US" sz="1600" b="0" i="0" u="none" strike="noStrike" dirty="0">
                        <a:solidFill>
                          <a:srgbClr val="000000"/>
                        </a:solidFill>
                        <a:latin typeface="Arial Unicode M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600" b="0" i="0" u="none" strike="noStrike" dirty="0" smtClean="0">
                          <a:solidFill>
                            <a:srgbClr val="000000"/>
                          </a:solidFill>
                          <a:latin typeface="Arial Unicode MS"/>
                        </a:rPr>
                        <a:t>6</a:t>
                      </a:r>
                      <a:endParaRPr lang="en-US" altLang="zh-CN" sz="1600" b="0" i="0" u="none" strike="noStrike" dirty="0">
                        <a:solidFill>
                          <a:srgbClr val="000000"/>
                        </a:solidFill>
                        <a:latin typeface="Arial Unicode M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600" b="0" i="0" u="none" strike="noStrike" dirty="0">
                          <a:solidFill>
                            <a:srgbClr val="000000"/>
                          </a:solidFill>
                          <a:latin typeface="Arial Unicode MS"/>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8775510" cy="1201003"/>
          </a:xfrm>
          <a:prstGeom prst="rect">
            <a:avLst/>
          </a:prstGeom>
          <a:noFill/>
          <a:ln>
            <a:noFill/>
          </a:ln>
        </p:spPr>
        <p:txBody>
          <a:bodyPr wrap="square" numCol="1" rtlCol="0" anchor="ctr" anchorCtr="1">
            <a:noAutofit/>
          </a:bodyPr>
          <a:lstStyle/>
          <a:p>
            <a:pPr marL="0">
              <a:lnSpc>
                <a:spcPts val="2400"/>
              </a:lnSpc>
            </a:pPr>
            <a:r>
              <a:rPr lang="en-US" altLang="zh-CN" sz="2400" b="1" dirty="0" smtClean="0">
                <a:solidFill>
                  <a:srgbClr val="C61F26"/>
                </a:solidFill>
                <a:ea typeface="宋体" charset="-122"/>
              </a:rPr>
              <a:t>2020</a:t>
            </a:r>
            <a:r>
              <a:rPr lang="zh-CN" altLang="en-US" sz="2400" b="1" dirty="0" smtClean="0">
                <a:solidFill>
                  <a:srgbClr val="C61F26"/>
                </a:solidFill>
                <a:ea typeface="宋体" charset="-122"/>
              </a:rPr>
              <a:t>年</a:t>
            </a:r>
            <a:r>
              <a:rPr lang="en-US" altLang="zh-CN" sz="2400" b="1" i="1" dirty="0" smtClean="0">
                <a:solidFill>
                  <a:srgbClr val="C61F26"/>
                </a:solidFill>
                <a:ea typeface="宋体" charset="-122"/>
              </a:rPr>
              <a:t>Science Translational Medicine</a:t>
            </a:r>
            <a:r>
              <a:rPr lang="zh-CN" altLang="en-US" sz="2400" b="1" dirty="0" smtClean="0">
                <a:solidFill>
                  <a:srgbClr val="C61F26"/>
                </a:solidFill>
                <a:ea typeface="宋体" charset="-122"/>
              </a:rPr>
              <a:t>发文情况</a:t>
            </a:r>
          </a:p>
        </p:txBody>
      </p:sp>
      <p:graphicFrame>
        <p:nvGraphicFramePr>
          <p:cNvPr id="3" name="表格 2"/>
          <p:cNvGraphicFramePr>
            <a:graphicFrameLocks noGrp="1"/>
          </p:cNvGraphicFramePr>
          <p:nvPr>
            <p:extLst>
              <p:ext uri="{D42A27DB-BD31-4B8C-83A1-F6EECF244321}">
                <p14:modId xmlns:p14="http://schemas.microsoft.com/office/powerpoint/2010/main" val="1068212152"/>
              </p:ext>
            </p:extLst>
          </p:nvPr>
        </p:nvGraphicFramePr>
        <p:xfrm>
          <a:off x="777922" y="1241948"/>
          <a:ext cx="9730854" cy="3697300"/>
        </p:xfrm>
        <a:graphic>
          <a:graphicData uri="http://schemas.openxmlformats.org/drawingml/2006/table">
            <a:tbl>
              <a:tblPr/>
              <a:tblGrid>
                <a:gridCol w="1398846">
                  <a:extLst>
                    <a:ext uri="{9D8B030D-6E8A-4147-A177-3AD203B41FA5}">
                      <a16:colId xmlns:a16="http://schemas.microsoft.com/office/drawing/2014/main" val="20000"/>
                    </a:ext>
                  </a:extLst>
                </a:gridCol>
                <a:gridCol w="4512941">
                  <a:extLst>
                    <a:ext uri="{9D8B030D-6E8A-4147-A177-3AD203B41FA5}">
                      <a16:colId xmlns:a16="http://schemas.microsoft.com/office/drawing/2014/main" val="20001"/>
                    </a:ext>
                  </a:extLst>
                </a:gridCol>
                <a:gridCol w="1785551">
                  <a:extLst>
                    <a:ext uri="{9D8B030D-6E8A-4147-A177-3AD203B41FA5}">
                      <a16:colId xmlns:a16="http://schemas.microsoft.com/office/drawing/2014/main" val="20002"/>
                    </a:ext>
                  </a:extLst>
                </a:gridCol>
                <a:gridCol w="1322992">
                  <a:extLst>
                    <a:ext uri="{9D8B030D-6E8A-4147-A177-3AD203B41FA5}">
                      <a16:colId xmlns:a16="http://schemas.microsoft.com/office/drawing/2014/main" val="20003"/>
                    </a:ext>
                  </a:extLst>
                </a:gridCol>
                <a:gridCol w="710524">
                  <a:extLst>
                    <a:ext uri="{9D8B030D-6E8A-4147-A177-3AD203B41FA5}">
                      <a16:colId xmlns:a16="http://schemas.microsoft.com/office/drawing/2014/main" val="20004"/>
                    </a:ext>
                  </a:extLst>
                </a:gridCol>
              </a:tblGrid>
              <a:tr h="369730">
                <a:tc>
                  <a:txBody>
                    <a:bodyPr/>
                    <a:lstStyle/>
                    <a:p>
                      <a:pPr algn="ctr" fontAlgn="ctr"/>
                      <a:r>
                        <a:rPr lang="zh-CN" altLang="en-US" sz="1600" b="0" i="0" u="none" strike="noStrike" dirty="0">
                          <a:solidFill>
                            <a:srgbClr val="000000"/>
                          </a:solidFill>
                          <a:latin typeface="Arial Unicode MS"/>
                        </a:rPr>
                        <a:t>时间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Arial Unicode MS"/>
                        </a:rPr>
                        <a:t>期刊</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Arial Unicode MS"/>
                        </a:rPr>
                        <a:t>国家</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Arial Unicode MS"/>
                        </a:rPr>
                        <a:t>发文量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Arial Unicode MS"/>
                        </a:rPr>
                        <a:t>排名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69730">
                <a:tc rowSpan="9">
                  <a:txBody>
                    <a:bodyPr/>
                    <a:lstStyle/>
                    <a:p>
                      <a:pPr algn="ctr" fontAlgn="ctr"/>
                      <a:r>
                        <a:rPr lang="en-US" altLang="zh-CN" sz="1600" b="0" i="0" u="none" strike="noStrike" dirty="0" smtClean="0">
                          <a:solidFill>
                            <a:srgbClr val="000000"/>
                          </a:solidFill>
                          <a:latin typeface="Arial Unicode MS"/>
                        </a:rPr>
                        <a:t>2020</a:t>
                      </a:r>
                      <a:endParaRPr lang="en-US" altLang="zh-CN" sz="1600" b="0" i="0" u="none" strike="noStrike" dirty="0">
                        <a:solidFill>
                          <a:srgbClr val="000000"/>
                        </a:solidFill>
                        <a:latin typeface="Arial Unicode M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9">
                  <a:txBody>
                    <a:bodyPr/>
                    <a:lstStyle/>
                    <a:p>
                      <a:pPr algn="ctr" fontAlgn="ctr"/>
                      <a:r>
                        <a:rPr lang="en-US" sz="2400" b="0" i="0" u="none" strike="noStrike" dirty="0">
                          <a:solidFill>
                            <a:srgbClr val="000000"/>
                          </a:solidFill>
                          <a:latin typeface="Arial Unicode MS"/>
                        </a:rPr>
                        <a:t>Science Translational Medicine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latin typeface="Arial Unicode MS"/>
                        </a:rPr>
                        <a:t>USA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600" b="0" i="0" u="none" strike="noStrike" dirty="0" smtClean="0">
                          <a:solidFill>
                            <a:srgbClr val="000000"/>
                          </a:solidFill>
                          <a:latin typeface="Arial Unicode MS"/>
                        </a:rPr>
                        <a:t>233</a:t>
                      </a:r>
                      <a:endParaRPr lang="en-US" altLang="zh-CN" sz="1600" b="0" i="0" u="none" strike="noStrike" dirty="0">
                        <a:solidFill>
                          <a:srgbClr val="000000"/>
                        </a:solidFill>
                        <a:latin typeface="Arial Unicode M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600" b="0" i="0" u="none" strike="noStrike" dirty="0">
                          <a:solidFill>
                            <a:srgbClr val="000000"/>
                          </a:solidFill>
                          <a:latin typeface="Arial Unicode MS"/>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69730">
                <a:tc vMerge="1">
                  <a:txBody>
                    <a:bodyPr/>
                    <a:lstStyle/>
                    <a:p>
                      <a:endParaRPr lang="zh-CN" altLang="en-US"/>
                    </a:p>
                  </a:txBody>
                  <a:tcPr/>
                </a:tc>
                <a:tc vMerge="1">
                  <a:txBody>
                    <a:bodyPr/>
                    <a:lstStyle/>
                    <a:p>
                      <a:endParaRPr lang="zh-CN" altLang="en-US"/>
                    </a:p>
                  </a:txBody>
                  <a:tcPr/>
                </a:tc>
                <a:tc>
                  <a:txBody>
                    <a:bodyPr/>
                    <a:lstStyle/>
                    <a:p>
                      <a:pPr algn="l" fontAlgn="ctr"/>
                      <a:r>
                        <a:rPr lang="en-US" altLang="zh-CN" sz="1600" b="0" i="0" u="none" strike="noStrike" dirty="0" smtClean="0">
                          <a:solidFill>
                            <a:srgbClr val="000000"/>
                          </a:solidFill>
                          <a:latin typeface="Arial Unicode MS"/>
                        </a:rPr>
                        <a:t>UNITED KINGDOM</a:t>
                      </a:r>
                      <a:endParaRPr lang="en-US" sz="1600" b="0" i="0" u="none" strike="noStrike" dirty="0">
                        <a:solidFill>
                          <a:srgbClr val="000000"/>
                        </a:solidFill>
                        <a:latin typeface="Arial Unicode M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600" b="0" i="0" u="none" strike="noStrike" dirty="0" smtClean="0">
                          <a:solidFill>
                            <a:srgbClr val="000000"/>
                          </a:solidFill>
                          <a:latin typeface="Arial Unicode MS"/>
                        </a:rPr>
                        <a:t>69</a:t>
                      </a:r>
                      <a:endParaRPr lang="en-US" altLang="zh-CN" sz="1600" b="0" i="0" u="none" strike="noStrike" dirty="0">
                        <a:solidFill>
                          <a:srgbClr val="000000"/>
                        </a:solidFill>
                        <a:latin typeface="Arial Unicode M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600" b="0" i="0" u="none" strike="noStrike">
                          <a:solidFill>
                            <a:srgbClr val="000000"/>
                          </a:solidFill>
                          <a:latin typeface="Arial Unicode MS"/>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69730">
                <a:tc vMerge="1">
                  <a:txBody>
                    <a:bodyPr/>
                    <a:lstStyle/>
                    <a:p>
                      <a:endParaRPr lang="zh-CN" altLang="en-US"/>
                    </a:p>
                  </a:txBody>
                  <a:tcPr/>
                </a:tc>
                <a:tc vMerge="1">
                  <a:txBody>
                    <a:bodyPr/>
                    <a:lstStyle/>
                    <a:p>
                      <a:endParaRPr lang="zh-CN" altLang="en-US"/>
                    </a:p>
                  </a:txBody>
                  <a:tcPr/>
                </a:tc>
                <a:tc>
                  <a:txBody>
                    <a:bodyPr/>
                    <a:lstStyle/>
                    <a:p>
                      <a:pPr algn="l" fontAlgn="ctr"/>
                      <a:r>
                        <a:rPr lang="en-US" sz="1600" b="0" i="0" u="none" strike="noStrike" dirty="0" smtClean="0">
                          <a:solidFill>
                            <a:srgbClr val="000000"/>
                          </a:solidFill>
                          <a:latin typeface="Arial Unicode MS"/>
                        </a:rPr>
                        <a:t>PEOPLE R CHINA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r" fontAlgn="ctr"/>
                      <a:r>
                        <a:rPr lang="en-US" altLang="zh-CN" sz="1600" b="0" i="0" u="none" strike="noStrike" dirty="0" smtClean="0">
                          <a:solidFill>
                            <a:srgbClr val="000000"/>
                          </a:solidFill>
                          <a:latin typeface="Arial Unicode MS"/>
                        </a:rPr>
                        <a:t>43</a:t>
                      </a:r>
                      <a:endParaRPr lang="en-US" altLang="zh-CN" sz="1600" b="0" i="0" u="none" strike="noStrike" dirty="0">
                        <a:solidFill>
                          <a:srgbClr val="000000"/>
                        </a:solidFill>
                        <a:latin typeface="Arial Unicode M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r" fontAlgn="ctr"/>
                      <a:r>
                        <a:rPr lang="en-US" altLang="zh-CN" sz="1600" b="0" i="0" u="none" strike="noStrike" dirty="0">
                          <a:solidFill>
                            <a:srgbClr val="000000"/>
                          </a:solidFill>
                          <a:latin typeface="Arial Unicode MS"/>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3"/>
                  </a:ext>
                </a:extLst>
              </a:tr>
              <a:tr h="369730">
                <a:tc vMerge="1">
                  <a:txBody>
                    <a:bodyPr/>
                    <a:lstStyle/>
                    <a:p>
                      <a:endParaRPr lang="zh-CN" altLang="en-US"/>
                    </a:p>
                  </a:txBody>
                  <a:tcPr/>
                </a:tc>
                <a:tc vMerge="1">
                  <a:txBody>
                    <a:bodyPr/>
                    <a:lstStyle/>
                    <a:p>
                      <a:endParaRPr lang="zh-CN" altLang="en-US"/>
                    </a:p>
                  </a:txBody>
                  <a:tcPr/>
                </a:tc>
                <a:tc>
                  <a:txBody>
                    <a:bodyPr/>
                    <a:lstStyle/>
                    <a:p>
                      <a:pPr algn="l" fontAlgn="ctr"/>
                      <a:r>
                        <a:rPr lang="en-US" sz="1600" b="0" i="0" u="none" strike="noStrike" dirty="0" smtClean="0">
                          <a:solidFill>
                            <a:srgbClr val="000000"/>
                          </a:solidFill>
                          <a:latin typeface="Arial Unicode MS"/>
                        </a:rPr>
                        <a:t>GERMANY</a:t>
                      </a:r>
                      <a:endParaRPr lang="en-US" sz="1600" b="0" i="0" u="none" strike="noStrike" dirty="0">
                        <a:solidFill>
                          <a:srgbClr val="000000"/>
                        </a:solidFill>
                        <a:latin typeface="Arial Unicode M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600" b="0" i="0" u="none" strike="noStrike" dirty="0" smtClean="0">
                          <a:solidFill>
                            <a:srgbClr val="000000"/>
                          </a:solidFill>
                          <a:latin typeface="Arial Unicode MS"/>
                        </a:rPr>
                        <a:t>36</a:t>
                      </a:r>
                      <a:endParaRPr lang="en-US" altLang="zh-CN" sz="1600" b="0" i="0" u="none" strike="noStrike" dirty="0">
                        <a:solidFill>
                          <a:srgbClr val="000000"/>
                        </a:solidFill>
                        <a:latin typeface="Arial Unicode M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600" b="0" i="0" u="none" strike="noStrike">
                          <a:solidFill>
                            <a:srgbClr val="000000"/>
                          </a:solidFill>
                          <a:latin typeface="Arial Unicode MS"/>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69730">
                <a:tc vMerge="1">
                  <a:txBody>
                    <a:bodyPr/>
                    <a:lstStyle/>
                    <a:p>
                      <a:endParaRPr lang="zh-CN" altLang="en-US"/>
                    </a:p>
                  </a:txBody>
                  <a:tcPr/>
                </a:tc>
                <a:tc vMerge="1">
                  <a:txBody>
                    <a:bodyPr/>
                    <a:lstStyle/>
                    <a:p>
                      <a:endParaRPr lang="zh-CN" altLang="en-US"/>
                    </a:p>
                  </a:txBody>
                  <a:tcPr/>
                </a:tc>
                <a:tc>
                  <a:txBody>
                    <a:bodyPr/>
                    <a:lstStyle/>
                    <a:p>
                      <a:pPr algn="l" fontAlgn="ctr"/>
                      <a:r>
                        <a:rPr lang="en-US" sz="1600" b="0" i="0" u="none" strike="noStrike" dirty="0" smtClean="0">
                          <a:solidFill>
                            <a:srgbClr val="000000"/>
                          </a:solidFill>
                          <a:latin typeface="Arial Unicode MS"/>
                        </a:rPr>
                        <a:t>CANADA</a:t>
                      </a:r>
                      <a:endParaRPr lang="en-US" sz="1600" b="0" i="0" u="none" strike="noStrike" dirty="0">
                        <a:solidFill>
                          <a:srgbClr val="000000"/>
                        </a:solidFill>
                        <a:latin typeface="Arial Unicode M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600" b="0" i="0" u="none" strike="noStrike" dirty="0" smtClean="0">
                          <a:solidFill>
                            <a:srgbClr val="000000"/>
                          </a:solidFill>
                          <a:latin typeface="Arial Unicode MS"/>
                        </a:rPr>
                        <a:t>27</a:t>
                      </a:r>
                      <a:endParaRPr lang="en-US" altLang="zh-CN" sz="1600" b="0" i="0" u="none" strike="noStrike" dirty="0">
                        <a:solidFill>
                          <a:srgbClr val="000000"/>
                        </a:solidFill>
                        <a:latin typeface="Arial Unicode M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600" b="0" i="0" u="none" strike="noStrike">
                          <a:solidFill>
                            <a:srgbClr val="000000"/>
                          </a:solidFill>
                          <a:latin typeface="Arial Unicode MS"/>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69730">
                <a:tc vMerge="1">
                  <a:txBody>
                    <a:bodyPr/>
                    <a:lstStyle/>
                    <a:p>
                      <a:endParaRPr lang="zh-CN" altLang="en-US"/>
                    </a:p>
                  </a:txBody>
                  <a:tcPr/>
                </a:tc>
                <a:tc vMerge="1">
                  <a:txBody>
                    <a:bodyPr/>
                    <a:lstStyle/>
                    <a:p>
                      <a:endParaRPr lang="zh-CN" altLang="en-US"/>
                    </a:p>
                  </a:txBody>
                  <a:tcPr/>
                </a:tc>
                <a:tc>
                  <a:txBody>
                    <a:bodyPr/>
                    <a:lstStyle/>
                    <a:p>
                      <a:pPr algn="l" fontAlgn="ctr"/>
                      <a:r>
                        <a:rPr lang="en-US" sz="1600" b="0" i="0" u="none" strike="noStrike" dirty="0" smtClean="0">
                          <a:solidFill>
                            <a:srgbClr val="000000"/>
                          </a:solidFill>
                          <a:latin typeface="Arial Unicode MS"/>
                        </a:rPr>
                        <a:t>SWITZERLAND</a:t>
                      </a:r>
                      <a:endParaRPr lang="en-US" sz="1600" b="0" i="0" u="none" strike="noStrike" dirty="0">
                        <a:solidFill>
                          <a:srgbClr val="000000"/>
                        </a:solidFill>
                        <a:latin typeface="Arial Unicode M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600" b="0" i="0" u="none" strike="noStrike" dirty="0" smtClean="0">
                          <a:solidFill>
                            <a:srgbClr val="000000"/>
                          </a:solidFill>
                          <a:latin typeface="Arial Unicode MS"/>
                        </a:rPr>
                        <a:t>27</a:t>
                      </a:r>
                      <a:endParaRPr lang="en-US" altLang="zh-CN" sz="1600" b="0" i="0" u="none" strike="noStrike" dirty="0">
                        <a:solidFill>
                          <a:srgbClr val="000000"/>
                        </a:solidFill>
                        <a:latin typeface="Arial Unicode M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600" b="0" i="0" u="none" strike="noStrike">
                          <a:solidFill>
                            <a:srgbClr val="000000"/>
                          </a:solidFill>
                          <a:latin typeface="Arial Unicode MS"/>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69730">
                <a:tc vMerge="1">
                  <a:txBody>
                    <a:bodyPr/>
                    <a:lstStyle/>
                    <a:p>
                      <a:endParaRPr lang="zh-CN" altLang="en-US"/>
                    </a:p>
                  </a:txBody>
                  <a:tcPr/>
                </a:tc>
                <a:tc vMerge="1">
                  <a:txBody>
                    <a:bodyPr/>
                    <a:lstStyle/>
                    <a:p>
                      <a:endParaRPr lang="zh-CN" altLang="en-US"/>
                    </a:p>
                  </a:txBody>
                  <a:tcPr/>
                </a:tc>
                <a:tc>
                  <a:txBody>
                    <a:bodyPr/>
                    <a:lstStyle/>
                    <a:p>
                      <a:pPr algn="l" fontAlgn="ctr"/>
                      <a:r>
                        <a:rPr lang="en-US" sz="1600" b="0" i="0" u="none" strike="noStrike" dirty="0" smtClean="0">
                          <a:solidFill>
                            <a:srgbClr val="000000"/>
                          </a:solidFill>
                          <a:latin typeface="Arial Unicode MS"/>
                        </a:rPr>
                        <a:t>AUSTRALIA</a:t>
                      </a:r>
                      <a:endParaRPr lang="en-US" sz="1600" b="0" i="0" u="none" strike="noStrike" dirty="0">
                        <a:solidFill>
                          <a:srgbClr val="000000"/>
                        </a:solidFill>
                        <a:latin typeface="Arial Unicode M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600" b="0" i="0" u="none" strike="noStrike" dirty="0" smtClean="0">
                          <a:solidFill>
                            <a:srgbClr val="000000"/>
                          </a:solidFill>
                          <a:latin typeface="Arial Unicode MS"/>
                        </a:rPr>
                        <a:t>21</a:t>
                      </a:r>
                      <a:endParaRPr lang="en-US" altLang="zh-CN" sz="1600" b="0" i="0" u="none" strike="noStrike" dirty="0">
                        <a:solidFill>
                          <a:srgbClr val="000000"/>
                        </a:solidFill>
                        <a:latin typeface="Arial Unicode M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600" b="0" i="0" u="none" strike="noStrike">
                          <a:solidFill>
                            <a:srgbClr val="000000"/>
                          </a:solidFill>
                          <a:latin typeface="Arial Unicode MS"/>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69730">
                <a:tc vMerge="1">
                  <a:txBody>
                    <a:bodyPr/>
                    <a:lstStyle/>
                    <a:p>
                      <a:endParaRPr lang="zh-CN" altLang="en-US"/>
                    </a:p>
                  </a:txBody>
                  <a:tcPr/>
                </a:tc>
                <a:tc vMerge="1">
                  <a:txBody>
                    <a:bodyPr/>
                    <a:lstStyle/>
                    <a:p>
                      <a:endParaRPr lang="zh-CN" altLang="en-US"/>
                    </a:p>
                  </a:txBody>
                  <a:tcPr/>
                </a:tc>
                <a:tc>
                  <a:txBody>
                    <a:bodyPr/>
                    <a:lstStyle/>
                    <a:p>
                      <a:pPr algn="l" fontAlgn="ctr"/>
                      <a:r>
                        <a:rPr lang="en-US" sz="1600" b="0" i="0" u="none" strike="noStrike" dirty="0" smtClean="0">
                          <a:solidFill>
                            <a:schemeClr val="bg1"/>
                          </a:solidFill>
                          <a:latin typeface="Arial Unicode MS"/>
                        </a:rPr>
                        <a:t>DENMARK</a:t>
                      </a:r>
                      <a:endParaRPr lang="en-US" sz="1600" b="0" i="0" u="none" strike="noStrike" dirty="0">
                        <a:solidFill>
                          <a:schemeClr val="bg1"/>
                        </a:solidFill>
                        <a:latin typeface="Arial Unicode M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F5F5"/>
                    </a:solidFill>
                  </a:tcPr>
                </a:tc>
                <a:tc>
                  <a:txBody>
                    <a:bodyPr/>
                    <a:lstStyle/>
                    <a:p>
                      <a:pPr algn="r" fontAlgn="ctr"/>
                      <a:r>
                        <a:rPr lang="en-US" altLang="zh-CN" sz="1600" b="0" i="0" u="none" strike="noStrike" dirty="0" smtClean="0">
                          <a:solidFill>
                            <a:schemeClr val="bg1"/>
                          </a:solidFill>
                          <a:latin typeface="Arial Unicode MS"/>
                        </a:rPr>
                        <a:t>18</a:t>
                      </a:r>
                      <a:endParaRPr lang="en-US" altLang="zh-CN" sz="1600" b="0" i="0" u="none" strike="noStrike" dirty="0">
                        <a:solidFill>
                          <a:schemeClr val="bg1"/>
                        </a:solidFill>
                        <a:latin typeface="Arial Unicode M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F5F5"/>
                    </a:solidFill>
                  </a:tcPr>
                </a:tc>
                <a:tc>
                  <a:txBody>
                    <a:bodyPr/>
                    <a:lstStyle/>
                    <a:p>
                      <a:pPr algn="r" fontAlgn="ctr"/>
                      <a:r>
                        <a:rPr lang="en-US" altLang="zh-CN" sz="1600" b="0" i="0" u="none" strike="noStrike" dirty="0">
                          <a:solidFill>
                            <a:schemeClr val="bg1"/>
                          </a:solidFill>
                          <a:latin typeface="Arial Unicode MS"/>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F5F5"/>
                    </a:solidFill>
                  </a:tcPr>
                </a:tc>
                <a:extLst>
                  <a:ext uri="{0D108BD9-81ED-4DB2-BD59-A6C34878D82A}">
                    <a16:rowId xmlns:a16="http://schemas.microsoft.com/office/drawing/2014/main" val="10008"/>
                  </a:ext>
                </a:extLst>
              </a:tr>
              <a:tr h="369730">
                <a:tc vMerge="1">
                  <a:txBody>
                    <a:bodyPr/>
                    <a:lstStyle/>
                    <a:p>
                      <a:endParaRPr lang="zh-CN" altLang="en-US"/>
                    </a:p>
                  </a:txBody>
                  <a:tcPr/>
                </a:tc>
                <a:tc vMerge="1">
                  <a:txBody>
                    <a:bodyPr/>
                    <a:lstStyle/>
                    <a:p>
                      <a:endParaRPr lang="zh-CN" altLang="en-US"/>
                    </a:p>
                  </a:txBody>
                  <a:tcPr/>
                </a:tc>
                <a:tc>
                  <a:txBody>
                    <a:bodyPr/>
                    <a:lstStyle/>
                    <a:p>
                      <a:pPr algn="l" fontAlgn="ctr"/>
                      <a:r>
                        <a:rPr lang="en-US" sz="1600" b="0" i="0" u="none" strike="noStrike" dirty="0" smtClean="0">
                          <a:solidFill>
                            <a:srgbClr val="000000"/>
                          </a:solidFill>
                          <a:latin typeface="Arial Unicode MS"/>
                        </a:rPr>
                        <a:t>FRANCE</a:t>
                      </a:r>
                      <a:endParaRPr lang="en-US" sz="1600" b="0" i="0" u="none" strike="noStrike" dirty="0">
                        <a:solidFill>
                          <a:srgbClr val="000000"/>
                        </a:solidFill>
                        <a:latin typeface="Arial Unicode M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600" b="0" i="0" u="none" strike="noStrike" dirty="0" smtClean="0">
                          <a:solidFill>
                            <a:srgbClr val="000000"/>
                          </a:solidFill>
                          <a:latin typeface="Arial Unicode MS"/>
                        </a:rPr>
                        <a:t>18</a:t>
                      </a:r>
                      <a:endParaRPr lang="en-US" altLang="zh-CN" sz="1600" b="0" i="0" u="none" strike="noStrike" dirty="0">
                        <a:solidFill>
                          <a:srgbClr val="000000"/>
                        </a:solidFill>
                        <a:latin typeface="Arial Unicode M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CN" sz="1600" b="0" i="0" u="none" strike="noStrike" dirty="0">
                          <a:solidFill>
                            <a:srgbClr val="000000"/>
                          </a:solidFill>
                          <a:latin typeface="Arial Unicode MS"/>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0142" y="-141703"/>
            <a:ext cx="8775510" cy="1201003"/>
          </a:xfrm>
          <a:prstGeom prst="rect">
            <a:avLst/>
          </a:prstGeom>
          <a:noFill/>
          <a:ln>
            <a:noFill/>
          </a:ln>
        </p:spPr>
        <p:txBody>
          <a:bodyPr wrap="square" numCol="1" rtlCol="0" anchor="ctr" anchorCtr="1">
            <a:noAutofit/>
          </a:bodyPr>
          <a:lstStyle/>
          <a:p>
            <a:pPr marL="0">
              <a:lnSpc>
                <a:spcPts val="2400"/>
              </a:lnSpc>
            </a:pPr>
            <a:r>
              <a:rPr lang="zh-CN" altLang="en-US" sz="2400" b="1" dirty="0">
                <a:solidFill>
                  <a:srgbClr val="C61F26"/>
                </a:solidFill>
                <a:ea typeface="宋体" charset="-122"/>
              </a:rPr>
              <a:t>河海大学</a:t>
            </a:r>
            <a:r>
              <a:rPr lang="zh-CN" altLang="en-US" sz="2400" b="1" dirty="0" smtClean="0">
                <a:solidFill>
                  <a:srgbClr val="C61F26"/>
                </a:solidFill>
                <a:ea typeface="宋体" charset="-122"/>
              </a:rPr>
              <a:t>发文情况</a:t>
            </a:r>
          </a:p>
        </p:txBody>
      </p:sp>
      <p:pic>
        <p:nvPicPr>
          <p:cNvPr id="5" name="图片 4"/>
          <p:cNvPicPr>
            <a:picLocks noChangeAspect="1"/>
          </p:cNvPicPr>
          <p:nvPr/>
        </p:nvPicPr>
        <p:blipFill>
          <a:blip r:embed="rId3"/>
          <a:stretch>
            <a:fillRect/>
          </a:stretch>
        </p:blipFill>
        <p:spPr>
          <a:xfrm>
            <a:off x="0" y="873949"/>
            <a:ext cx="7797114" cy="5865804"/>
          </a:xfrm>
          <a:prstGeom prst="rect">
            <a:avLst/>
          </a:prstGeom>
        </p:spPr>
      </p:pic>
      <p:pic>
        <p:nvPicPr>
          <p:cNvPr id="4" name="图片 3"/>
          <p:cNvPicPr>
            <a:picLocks noChangeAspect="1"/>
          </p:cNvPicPr>
          <p:nvPr/>
        </p:nvPicPr>
        <p:blipFill>
          <a:blip r:embed="rId4"/>
          <a:stretch>
            <a:fillRect/>
          </a:stretch>
        </p:blipFill>
        <p:spPr>
          <a:xfrm>
            <a:off x="4181647" y="-7530"/>
            <a:ext cx="8007178" cy="6865530"/>
          </a:xfrm>
          <a:prstGeom prst="rect">
            <a:avLst/>
          </a:prstGeom>
        </p:spPr>
      </p:pic>
    </p:spTree>
    <p:extLst>
      <p:ext uri="{BB962C8B-B14F-4D97-AF65-F5344CB8AC3E}">
        <p14:creationId xmlns:p14="http://schemas.microsoft.com/office/powerpoint/2010/main" val="305957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descr="baby.jpg"/>
          <p:cNvPicPr>
            <a:picLocks noChangeAspect="1"/>
          </p:cNvPicPr>
          <p:nvPr/>
        </p:nvPicPr>
        <p:blipFill>
          <a:blip r:embed="rId2" cstate="print"/>
          <a:stretch>
            <a:fillRect/>
          </a:stretch>
        </p:blipFill>
        <p:spPr>
          <a:xfrm>
            <a:off x="2634018" y="0"/>
            <a:ext cx="9554807" cy="6858000"/>
          </a:xfrm>
          <a:prstGeom prst="rect">
            <a:avLst/>
          </a:prstGeom>
        </p:spPr>
      </p:pic>
      <p:sp>
        <p:nvSpPr>
          <p:cNvPr id="2" name="矩形 1"/>
          <p:cNvSpPr/>
          <p:nvPr/>
        </p:nvSpPr>
        <p:spPr>
          <a:xfrm>
            <a:off x="1976441" y="3103563"/>
            <a:ext cx="4992687" cy="431800"/>
          </a:xfrm>
          <a:prstGeom prst="rect">
            <a:avLst/>
          </a:prstGeom>
          <a:solidFill>
            <a:srgbClr val="44AD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3" name="矩形 2"/>
          <p:cNvSpPr/>
          <p:nvPr/>
        </p:nvSpPr>
        <p:spPr>
          <a:xfrm>
            <a:off x="1976441" y="3929063"/>
            <a:ext cx="4992687" cy="431800"/>
          </a:xfrm>
          <a:prstGeom prst="rect">
            <a:avLst/>
          </a:prstGeom>
          <a:solidFill>
            <a:srgbClr val="44AD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4" name="矩形 3"/>
          <p:cNvSpPr/>
          <p:nvPr/>
        </p:nvSpPr>
        <p:spPr>
          <a:xfrm>
            <a:off x="1976441" y="4729163"/>
            <a:ext cx="4992687" cy="431800"/>
          </a:xfrm>
          <a:prstGeom prst="rect">
            <a:avLst/>
          </a:prstGeom>
          <a:solidFill>
            <a:srgbClr val="44AD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5" name="矩形 4"/>
          <p:cNvSpPr/>
          <p:nvPr/>
        </p:nvSpPr>
        <p:spPr>
          <a:xfrm>
            <a:off x="1976441" y="2306638"/>
            <a:ext cx="4992687" cy="431800"/>
          </a:xfrm>
          <a:prstGeom prst="rect">
            <a:avLst/>
          </a:prstGeom>
          <a:solidFill>
            <a:srgbClr val="44AD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0" y="289755"/>
            <a:ext cx="685800" cy="588962"/>
          </a:xfrm>
          <a:prstGeom prst="rect">
            <a:avLst/>
          </a:prstGeom>
          <a:solidFill>
            <a:srgbClr val="44AD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996" fontAlgn="auto">
              <a:spcBef>
                <a:spcPts val="0"/>
              </a:spcBef>
              <a:spcAft>
                <a:spcPts val="0"/>
              </a:spcAft>
              <a:defRPr/>
            </a:pPr>
            <a:endParaRPr lang="zh-CN" altLang="en-US" sz="2799" b="1" dirty="0">
              <a:solidFill>
                <a:prstClr val="white"/>
              </a:solidFill>
              <a:latin typeface="微软雅黑" panose="020B0503020204020204" pitchFamily="34" charset="-122"/>
              <a:ea typeface="微软雅黑" panose="020B0503020204020204" pitchFamily="34" charset="-122"/>
            </a:endParaRPr>
          </a:p>
        </p:txBody>
      </p:sp>
      <p:sp>
        <p:nvSpPr>
          <p:cNvPr id="8" name="矩形 3"/>
          <p:cNvSpPr>
            <a:spLocks noChangeArrowheads="1"/>
          </p:cNvSpPr>
          <p:nvPr/>
        </p:nvSpPr>
        <p:spPr bwMode="auto">
          <a:xfrm>
            <a:off x="901991" y="215783"/>
            <a:ext cx="1210588" cy="707886"/>
          </a:xfrm>
          <a:prstGeom prst="rect">
            <a:avLst/>
          </a:prstGeom>
          <a:noFill/>
          <a:ln w="9525">
            <a:noFill/>
            <a:miter lim="800000"/>
            <a:headEnd/>
            <a:tailEnd/>
          </a:ln>
        </p:spPr>
        <p:txBody>
          <a:bodyPr wrap="none">
            <a:spAutoFit/>
          </a:bodyPr>
          <a:lstStyle/>
          <a:p>
            <a:pPr algn="ctr" defTabSz="912813"/>
            <a:r>
              <a:rPr lang="zh-CN" altLang="en-US" sz="4000" b="1" dirty="0">
                <a:solidFill>
                  <a:srgbClr val="3B3838"/>
                </a:solidFill>
                <a:latin typeface="微软雅黑" pitchFamily="34" charset="-122"/>
                <a:ea typeface="微软雅黑" pitchFamily="34" charset="-122"/>
              </a:rPr>
              <a:t>目录</a:t>
            </a:r>
          </a:p>
        </p:txBody>
      </p:sp>
      <p:grpSp>
        <p:nvGrpSpPr>
          <p:cNvPr id="6" name="组合 5"/>
          <p:cNvGrpSpPr>
            <a:grpSpLocks/>
          </p:cNvGrpSpPr>
          <p:nvPr/>
        </p:nvGrpSpPr>
        <p:grpSpPr bwMode="auto">
          <a:xfrm>
            <a:off x="1976439" y="2306638"/>
            <a:ext cx="4894263" cy="431800"/>
            <a:chOff x="3779912" y="1777380"/>
            <a:chExt cx="4896544" cy="432049"/>
          </a:xfrm>
        </p:grpSpPr>
        <p:sp>
          <p:nvSpPr>
            <p:cNvPr id="10" name="矩形 9"/>
            <p:cNvSpPr/>
            <p:nvPr/>
          </p:nvSpPr>
          <p:spPr>
            <a:xfrm>
              <a:off x="3779912" y="1777380"/>
              <a:ext cx="4896544" cy="432049"/>
            </a:xfrm>
            <a:prstGeom prst="rect">
              <a:avLst/>
            </a:prstGeom>
            <a:solidFill>
              <a:schemeClr val="bg2">
                <a:lumMod val="25000"/>
              </a:schemeClr>
            </a:solidFill>
            <a:ln w="12700" cap="flat" cmpd="sng" algn="ctr">
              <a:noFill/>
              <a:prstDash val="solid"/>
            </a:ln>
            <a:effectLst>
              <a:outerShdw blurRad="50800" dist="38100" dir="5400000" algn="t" rotWithShape="0">
                <a:prstClr val="black">
                  <a:alpha val="40000"/>
                </a:prstClr>
              </a:outerShdw>
            </a:effectLst>
          </p:spPr>
          <p:txBody>
            <a:bodyPr anchor="ctr"/>
            <a:lstStyle/>
            <a:p>
              <a:pPr algn="ctr" fontAlgn="auto">
                <a:spcBef>
                  <a:spcPts val="0"/>
                </a:spcBef>
                <a:spcAft>
                  <a:spcPts val="0"/>
                </a:spcAft>
                <a:defRPr/>
              </a:pPr>
              <a:endParaRPr lang="zh-CN" altLang="en-US" sz="1799" kern="0">
                <a:solidFill>
                  <a:sysClr val="window" lastClr="FFFFFF"/>
                </a:solidFill>
                <a:latin typeface="+mn-lt"/>
                <a:ea typeface="微软雅黑"/>
              </a:endParaRPr>
            </a:p>
          </p:txBody>
        </p:sp>
        <p:sp>
          <p:nvSpPr>
            <p:cNvPr id="11" name="矩形 10"/>
            <p:cNvSpPr/>
            <p:nvPr/>
          </p:nvSpPr>
          <p:spPr>
            <a:xfrm>
              <a:off x="3779912" y="1777380"/>
              <a:ext cx="1289651" cy="432049"/>
            </a:xfrm>
            <a:prstGeom prst="rect">
              <a:avLst/>
            </a:prstGeom>
            <a:solidFill>
              <a:srgbClr val="44ADCB"/>
            </a:solidFill>
            <a:ln w="12700" cap="flat" cmpd="sng" algn="ctr">
              <a:noFill/>
              <a:prstDash val="solid"/>
            </a:ln>
            <a:effectLst/>
          </p:spPr>
          <p:txBody>
            <a:bodyPr anchor="ctr"/>
            <a:lstStyle/>
            <a:p>
              <a:pPr algn="ctr" fontAlgn="auto">
                <a:spcBef>
                  <a:spcPts val="0"/>
                </a:spcBef>
                <a:spcAft>
                  <a:spcPts val="0"/>
                </a:spcAft>
                <a:defRPr/>
              </a:pPr>
              <a:r>
                <a:rPr lang="en-US" altLang="zh-CN" sz="2399" kern="0" dirty="0">
                  <a:solidFill>
                    <a:sysClr val="window" lastClr="FFFFFF"/>
                  </a:solidFill>
                  <a:latin typeface="Broadway" pitchFamily="82" charset="0"/>
                  <a:ea typeface="微软雅黑"/>
                </a:rPr>
                <a:t>1</a:t>
              </a:r>
              <a:endParaRPr lang="zh-CN" altLang="en-US" sz="2399" kern="0" dirty="0">
                <a:solidFill>
                  <a:sysClr val="window" lastClr="FFFFFF"/>
                </a:solidFill>
                <a:latin typeface="Broadway" pitchFamily="82" charset="0"/>
                <a:ea typeface="微软雅黑"/>
              </a:endParaRPr>
            </a:p>
          </p:txBody>
        </p:sp>
        <p:sp>
          <p:nvSpPr>
            <p:cNvPr id="12" name="TextBox 37"/>
            <p:cNvSpPr txBox="1"/>
            <p:nvPr/>
          </p:nvSpPr>
          <p:spPr>
            <a:xfrm>
              <a:off x="4381855" y="1823444"/>
              <a:ext cx="4275065" cy="369417"/>
            </a:xfrm>
            <a:prstGeom prst="rect">
              <a:avLst/>
            </a:prstGeom>
            <a:noFill/>
          </p:spPr>
          <p:txBody>
            <a:bodyPr wrap="square">
              <a:spAutoFit/>
            </a:bodyPr>
            <a:lstStyle/>
            <a:p>
              <a:pPr defTabSz="913996" fontAlgn="auto">
                <a:spcBef>
                  <a:spcPts val="0"/>
                </a:spcBef>
                <a:spcAft>
                  <a:spcPts val="0"/>
                </a:spcAft>
                <a:defRPr/>
              </a:pPr>
              <a:r>
                <a:rPr lang="zh-CN" altLang="en-US" sz="1799" b="1" dirty="0">
                  <a:solidFill>
                    <a:srgbClr val="1F497D"/>
                  </a:solidFill>
                  <a:latin typeface="微软雅黑" pitchFamily="34" charset="-122"/>
                  <a:ea typeface="微软雅黑" pitchFamily="34" charset="-122"/>
                </a:rPr>
                <a:t> </a:t>
              </a:r>
              <a:r>
                <a:rPr lang="zh-CN" altLang="en-US" sz="1799" b="1" dirty="0" smtClean="0">
                  <a:solidFill>
                    <a:srgbClr val="1F497D"/>
                  </a:solidFill>
                  <a:latin typeface="微软雅黑" pitchFamily="34" charset="-122"/>
                  <a:ea typeface="微软雅黑" pitchFamily="34" charset="-122"/>
                </a:rPr>
                <a:t>        </a:t>
              </a:r>
              <a:r>
                <a:rPr lang="zh-CN" altLang="en-US" sz="1799" b="1" dirty="0" smtClean="0">
                  <a:solidFill>
                    <a:srgbClr val="F5F5F5"/>
                  </a:solidFill>
                  <a:latin typeface="微软雅黑" pitchFamily="34" charset="-122"/>
                  <a:ea typeface="微软雅黑" pitchFamily="34" charset="-122"/>
                </a:rPr>
                <a:t>近</a:t>
              </a:r>
              <a:r>
                <a:rPr lang="en-US" altLang="zh-CN" sz="1799" b="1" dirty="0" smtClean="0">
                  <a:solidFill>
                    <a:srgbClr val="F5F5F5"/>
                  </a:solidFill>
                  <a:latin typeface="微软雅黑" pitchFamily="34" charset="-122"/>
                  <a:ea typeface="微软雅黑" pitchFamily="34" charset="-122"/>
                </a:rPr>
                <a:t>2</a:t>
              </a:r>
              <a:r>
                <a:rPr lang="zh-CN" altLang="en-US" sz="1799" b="1" dirty="0" smtClean="0">
                  <a:solidFill>
                    <a:srgbClr val="F5F5F5"/>
                  </a:solidFill>
                  <a:latin typeface="微软雅黑" pitchFamily="34" charset="-122"/>
                  <a:ea typeface="微软雅黑" pitchFamily="34" charset="-122"/>
                </a:rPr>
                <a:t>年中国作者发文情况</a:t>
              </a:r>
              <a:endParaRPr lang="zh-CN" altLang="en-US" sz="1799" b="1" dirty="0">
                <a:solidFill>
                  <a:srgbClr val="F5F5F5"/>
                </a:solidFill>
                <a:latin typeface="微软雅黑" pitchFamily="34" charset="-122"/>
                <a:ea typeface="微软雅黑" pitchFamily="34" charset="-122"/>
              </a:endParaRPr>
            </a:p>
          </p:txBody>
        </p:sp>
      </p:grpSp>
      <p:grpSp>
        <p:nvGrpSpPr>
          <p:cNvPr id="9" name="组合 9"/>
          <p:cNvGrpSpPr>
            <a:grpSpLocks/>
          </p:cNvGrpSpPr>
          <p:nvPr/>
        </p:nvGrpSpPr>
        <p:grpSpPr bwMode="auto">
          <a:xfrm>
            <a:off x="1976439" y="3119438"/>
            <a:ext cx="4894263" cy="431801"/>
            <a:chOff x="3779912" y="1777380"/>
            <a:chExt cx="4896544" cy="432050"/>
          </a:xfrm>
        </p:grpSpPr>
        <p:sp>
          <p:nvSpPr>
            <p:cNvPr id="14" name="矩形 13"/>
            <p:cNvSpPr/>
            <p:nvPr/>
          </p:nvSpPr>
          <p:spPr>
            <a:xfrm>
              <a:off x="3779912" y="1777381"/>
              <a:ext cx="4896544" cy="432049"/>
            </a:xfrm>
            <a:prstGeom prst="rect">
              <a:avLst/>
            </a:prstGeom>
            <a:solidFill>
              <a:schemeClr val="bg2">
                <a:lumMod val="25000"/>
              </a:schemeClr>
            </a:solidFill>
            <a:ln w="12700" cap="flat" cmpd="sng" algn="ctr">
              <a:noFill/>
              <a:prstDash val="solid"/>
            </a:ln>
            <a:effectLst>
              <a:outerShdw blurRad="50800" dist="38100" dir="5400000" algn="t" rotWithShape="0">
                <a:prstClr val="black">
                  <a:alpha val="40000"/>
                </a:prstClr>
              </a:outerShdw>
            </a:effectLst>
          </p:spPr>
          <p:txBody>
            <a:bodyPr anchor="ctr"/>
            <a:lstStyle/>
            <a:p>
              <a:pPr algn="ctr" fontAlgn="auto">
                <a:spcBef>
                  <a:spcPts val="0"/>
                </a:spcBef>
                <a:spcAft>
                  <a:spcPts val="0"/>
                </a:spcAft>
                <a:defRPr/>
              </a:pPr>
              <a:endParaRPr lang="zh-CN" altLang="en-US" sz="1799" kern="0">
                <a:solidFill>
                  <a:sysClr val="window" lastClr="FFFFFF"/>
                </a:solidFill>
                <a:latin typeface="+mn-lt"/>
                <a:ea typeface="微软雅黑"/>
              </a:endParaRPr>
            </a:p>
          </p:txBody>
        </p:sp>
        <p:sp>
          <p:nvSpPr>
            <p:cNvPr id="15" name="矩形 14"/>
            <p:cNvSpPr/>
            <p:nvPr/>
          </p:nvSpPr>
          <p:spPr>
            <a:xfrm>
              <a:off x="3779912" y="1777380"/>
              <a:ext cx="1289651" cy="432049"/>
            </a:xfrm>
            <a:prstGeom prst="rect">
              <a:avLst/>
            </a:prstGeom>
            <a:solidFill>
              <a:srgbClr val="44ADCB"/>
            </a:solidFill>
            <a:ln w="12700" cap="flat" cmpd="sng" algn="ctr">
              <a:noFill/>
              <a:prstDash val="solid"/>
            </a:ln>
            <a:effectLst/>
          </p:spPr>
          <p:txBody>
            <a:bodyPr anchor="ctr"/>
            <a:lstStyle/>
            <a:p>
              <a:pPr algn="ctr" fontAlgn="auto">
                <a:spcBef>
                  <a:spcPts val="0"/>
                </a:spcBef>
                <a:spcAft>
                  <a:spcPts val="0"/>
                </a:spcAft>
                <a:defRPr/>
              </a:pPr>
              <a:r>
                <a:rPr lang="en-US" altLang="zh-CN" sz="2399" kern="0" dirty="0">
                  <a:solidFill>
                    <a:sysClr val="window" lastClr="FFFFFF"/>
                  </a:solidFill>
                  <a:latin typeface="Broadway" pitchFamily="82" charset="0"/>
                  <a:ea typeface="微软雅黑"/>
                </a:rPr>
                <a:t>2</a:t>
              </a:r>
              <a:endParaRPr lang="zh-CN" altLang="en-US" sz="2399" kern="0" dirty="0">
                <a:solidFill>
                  <a:sysClr val="window" lastClr="FFFFFF"/>
                </a:solidFill>
                <a:latin typeface="Broadway" pitchFamily="82" charset="0"/>
                <a:ea typeface="微软雅黑"/>
              </a:endParaRPr>
            </a:p>
          </p:txBody>
        </p:sp>
        <p:sp>
          <p:nvSpPr>
            <p:cNvPr id="16" name="TextBox 37"/>
            <p:cNvSpPr txBox="1"/>
            <p:nvPr/>
          </p:nvSpPr>
          <p:spPr>
            <a:xfrm>
              <a:off x="4177044" y="1796133"/>
              <a:ext cx="4078601" cy="370101"/>
            </a:xfrm>
            <a:prstGeom prst="rect">
              <a:avLst/>
            </a:prstGeom>
            <a:noFill/>
          </p:spPr>
          <p:txBody>
            <a:bodyPr>
              <a:spAutoFit/>
            </a:bodyPr>
            <a:lstStyle/>
            <a:p>
              <a:pPr algn="ctr" fontAlgn="auto">
                <a:spcBef>
                  <a:spcPts val="0"/>
                </a:spcBef>
                <a:spcAft>
                  <a:spcPts val="0"/>
                </a:spcAft>
                <a:defRPr/>
              </a:pPr>
              <a:r>
                <a:rPr lang="en-US" altLang="zh-CN" sz="1799" b="1" dirty="0" smtClean="0">
                  <a:solidFill>
                    <a:srgbClr val="FFC000"/>
                  </a:solidFill>
                  <a:latin typeface="微软雅黑" pitchFamily="34" charset="-122"/>
                  <a:ea typeface="微软雅黑" pitchFamily="34" charset="-122"/>
                </a:rPr>
                <a:t>Science</a:t>
              </a:r>
              <a:r>
                <a:rPr lang="zh-CN" altLang="en-US" sz="1799" b="1" dirty="0" smtClean="0">
                  <a:solidFill>
                    <a:srgbClr val="FFC000"/>
                  </a:solidFill>
                  <a:latin typeface="微软雅黑" pitchFamily="34" charset="-122"/>
                  <a:ea typeface="微软雅黑" pitchFamily="34" charset="-122"/>
                </a:rPr>
                <a:t>期刊投稿要领</a:t>
              </a:r>
              <a:endParaRPr lang="zh-CN" altLang="en-US" sz="1799" b="1" dirty="0">
                <a:solidFill>
                  <a:srgbClr val="FFC000"/>
                </a:solidFill>
                <a:latin typeface="微软雅黑" pitchFamily="34" charset="-122"/>
                <a:ea typeface="微软雅黑" pitchFamily="34" charset="-122"/>
              </a:endParaRPr>
            </a:p>
          </p:txBody>
        </p:sp>
      </p:grpSp>
      <p:grpSp>
        <p:nvGrpSpPr>
          <p:cNvPr id="13" name="组合 13"/>
          <p:cNvGrpSpPr>
            <a:grpSpLocks/>
          </p:cNvGrpSpPr>
          <p:nvPr/>
        </p:nvGrpSpPr>
        <p:grpSpPr bwMode="auto">
          <a:xfrm>
            <a:off x="1976439" y="3932238"/>
            <a:ext cx="4894263" cy="431800"/>
            <a:chOff x="3779912" y="1777380"/>
            <a:chExt cx="4896544" cy="432048"/>
          </a:xfrm>
        </p:grpSpPr>
        <p:sp>
          <p:nvSpPr>
            <p:cNvPr id="18" name="矩形 17"/>
            <p:cNvSpPr/>
            <p:nvPr/>
          </p:nvSpPr>
          <p:spPr>
            <a:xfrm>
              <a:off x="3779912" y="1777380"/>
              <a:ext cx="4896544" cy="432048"/>
            </a:xfrm>
            <a:prstGeom prst="rect">
              <a:avLst/>
            </a:prstGeom>
            <a:solidFill>
              <a:schemeClr val="bg2">
                <a:lumMod val="25000"/>
              </a:schemeClr>
            </a:solidFill>
            <a:ln w="12700" cap="flat" cmpd="sng" algn="ctr">
              <a:noFill/>
              <a:prstDash val="solid"/>
            </a:ln>
            <a:effectLst>
              <a:outerShdw blurRad="50800" dist="38100" dir="5400000" algn="t" rotWithShape="0">
                <a:prstClr val="black">
                  <a:alpha val="40000"/>
                </a:prstClr>
              </a:outerShdw>
            </a:effectLst>
          </p:spPr>
          <p:txBody>
            <a:bodyPr anchor="ctr"/>
            <a:lstStyle/>
            <a:p>
              <a:pPr algn="ctr" fontAlgn="auto">
                <a:spcBef>
                  <a:spcPts val="0"/>
                </a:spcBef>
                <a:spcAft>
                  <a:spcPts val="0"/>
                </a:spcAft>
                <a:defRPr/>
              </a:pPr>
              <a:endParaRPr lang="zh-CN" altLang="en-US" sz="1799" kern="0">
                <a:solidFill>
                  <a:sysClr val="window" lastClr="FFFFFF"/>
                </a:solidFill>
                <a:latin typeface="+mn-lt"/>
                <a:ea typeface="微软雅黑"/>
              </a:endParaRPr>
            </a:p>
          </p:txBody>
        </p:sp>
        <p:sp>
          <p:nvSpPr>
            <p:cNvPr id="19" name="矩形 18"/>
            <p:cNvSpPr/>
            <p:nvPr/>
          </p:nvSpPr>
          <p:spPr>
            <a:xfrm>
              <a:off x="3779912" y="1777380"/>
              <a:ext cx="1289651" cy="432048"/>
            </a:xfrm>
            <a:prstGeom prst="rect">
              <a:avLst/>
            </a:prstGeom>
            <a:solidFill>
              <a:srgbClr val="44ADCB"/>
            </a:solidFill>
            <a:ln w="12700" cap="flat" cmpd="sng" algn="ctr">
              <a:noFill/>
              <a:prstDash val="solid"/>
            </a:ln>
            <a:effectLst/>
          </p:spPr>
          <p:txBody>
            <a:bodyPr anchor="ctr"/>
            <a:lstStyle/>
            <a:p>
              <a:pPr algn="ctr" fontAlgn="auto">
                <a:spcBef>
                  <a:spcPts val="0"/>
                </a:spcBef>
                <a:spcAft>
                  <a:spcPts val="0"/>
                </a:spcAft>
                <a:defRPr/>
              </a:pPr>
              <a:r>
                <a:rPr lang="en-US" altLang="zh-CN" sz="2399" kern="0" dirty="0">
                  <a:solidFill>
                    <a:sysClr val="window" lastClr="FFFFFF"/>
                  </a:solidFill>
                  <a:latin typeface="Broadway" pitchFamily="82" charset="0"/>
                  <a:ea typeface="微软雅黑"/>
                </a:rPr>
                <a:t>3</a:t>
              </a:r>
              <a:endParaRPr lang="zh-CN" altLang="en-US" sz="2399" kern="0" dirty="0">
                <a:solidFill>
                  <a:sysClr val="window" lastClr="FFFFFF"/>
                </a:solidFill>
                <a:latin typeface="Broadway" pitchFamily="82" charset="0"/>
                <a:ea typeface="微软雅黑"/>
              </a:endParaRPr>
            </a:p>
          </p:txBody>
        </p:sp>
        <p:sp>
          <p:nvSpPr>
            <p:cNvPr id="20" name="TextBox 37"/>
            <p:cNvSpPr txBox="1"/>
            <p:nvPr/>
          </p:nvSpPr>
          <p:spPr>
            <a:xfrm>
              <a:off x="3917615" y="1796132"/>
              <a:ext cx="4078601" cy="370100"/>
            </a:xfrm>
            <a:prstGeom prst="rect">
              <a:avLst/>
            </a:prstGeom>
            <a:noFill/>
          </p:spPr>
          <p:txBody>
            <a:bodyPr>
              <a:spAutoFit/>
            </a:bodyPr>
            <a:lstStyle/>
            <a:p>
              <a:pPr algn="ctr" fontAlgn="auto">
                <a:spcBef>
                  <a:spcPts val="0"/>
                </a:spcBef>
                <a:spcAft>
                  <a:spcPts val="0"/>
                </a:spcAft>
                <a:defRPr/>
              </a:pPr>
              <a:r>
                <a:rPr lang="zh-CN" altLang="en-US" sz="1799" b="1" dirty="0" smtClean="0">
                  <a:solidFill>
                    <a:prstClr val="white"/>
                  </a:solidFill>
                  <a:latin typeface="微软雅黑" pitchFamily="34" charset="-122"/>
                  <a:ea typeface="微软雅黑" pitchFamily="34" charset="-122"/>
                </a:rPr>
                <a:t>按要求准备稿件</a:t>
              </a:r>
              <a:endParaRPr lang="zh-CN" altLang="en-US" sz="1799" b="1" dirty="0">
                <a:solidFill>
                  <a:prstClr val="white"/>
                </a:solidFill>
                <a:latin typeface="微软雅黑" pitchFamily="34" charset="-122"/>
                <a:ea typeface="微软雅黑" pitchFamily="34" charset="-122"/>
              </a:endParaRPr>
            </a:p>
          </p:txBody>
        </p:sp>
      </p:grpSp>
      <p:grpSp>
        <p:nvGrpSpPr>
          <p:cNvPr id="17" name="组合 17"/>
          <p:cNvGrpSpPr>
            <a:grpSpLocks/>
          </p:cNvGrpSpPr>
          <p:nvPr/>
        </p:nvGrpSpPr>
        <p:grpSpPr bwMode="auto">
          <a:xfrm>
            <a:off x="1976439" y="4745042"/>
            <a:ext cx="4894263" cy="433387"/>
            <a:chOff x="3779912" y="1777380"/>
            <a:chExt cx="4896544" cy="432048"/>
          </a:xfrm>
        </p:grpSpPr>
        <p:sp>
          <p:nvSpPr>
            <p:cNvPr id="22" name="矩形 21"/>
            <p:cNvSpPr/>
            <p:nvPr/>
          </p:nvSpPr>
          <p:spPr>
            <a:xfrm>
              <a:off x="3779912" y="1777380"/>
              <a:ext cx="4896544" cy="432048"/>
            </a:xfrm>
            <a:prstGeom prst="rect">
              <a:avLst/>
            </a:prstGeom>
            <a:solidFill>
              <a:schemeClr val="bg2">
                <a:lumMod val="25000"/>
              </a:schemeClr>
            </a:solidFill>
            <a:ln w="12700" cap="flat" cmpd="sng" algn="ctr">
              <a:noFill/>
              <a:prstDash val="solid"/>
            </a:ln>
            <a:effectLst>
              <a:outerShdw blurRad="50800" dist="38100" dir="5400000" algn="t" rotWithShape="0">
                <a:prstClr val="black">
                  <a:alpha val="40000"/>
                </a:prstClr>
              </a:outerShdw>
            </a:effectLst>
          </p:spPr>
          <p:txBody>
            <a:bodyPr anchor="ctr"/>
            <a:lstStyle/>
            <a:p>
              <a:pPr algn="ctr" fontAlgn="auto">
                <a:spcBef>
                  <a:spcPts val="0"/>
                </a:spcBef>
                <a:spcAft>
                  <a:spcPts val="0"/>
                </a:spcAft>
                <a:defRPr/>
              </a:pPr>
              <a:endParaRPr lang="zh-CN" altLang="en-US" sz="1799" kern="0">
                <a:solidFill>
                  <a:sysClr val="window" lastClr="FFFFFF"/>
                </a:solidFill>
                <a:latin typeface="+mn-lt"/>
                <a:ea typeface="微软雅黑"/>
              </a:endParaRPr>
            </a:p>
          </p:txBody>
        </p:sp>
        <p:sp>
          <p:nvSpPr>
            <p:cNvPr id="23" name="矩形 22"/>
            <p:cNvSpPr/>
            <p:nvPr/>
          </p:nvSpPr>
          <p:spPr>
            <a:xfrm>
              <a:off x="3779912" y="1777380"/>
              <a:ext cx="1289651" cy="432048"/>
            </a:xfrm>
            <a:prstGeom prst="rect">
              <a:avLst/>
            </a:prstGeom>
            <a:solidFill>
              <a:srgbClr val="44ADCB"/>
            </a:solidFill>
            <a:ln w="12700" cap="flat" cmpd="sng" algn="ctr">
              <a:noFill/>
              <a:prstDash val="solid"/>
            </a:ln>
            <a:effectLst/>
          </p:spPr>
          <p:txBody>
            <a:bodyPr anchor="ctr"/>
            <a:lstStyle/>
            <a:p>
              <a:pPr algn="ctr" fontAlgn="auto">
                <a:spcBef>
                  <a:spcPts val="0"/>
                </a:spcBef>
                <a:spcAft>
                  <a:spcPts val="0"/>
                </a:spcAft>
                <a:defRPr/>
              </a:pPr>
              <a:r>
                <a:rPr lang="en-US" altLang="zh-CN" sz="2399" kern="0" dirty="0">
                  <a:solidFill>
                    <a:sysClr val="window" lastClr="FFFFFF"/>
                  </a:solidFill>
                  <a:latin typeface="Broadway" pitchFamily="82" charset="0"/>
                  <a:ea typeface="微软雅黑"/>
                </a:rPr>
                <a:t>4</a:t>
              </a:r>
              <a:endParaRPr lang="zh-CN" altLang="en-US" sz="2399" kern="0" dirty="0">
                <a:solidFill>
                  <a:sysClr val="window" lastClr="FFFFFF"/>
                </a:solidFill>
                <a:latin typeface="Broadway" pitchFamily="82" charset="0"/>
                <a:ea typeface="微软雅黑"/>
              </a:endParaRPr>
            </a:p>
          </p:txBody>
        </p:sp>
        <p:sp>
          <p:nvSpPr>
            <p:cNvPr id="24" name="TextBox 37"/>
            <p:cNvSpPr txBox="1"/>
            <p:nvPr/>
          </p:nvSpPr>
          <p:spPr>
            <a:xfrm>
              <a:off x="4381855" y="1824858"/>
              <a:ext cx="4078601" cy="368744"/>
            </a:xfrm>
            <a:prstGeom prst="rect">
              <a:avLst/>
            </a:prstGeom>
            <a:noFill/>
          </p:spPr>
          <p:txBody>
            <a:bodyPr>
              <a:spAutoFit/>
            </a:bodyPr>
            <a:lstStyle/>
            <a:p>
              <a:pPr fontAlgn="auto">
                <a:spcBef>
                  <a:spcPts val="0"/>
                </a:spcBef>
                <a:spcAft>
                  <a:spcPts val="0"/>
                </a:spcAft>
                <a:defRPr/>
              </a:pPr>
              <a:r>
                <a:rPr lang="zh-CN" altLang="en-US" sz="1799" b="1" dirty="0" smtClean="0">
                  <a:solidFill>
                    <a:prstClr val="white"/>
                  </a:solidFill>
                  <a:latin typeface="微软雅黑" pitchFamily="34" charset="-122"/>
                  <a:ea typeface="微软雅黑" pitchFamily="34" charset="-122"/>
                </a:rPr>
                <a:t>          作者须知</a:t>
              </a:r>
              <a:endParaRPr lang="zh-CN" altLang="en-US" sz="1799" b="1" dirty="0">
                <a:solidFill>
                  <a:prstClr val="white"/>
                </a:solidFill>
                <a:latin typeface="微软雅黑" pitchFamily="34" charset="-122"/>
                <a:ea typeface="微软雅黑"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1678673" y="627797"/>
            <a:ext cx="9334981" cy="843012"/>
          </a:xfrm>
          <a:prstGeom prst="rect">
            <a:avLst/>
          </a:prstGeom>
        </p:spPr>
        <p:txBody>
          <a:bodyPr>
            <a:normAutofit fontScale="92500" lnSpcReduction="200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smtClean="0">
                <a:ln w="9525">
                  <a:noFill/>
                  <a:prstDash val="solid"/>
                </a:ln>
                <a:solidFill>
                  <a:schemeClr val="bg1"/>
                </a:solidFill>
                <a:effectLst/>
                <a:uLnTx/>
                <a:uFillTx/>
                <a:latin typeface="+mj-lt"/>
                <a:ea typeface="+mj-ea"/>
                <a:cs typeface="+mj-cs"/>
              </a:rPr>
              <a:t>Submitting to the </a:t>
            </a:r>
            <a:br>
              <a:rPr kumimoji="0" lang="en-US" sz="3600" b="1" i="0" u="none" strike="noStrike" kern="1200" cap="none" spc="0" normalizeH="0" baseline="0" noProof="0" dirty="0" smtClean="0">
                <a:ln w="9525">
                  <a:noFill/>
                  <a:prstDash val="solid"/>
                </a:ln>
                <a:solidFill>
                  <a:schemeClr val="bg1"/>
                </a:solidFill>
                <a:effectLst/>
                <a:uLnTx/>
                <a:uFillTx/>
                <a:latin typeface="+mj-lt"/>
                <a:ea typeface="+mj-ea"/>
                <a:cs typeface="+mj-cs"/>
              </a:rPr>
            </a:br>
            <a:r>
              <a:rPr kumimoji="0" lang="en-US" sz="3600" b="1" i="1" u="none" strike="noStrike" kern="1200" cap="none" spc="0" normalizeH="0" baseline="0" noProof="0" dirty="0" smtClean="0">
                <a:ln w="9525">
                  <a:noFill/>
                  <a:prstDash val="solid"/>
                </a:ln>
                <a:solidFill>
                  <a:schemeClr val="bg1"/>
                </a:solidFill>
                <a:effectLst/>
                <a:uLnTx/>
                <a:uFillTx/>
                <a:latin typeface="+mj-lt"/>
                <a:ea typeface="+mj-ea"/>
                <a:cs typeface="+mj-cs"/>
              </a:rPr>
              <a:t>Science</a:t>
            </a:r>
            <a:r>
              <a:rPr kumimoji="0" lang="en-US" sz="3600" b="1" i="0" u="none" strike="noStrike" kern="1200" cap="none" spc="0" normalizeH="0" baseline="0" noProof="0" dirty="0" smtClean="0">
                <a:ln w="9525">
                  <a:noFill/>
                  <a:prstDash val="solid"/>
                </a:ln>
                <a:solidFill>
                  <a:schemeClr val="bg1"/>
                </a:solidFill>
                <a:effectLst/>
                <a:uLnTx/>
                <a:uFillTx/>
                <a:latin typeface="+mj-lt"/>
                <a:ea typeface="+mj-ea"/>
                <a:cs typeface="+mj-cs"/>
              </a:rPr>
              <a:t> Family of Journals</a:t>
            </a:r>
            <a:endParaRPr kumimoji="0" lang="en-US" sz="3600" b="1" i="0" u="none" strike="noStrike" kern="1200" cap="none" spc="0" normalizeH="0" baseline="0" noProof="0" dirty="0">
              <a:ln w="9525">
                <a:noFill/>
                <a:prstDash val="solid"/>
              </a:ln>
              <a:solidFill>
                <a:schemeClr val="bg1"/>
              </a:solidFill>
              <a:effectLst/>
              <a:uLnTx/>
              <a:uFillTx/>
              <a:latin typeface="+mj-lt"/>
              <a:ea typeface="+mj-ea"/>
              <a:cs typeface="+mj-cs"/>
            </a:endParaRPr>
          </a:p>
        </p:txBody>
      </p:sp>
      <p:pic>
        <p:nvPicPr>
          <p:cNvPr id="5"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411138" y="1817971"/>
            <a:ext cx="2595727" cy="3295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323035" y="1811736"/>
            <a:ext cx="2598383" cy="3294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84555" y="1825392"/>
            <a:ext cx="2591263" cy="3295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413822" y="1817750"/>
            <a:ext cx="2585605" cy="3288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3217694" y="2601858"/>
            <a:ext cx="179160" cy="369332"/>
          </a:xfrm>
          <a:prstGeom prst="rect">
            <a:avLst/>
          </a:prstGeom>
          <a:noFill/>
          <a:ln>
            <a:solidFill>
              <a:schemeClr val="bg2"/>
            </a:solidFill>
          </a:ln>
        </p:spPr>
        <p:txBody>
          <a:bodyPr wrap="square" rtlCol="0" anchor="ctr" anchorCtr="1">
            <a:spAutoFit/>
          </a:bodyPr>
          <a:lstStyle/>
          <a:p>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11258" y="464024"/>
            <a:ext cx="7829550" cy="823913"/>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en-US" sz="3600" b="1" i="0" u="none" strike="noStrike" kern="1200" cap="none" spc="0" normalizeH="0" baseline="0" noProof="0" dirty="0" smtClean="0">
                <a:ln w="9525">
                  <a:noFill/>
                  <a:prstDash val="solid"/>
                </a:ln>
                <a:solidFill>
                  <a:schemeClr val="bg1"/>
                </a:solidFill>
                <a:effectLst/>
                <a:uLnTx/>
                <a:uFillTx/>
                <a:latin typeface="+mj-lt"/>
                <a:ea typeface="宋体" charset="-122"/>
                <a:cs typeface="+mj-cs"/>
              </a:rPr>
              <a:t>学术期刊投稿三步曲</a:t>
            </a:r>
            <a:endParaRPr kumimoji="0" lang="zh-CN" altLang="en-US" sz="3600" b="1" i="0" u="none" strike="noStrike" kern="1200" cap="none" spc="0" normalizeH="0" baseline="0" noProof="0" dirty="0" smtClean="0">
              <a:ln w="9525">
                <a:noFill/>
                <a:prstDash val="solid"/>
              </a:ln>
              <a:solidFill>
                <a:srgbClr val="C62326"/>
              </a:solidFill>
              <a:effectLst/>
              <a:uLnTx/>
              <a:uFillTx/>
              <a:latin typeface="+mj-lt"/>
              <a:ea typeface="宋体" charset="-122"/>
              <a:cs typeface="+mj-cs"/>
            </a:endParaRPr>
          </a:p>
        </p:txBody>
      </p:sp>
      <p:grpSp>
        <p:nvGrpSpPr>
          <p:cNvPr id="3" name="Group 3"/>
          <p:cNvGrpSpPr>
            <a:grpSpLocks/>
          </p:cNvGrpSpPr>
          <p:nvPr/>
        </p:nvGrpSpPr>
        <p:grpSpPr bwMode="auto">
          <a:xfrm>
            <a:off x="1143000" y="1831975"/>
            <a:ext cx="2170113" cy="2892425"/>
            <a:chOff x="720" y="1296"/>
            <a:chExt cx="1367" cy="2542"/>
          </a:xfrm>
        </p:grpSpPr>
        <p:sp>
          <p:nvSpPr>
            <p:cNvPr id="4" name="AutoShape 4"/>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w="9525">
              <a:noFill/>
              <a:round/>
              <a:headEnd/>
              <a:tailEnd/>
            </a:ln>
          </p:spPr>
          <p:txBody>
            <a:bodyPr wrap="none" anchor="ctr"/>
            <a:lstStyle/>
            <a:p>
              <a:endParaRPr lang="zh-CN" altLang="en-US">
                <a:ea typeface="宋体" charset="-122"/>
              </a:endParaRPr>
            </a:p>
          </p:txBody>
        </p:sp>
        <p:sp>
          <p:nvSpPr>
            <p:cNvPr id="5" name="AutoShape 5"/>
            <p:cNvSpPr>
              <a:spLocks noChangeArrowheads="1"/>
            </p:cNvSpPr>
            <p:nvPr/>
          </p:nvSpPr>
          <p:spPr bwMode="gray">
            <a:xfrm>
              <a:off x="741" y="1495"/>
              <a:ext cx="1322" cy="1766"/>
            </a:xfrm>
            <a:prstGeom prst="roundRect">
              <a:avLst>
                <a:gd name="adj" fmla="val 16667"/>
              </a:avLst>
            </a:prstGeom>
            <a:solidFill>
              <a:srgbClr val="3CA1E6"/>
            </a:solidFill>
            <a:ln w="9525">
              <a:noFill/>
              <a:round/>
              <a:headEnd/>
              <a:tailEnd/>
            </a:ln>
          </p:spPr>
          <p:txBody>
            <a:bodyPr wrap="none" anchor="ctr"/>
            <a:lstStyle/>
            <a:p>
              <a:endParaRPr lang="zh-CN" altLang="en-US">
                <a:ea typeface="宋体" charset="-122"/>
              </a:endParaRPr>
            </a:p>
          </p:txBody>
        </p:sp>
        <p:sp>
          <p:nvSpPr>
            <p:cNvPr id="6" name="AutoShape 6"/>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9BCFF2"/>
                </a:gs>
              </a:gsLst>
              <a:lin ang="5400000" scaled="1"/>
            </a:gradFill>
            <a:ln w="9525">
              <a:noFill/>
              <a:round/>
              <a:headEnd/>
              <a:tailEnd/>
            </a:ln>
          </p:spPr>
          <p:txBody>
            <a:bodyPr wrap="none" anchor="ctr"/>
            <a:lstStyle/>
            <a:p>
              <a:endParaRPr lang="zh-CN" altLang="en-US">
                <a:ea typeface="宋体" charset="-122"/>
              </a:endParaRPr>
            </a:p>
          </p:txBody>
        </p:sp>
        <p:sp>
          <p:nvSpPr>
            <p:cNvPr id="7" name="AutoShape 7"/>
            <p:cNvSpPr>
              <a:spLocks noChangeArrowheads="1"/>
            </p:cNvSpPr>
            <p:nvPr/>
          </p:nvSpPr>
          <p:spPr bwMode="gray">
            <a:xfrm>
              <a:off x="752" y="1509"/>
              <a:ext cx="1304" cy="446"/>
            </a:xfrm>
            <a:prstGeom prst="roundRect">
              <a:avLst>
                <a:gd name="adj" fmla="val 50000"/>
              </a:avLst>
            </a:prstGeom>
            <a:gradFill rotWithShape="1">
              <a:gsLst>
                <a:gs pos="0">
                  <a:srgbClr val="BEE0F7"/>
                </a:gs>
                <a:gs pos="100000">
                  <a:srgbClr val="3CA1E6">
                    <a:alpha val="0"/>
                  </a:srgbClr>
                </a:gs>
              </a:gsLst>
              <a:lin ang="5400000" scaled="1"/>
            </a:gradFill>
            <a:ln w="9525">
              <a:noFill/>
              <a:round/>
              <a:headEnd/>
              <a:tailEnd/>
            </a:ln>
          </p:spPr>
          <p:txBody>
            <a:bodyPr wrap="none" anchor="ctr"/>
            <a:lstStyle/>
            <a:p>
              <a:endParaRPr lang="zh-CN" altLang="en-US">
                <a:ea typeface="宋体" charset="-122"/>
              </a:endParaRPr>
            </a:p>
          </p:txBody>
        </p:sp>
        <p:sp>
          <p:nvSpPr>
            <p:cNvPr id="8" name="AutoShape 8"/>
            <p:cNvSpPr>
              <a:spLocks noChangeArrowheads="1"/>
            </p:cNvSpPr>
            <p:nvPr/>
          </p:nvSpPr>
          <p:spPr bwMode="gray">
            <a:xfrm>
              <a:off x="724" y="3290"/>
              <a:ext cx="1363" cy="548"/>
            </a:xfrm>
            <a:prstGeom prst="roundRect">
              <a:avLst>
                <a:gd name="adj" fmla="val 40389"/>
              </a:avLst>
            </a:prstGeom>
            <a:gradFill rotWithShape="1">
              <a:gsLst>
                <a:gs pos="0">
                  <a:srgbClr val="729EB4"/>
                </a:gs>
                <a:gs pos="100000">
                  <a:schemeClr val="bg1"/>
                </a:gs>
              </a:gsLst>
              <a:lin ang="5400000" scaled="1"/>
            </a:gradFill>
            <a:ln w="9525">
              <a:noFill/>
              <a:round/>
              <a:headEnd/>
              <a:tailEnd/>
            </a:ln>
          </p:spPr>
          <p:txBody>
            <a:bodyPr wrap="none" anchor="ctr"/>
            <a:lstStyle/>
            <a:p>
              <a:endParaRPr lang="zh-CN" altLang="en-US">
                <a:ea typeface="宋体" charset="-122"/>
              </a:endParaRPr>
            </a:p>
          </p:txBody>
        </p:sp>
        <p:sp>
          <p:nvSpPr>
            <p:cNvPr id="9" name="AutoShape 9"/>
            <p:cNvSpPr>
              <a:spLocks noChangeArrowheads="1"/>
            </p:cNvSpPr>
            <p:nvPr/>
          </p:nvSpPr>
          <p:spPr bwMode="gray">
            <a:xfrm>
              <a:off x="752" y="3305"/>
              <a:ext cx="1304" cy="487"/>
            </a:xfrm>
            <a:prstGeom prst="roundRect">
              <a:avLst>
                <a:gd name="adj" fmla="val 50000"/>
              </a:avLst>
            </a:prstGeom>
            <a:gradFill rotWithShape="1">
              <a:gsLst>
                <a:gs pos="0">
                  <a:srgbClr val="7DAFD4"/>
                </a:gs>
                <a:gs pos="100000">
                  <a:schemeClr val="bg1"/>
                </a:gs>
              </a:gsLst>
              <a:lin ang="5400000" scaled="1"/>
            </a:gradFill>
            <a:ln w="9525">
              <a:noFill/>
              <a:round/>
              <a:headEnd/>
              <a:tailEnd/>
            </a:ln>
          </p:spPr>
          <p:txBody>
            <a:bodyPr wrap="none" anchor="ctr"/>
            <a:lstStyle/>
            <a:p>
              <a:endParaRPr lang="zh-CN" altLang="en-US">
                <a:ea typeface="宋体" charset="-122"/>
              </a:endParaRPr>
            </a:p>
          </p:txBody>
        </p:sp>
        <p:grpSp>
          <p:nvGrpSpPr>
            <p:cNvPr id="10" name="Group 10"/>
            <p:cNvGrpSpPr>
              <a:grpSpLocks/>
            </p:cNvGrpSpPr>
            <p:nvPr/>
          </p:nvGrpSpPr>
          <p:grpSpPr bwMode="auto">
            <a:xfrm>
              <a:off x="1189" y="1296"/>
              <a:ext cx="405" cy="405"/>
              <a:chOff x="1289" y="582"/>
              <a:chExt cx="668" cy="668"/>
            </a:xfrm>
          </p:grpSpPr>
          <p:sp>
            <p:nvSpPr>
              <p:cNvPr id="13" name="Oval 11"/>
              <p:cNvSpPr>
                <a:spLocks noChangeArrowheads="1"/>
              </p:cNvSpPr>
              <p:nvPr/>
            </p:nvSpPr>
            <p:spPr bwMode="gray">
              <a:xfrm>
                <a:off x="1289" y="582"/>
                <a:ext cx="668" cy="668"/>
              </a:xfrm>
              <a:prstGeom prst="ellipse">
                <a:avLst/>
              </a:prstGeom>
              <a:solidFill>
                <a:srgbClr val="333333"/>
              </a:solidFill>
              <a:ln w="38100" algn="ctr">
                <a:noFill/>
                <a:round/>
                <a:headEnd/>
                <a:tailEnd/>
              </a:ln>
            </p:spPr>
            <p:txBody>
              <a:bodyPr anchor="ctr">
                <a:spAutoFit/>
              </a:bodyPr>
              <a:lstStyle/>
              <a:p>
                <a:endParaRPr lang="zh-CN" altLang="en-US">
                  <a:ea typeface="宋体" charset="-122"/>
                </a:endParaRPr>
              </a:p>
            </p:txBody>
          </p:sp>
          <p:sp>
            <p:nvSpPr>
              <p:cNvPr id="14" name="Oval 12"/>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ea typeface="宋体" charset="-122"/>
                </a:endParaRPr>
              </a:p>
            </p:txBody>
          </p:sp>
          <p:sp>
            <p:nvSpPr>
              <p:cNvPr id="15"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ea typeface="宋体" charset="-122"/>
                </a:endParaRPr>
              </a:p>
            </p:txBody>
          </p:sp>
          <p:sp>
            <p:nvSpPr>
              <p:cNvPr id="16" name="Oval 14"/>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ea typeface="宋体" charset="-122"/>
                </a:endParaRPr>
              </a:p>
            </p:txBody>
          </p:sp>
          <p:sp>
            <p:nvSpPr>
              <p:cNvPr id="17" name="Oval 15"/>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ea typeface="宋体" charset="-122"/>
                </a:endParaRPr>
              </a:p>
            </p:txBody>
          </p:sp>
        </p:grpSp>
        <p:sp>
          <p:nvSpPr>
            <p:cNvPr id="11" name="Text Box 16"/>
            <p:cNvSpPr txBox="1">
              <a:spLocks noChangeArrowheads="1"/>
            </p:cNvSpPr>
            <p:nvPr/>
          </p:nvSpPr>
          <p:spPr bwMode="gray">
            <a:xfrm>
              <a:off x="1276" y="1355"/>
              <a:ext cx="223" cy="401"/>
            </a:xfrm>
            <a:prstGeom prst="rect">
              <a:avLst/>
            </a:prstGeom>
            <a:noFill/>
            <a:ln w="9525" algn="ctr">
              <a:noFill/>
              <a:miter lim="800000"/>
              <a:headEnd/>
              <a:tailEnd/>
            </a:ln>
          </p:spPr>
          <p:txBody>
            <a:bodyPr wrap="none">
              <a:spAutoFit/>
            </a:bodyPr>
            <a:lstStyle/>
            <a:p>
              <a:pPr algn="ctr"/>
              <a:r>
                <a:rPr lang="en-US" altLang="zh-CN" sz="2400">
                  <a:solidFill>
                    <a:srgbClr val="000000"/>
                  </a:solidFill>
                  <a:ea typeface="宋体" charset="-122"/>
                </a:rPr>
                <a:t>1</a:t>
              </a:r>
              <a:endParaRPr lang="en-US" altLang="zh-CN">
                <a:ea typeface="宋体" charset="-122"/>
              </a:endParaRPr>
            </a:p>
          </p:txBody>
        </p:sp>
        <p:sp>
          <p:nvSpPr>
            <p:cNvPr id="12" name="Text Box 17"/>
            <p:cNvSpPr txBox="1">
              <a:spLocks noChangeArrowheads="1"/>
            </p:cNvSpPr>
            <p:nvPr/>
          </p:nvSpPr>
          <p:spPr bwMode="gray">
            <a:xfrm>
              <a:off x="768" y="1776"/>
              <a:ext cx="1296" cy="831"/>
            </a:xfrm>
            <a:prstGeom prst="rect">
              <a:avLst/>
            </a:prstGeom>
            <a:noFill/>
            <a:ln w="9525" algn="ctr">
              <a:noFill/>
              <a:miter lim="800000"/>
              <a:headEnd/>
              <a:tailEnd/>
            </a:ln>
          </p:spPr>
          <p:txBody>
            <a:bodyPr>
              <a:spAutoFit/>
            </a:bodyPr>
            <a:lstStyle/>
            <a:p>
              <a:pPr algn="ctr"/>
              <a:r>
                <a:rPr lang="zh-CN" altLang="en-US" sz="2800" b="1" dirty="0">
                  <a:solidFill>
                    <a:srgbClr val="000000"/>
                  </a:solidFill>
                  <a:latin typeface="Verdana" pitchFamily="34" charset="0"/>
                  <a:ea typeface="宋体" charset="-122"/>
                </a:rPr>
                <a:t>选择一本合适的期刊</a:t>
              </a:r>
              <a:endParaRPr lang="zh-CN" altLang="en-US" sz="2800" b="1" dirty="0">
                <a:ea typeface="宋体" charset="-122"/>
              </a:endParaRPr>
            </a:p>
          </p:txBody>
        </p:sp>
      </p:grpSp>
      <p:grpSp>
        <p:nvGrpSpPr>
          <p:cNvPr id="18" name="Group 18"/>
          <p:cNvGrpSpPr>
            <a:grpSpLocks/>
          </p:cNvGrpSpPr>
          <p:nvPr/>
        </p:nvGrpSpPr>
        <p:grpSpPr bwMode="auto">
          <a:xfrm>
            <a:off x="4801738" y="1763736"/>
            <a:ext cx="2166938" cy="2892425"/>
            <a:chOff x="2208" y="1296"/>
            <a:chExt cx="1365" cy="2542"/>
          </a:xfrm>
        </p:grpSpPr>
        <p:sp>
          <p:nvSpPr>
            <p:cNvPr id="19" name="AutoShape 19"/>
            <p:cNvSpPr>
              <a:spLocks noChangeArrowheads="1"/>
            </p:cNvSpPr>
            <p:nvPr/>
          </p:nvSpPr>
          <p:spPr bwMode="gray">
            <a:xfrm>
              <a:off x="2208" y="1490"/>
              <a:ext cx="1363" cy="1800"/>
            </a:xfrm>
            <a:prstGeom prst="roundRect">
              <a:avLst>
                <a:gd name="adj" fmla="val 17509"/>
              </a:avLst>
            </a:prstGeom>
            <a:gradFill rotWithShape="1">
              <a:gsLst>
                <a:gs pos="0">
                  <a:srgbClr val="34B034"/>
                </a:gs>
                <a:gs pos="100000">
                  <a:srgbClr val="3F8B4A"/>
                </a:gs>
              </a:gsLst>
              <a:lin ang="2700000" scaled="1"/>
            </a:gradFill>
            <a:ln w="9525">
              <a:noFill/>
              <a:round/>
              <a:headEnd/>
              <a:tailEnd/>
            </a:ln>
          </p:spPr>
          <p:txBody>
            <a:bodyPr wrap="none" anchor="ctr"/>
            <a:lstStyle/>
            <a:p>
              <a:endParaRPr lang="zh-CN" altLang="en-US">
                <a:ea typeface="宋体" charset="-122"/>
              </a:endParaRPr>
            </a:p>
          </p:txBody>
        </p:sp>
        <p:sp>
          <p:nvSpPr>
            <p:cNvPr id="20" name="AutoShape 20"/>
            <p:cNvSpPr>
              <a:spLocks noChangeArrowheads="1"/>
            </p:cNvSpPr>
            <p:nvPr/>
          </p:nvSpPr>
          <p:spPr bwMode="gray">
            <a:xfrm>
              <a:off x="2229" y="1495"/>
              <a:ext cx="1322" cy="1766"/>
            </a:xfrm>
            <a:prstGeom prst="roundRect">
              <a:avLst>
                <a:gd name="adj" fmla="val 16667"/>
              </a:avLst>
            </a:prstGeom>
            <a:solidFill>
              <a:srgbClr val="73E77E"/>
            </a:solidFill>
            <a:ln w="9525">
              <a:noFill/>
              <a:round/>
              <a:headEnd/>
              <a:tailEnd/>
            </a:ln>
          </p:spPr>
          <p:txBody>
            <a:bodyPr wrap="none" anchor="ctr"/>
            <a:lstStyle/>
            <a:p>
              <a:endParaRPr lang="zh-CN" altLang="en-US">
                <a:ea typeface="宋体" charset="-122"/>
              </a:endParaRPr>
            </a:p>
          </p:txBody>
        </p:sp>
        <p:sp>
          <p:nvSpPr>
            <p:cNvPr id="21" name="AutoShape 21"/>
            <p:cNvSpPr>
              <a:spLocks noChangeArrowheads="1"/>
            </p:cNvSpPr>
            <p:nvPr/>
          </p:nvSpPr>
          <p:spPr bwMode="gray">
            <a:xfrm>
              <a:off x="2240" y="2795"/>
              <a:ext cx="1304" cy="447"/>
            </a:xfrm>
            <a:prstGeom prst="roundRect">
              <a:avLst>
                <a:gd name="adj" fmla="val 50000"/>
              </a:avLst>
            </a:prstGeom>
            <a:gradFill rotWithShape="1">
              <a:gsLst>
                <a:gs pos="0">
                  <a:srgbClr val="73E77E"/>
                </a:gs>
                <a:gs pos="100000">
                  <a:srgbClr val="B3F2B9"/>
                </a:gs>
              </a:gsLst>
              <a:lin ang="5400000" scaled="1"/>
            </a:gradFill>
            <a:ln w="9525">
              <a:noFill/>
              <a:round/>
              <a:headEnd/>
              <a:tailEnd/>
            </a:ln>
          </p:spPr>
          <p:txBody>
            <a:bodyPr wrap="none" anchor="ctr"/>
            <a:lstStyle/>
            <a:p>
              <a:endParaRPr lang="zh-CN" altLang="en-US">
                <a:ea typeface="宋体" charset="-122"/>
              </a:endParaRPr>
            </a:p>
          </p:txBody>
        </p:sp>
        <p:sp>
          <p:nvSpPr>
            <p:cNvPr id="22" name="AutoShape 22"/>
            <p:cNvSpPr>
              <a:spLocks noChangeArrowheads="1"/>
            </p:cNvSpPr>
            <p:nvPr/>
          </p:nvSpPr>
          <p:spPr bwMode="gray">
            <a:xfrm>
              <a:off x="2240" y="1509"/>
              <a:ext cx="1304" cy="446"/>
            </a:xfrm>
            <a:prstGeom prst="roundRect">
              <a:avLst>
                <a:gd name="adj" fmla="val 50000"/>
              </a:avLst>
            </a:prstGeom>
            <a:gradFill rotWithShape="1">
              <a:gsLst>
                <a:gs pos="0">
                  <a:srgbClr val="D0F7D4"/>
                </a:gs>
                <a:gs pos="100000">
                  <a:srgbClr val="73E77E"/>
                </a:gs>
              </a:gsLst>
              <a:lin ang="5400000" scaled="1"/>
            </a:gradFill>
            <a:ln w="9525">
              <a:noFill/>
              <a:round/>
              <a:headEnd/>
              <a:tailEnd/>
            </a:ln>
          </p:spPr>
          <p:txBody>
            <a:bodyPr wrap="none" anchor="ctr"/>
            <a:lstStyle/>
            <a:p>
              <a:endParaRPr lang="zh-CN" altLang="en-US">
                <a:ea typeface="宋体" charset="-122"/>
              </a:endParaRPr>
            </a:p>
          </p:txBody>
        </p:sp>
        <p:sp>
          <p:nvSpPr>
            <p:cNvPr id="23" name="Oval 23"/>
            <p:cNvSpPr>
              <a:spLocks noChangeArrowheads="1"/>
            </p:cNvSpPr>
            <p:nvPr/>
          </p:nvSpPr>
          <p:spPr bwMode="gray">
            <a:xfrm>
              <a:off x="2677" y="1296"/>
              <a:ext cx="405" cy="405"/>
            </a:xfrm>
            <a:prstGeom prst="ellipse">
              <a:avLst/>
            </a:prstGeom>
            <a:solidFill>
              <a:srgbClr val="333333"/>
            </a:solidFill>
            <a:ln w="38100" algn="ctr">
              <a:noFill/>
              <a:round/>
              <a:headEnd/>
              <a:tailEnd/>
            </a:ln>
          </p:spPr>
          <p:txBody>
            <a:bodyPr anchor="ctr">
              <a:spAutoFit/>
            </a:bodyPr>
            <a:lstStyle/>
            <a:p>
              <a:endParaRPr lang="zh-CN" altLang="en-US">
                <a:ea typeface="宋体" charset="-122"/>
              </a:endParaRPr>
            </a:p>
          </p:txBody>
        </p:sp>
        <p:sp>
          <p:nvSpPr>
            <p:cNvPr id="24" name="Oval 24"/>
            <p:cNvSpPr>
              <a:spLocks noChangeArrowheads="1"/>
            </p:cNvSpPr>
            <p:nvPr/>
          </p:nvSpPr>
          <p:spPr bwMode="gray">
            <a:xfrm>
              <a:off x="2681" y="1299"/>
              <a:ext cx="392" cy="39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ea typeface="宋体" charset="-122"/>
              </a:endParaRPr>
            </a:p>
          </p:txBody>
        </p:sp>
        <p:sp>
          <p:nvSpPr>
            <p:cNvPr id="25" name="Oval 25"/>
            <p:cNvSpPr>
              <a:spLocks noChangeArrowheads="1"/>
            </p:cNvSpPr>
            <p:nvPr/>
          </p:nvSpPr>
          <p:spPr bwMode="gray">
            <a:xfrm>
              <a:off x="2686" y="1301"/>
              <a:ext cx="383" cy="383"/>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ea typeface="宋体" charset="-122"/>
              </a:endParaRPr>
            </a:p>
          </p:txBody>
        </p:sp>
        <p:sp>
          <p:nvSpPr>
            <p:cNvPr id="26" name="Oval 26"/>
            <p:cNvSpPr>
              <a:spLocks noChangeArrowheads="1"/>
            </p:cNvSpPr>
            <p:nvPr/>
          </p:nvSpPr>
          <p:spPr bwMode="gray">
            <a:xfrm>
              <a:off x="2690" y="1305"/>
              <a:ext cx="364" cy="357"/>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ea typeface="宋体" charset="-122"/>
              </a:endParaRPr>
            </a:p>
          </p:txBody>
        </p:sp>
        <p:sp>
          <p:nvSpPr>
            <p:cNvPr id="27" name="Oval 27"/>
            <p:cNvSpPr>
              <a:spLocks noChangeArrowheads="1"/>
            </p:cNvSpPr>
            <p:nvPr/>
          </p:nvSpPr>
          <p:spPr bwMode="gray">
            <a:xfrm>
              <a:off x="2712" y="1315"/>
              <a:ext cx="323" cy="290"/>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ea typeface="宋体" charset="-122"/>
              </a:endParaRPr>
            </a:p>
          </p:txBody>
        </p:sp>
        <p:sp>
          <p:nvSpPr>
            <p:cNvPr id="28" name="Text Box 28"/>
            <p:cNvSpPr txBox="1">
              <a:spLocks noChangeArrowheads="1"/>
            </p:cNvSpPr>
            <p:nvPr/>
          </p:nvSpPr>
          <p:spPr bwMode="gray">
            <a:xfrm>
              <a:off x="2764" y="1355"/>
              <a:ext cx="223" cy="401"/>
            </a:xfrm>
            <a:prstGeom prst="rect">
              <a:avLst/>
            </a:prstGeom>
            <a:noFill/>
            <a:ln w="9525" algn="ctr">
              <a:noFill/>
              <a:miter lim="800000"/>
              <a:headEnd/>
              <a:tailEnd/>
            </a:ln>
          </p:spPr>
          <p:txBody>
            <a:bodyPr wrap="none">
              <a:spAutoFit/>
            </a:bodyPr>
            <a:lstStyle/>
            <a:p>
              <a:pPr algn="ctr"/>
              <a:r>
                <a:rPr lang="en-US" altLang="zh-CN" sz="2400">
                  <a:solidFill>
                    <a:srgbClr val="000000"/>
                  </a:solidFill>
                  <a:ea typeface="宋体" charset="-122"/>
                </a:rPr>
                <a:t>2</a:t>
              </a:r>
              <a:endParaRPr lang="en-US" altLang="zh-CN">
                <a:ea typeface="宋体" charset="-122"/>
              </a:endParaRPr>
            </a:p>
          </p:txBody>
        </p:sp>
        <p:sp>
          <p:nvSpPr>
            <p:cNvPr id="29" name="Text Box 29"/>
            <p:cNvSpPr txBox="1">
              <a:spLocks noChangeArrowheads="1"/>
            </p:cNvSpPr>
            <p:nvPr/>
          </p:nvSpPr>
          <p:spPr bwMode="gray">
            <a:xfrm>
              <a:off x="2256" y="1776"/>
              <a:ext cx="1296" cy="831"/>
            </a:xfrm>
            <a:prstGeom prst="rect">
              <a:avLst/>
            </a:prstGeom>
            <a:noFill/>
            <a:ln w="9525" algn="ctr">
              <a:noFill/>
              <a:miter lim="800000"/>
              <a:headEnd/>
              <a:tailEnd/>
            </a:ln>
          </p:spPr>
          <p:txBody>
            <a:bodyPr>
              <a:spAutoFit/>
            </a:bodyPr>
            <a:lstStyle/>
            <a:p>
              <a:pPr algn="ctr"/>
              <a:r>
                <a:rPr lang="zh-CN" altLang="en-US" sz="2800" b="1" dirty="0">
                  <a:solidFill>
                    <a:srgbClr val="000000"/>
                  </a:solidFill>
                  <a:latin typeface="Verdana" pitchFamily="34" charset="0"/>
                  <a:ea typeface="宋体" charset="-122"/>
                </a:rPr>
                <a:t>按要求准备稿件</a:t>
              </a:r>
              <a:endParaRPr lang="zh-CN" altLang="en-US" sz="2800" b="1" dirty="0">
                <a:ea typeface="宋体" charset="-122"/>
              </a:endParaRPr>
            </a:p>
          </p:txBody>
        </p:sp>
        <p:sp>
          <p:nvSpPr>
            <p:cNvPr id="30" name="AutoShape 30"/>
            <p:cNvSpPr>
              <a:spLocks noChangeArrowheads="1"/>
            </p:cNvSpPr>
            <p:nvPr/>
          </p:nvSpPr>
          <p:spPr bwMode="gray">
            <a:xfrm>
              <a:off x="2210" y="3290"/>
              <a:ext cx="1363" cy="548"/>
            </a:xfrm>
            <a:prstGeom prst="roundRect">
              <a:avLst>
                <a:gd name="adj" fmla="val 40389"/>
              </a:avLst>
            </a:prstGeom>
            <a:gradFill rotWithShape="1">
              <a:gsLst>
                <a:gs pos="0">
                  <a:srgbClr val="58A4AE"/>
                </a:gs>
                <a:gs pos="100000">
                  <a:schemeClr val="bg1"/>
                </a:gs>
              </a:gsLst>
              <a:lin ang="5400000" scaled="1"/>
            </a:gradFill>
            <a:ln w="9525">
              <a:noFill/>
              <a:round/>
              <a:headEnd/>
              <a:tailEnd/>
            </a:ln>
          </p:spPr>
          <p:txBody>
            <a:bodyPr wrap="none" anchor="ctr"/>
            <a:lstStyle/>
            <a:p>
              <a:endParaRPr lang="zh-CN" altLang="en-US">
                <a:ea typeface="宋体" charset="-122"/>
              </a:endParaRPr>
            </a:p>
          </p:txBody>
        </p:sp>
        <p:sp>
          <p:nvSpPr>
            <p:cNvPr id="31" name="AutoShape 31"/>
            <p:cNvSpPr>
              <a:spLocks noChangeArrowheads="1"/>
            </p:cNvSpPr>
            <p:nvPr/>
          </p:nvSpPr>
          <p:spPr bwMode="gray">
            <a:xfrm>
              <a:off x="2238" y="3305"/>
              <a:ext cx="1304" cy="487"/>
            </a:xfrm>
            <a:prstGeom prst="roundRect">
              <a:avLst>
                <a:gd name="adj" fmla="val 50000"/>
              </a:avLst>
            </a:prstGeom>
            <a:gradFill rotWithShape="1">
              <a:gsLst>
                <a:gs pos="0">
                  <a:srgbClr val="72B2BB"/>
                </a:gs>
                <a:gs pos="100000">
                  <a:schemeClr val="bg1"/>
                </a:gs>
              </a:gsLst>
              <a:lin ang="5400000" scaled="1"/>
            </a:gradFill>
            <a:ln w="9525">
              <a:noFill/>
              <a:round/>
              <a:headEnd/>
              <a:tailEnd/>
            </a:ln>
          </p:spPr>
          <p:txBody>
            <a:bodyPr wrap="none" anchor="ctr"/>
            <a:lstStyle/>
            <a:p>
              <a:endParaRPr lang="zh-CN" altLang="en-US">
                <a:ea typeface="宋体" charset="-122"/>
              </a:endParaRPr>
            </a:p>
          </p:txBody>
        </p:sp>
      </p:grpSp>
      <p:grpSp>
        <p:nvGrpSpPr>
          <p:cNvPr id="32" name="Group 32"/>
          <p:cNvGrpSpPr>
            <a:grpSpLocks/>
          </p:cNvGrpSpPr>
          <p:nvPr/>
        </p:nvGrpSpPr>
        <p:grpSpPr bwMode="auto">
          <a:xfrm>
            <a:off x="8276704" y="1804679"/>
            <a:ext cx="2170113" cy="2820988"/>
            <a:chOff x="3692" y="1296"/>
            <a:chExt cx="1367" cy="2542"/>
          </a:xfrm>
        </p:grpSpPr>
        <p:sp>
          <p:nvSpPr>
            <p:cNvPr id="33" name="AutoShape 33"/>
            <p:cNvSpPr>
              <a:spLocks noChangeArrowheads="1"/>
            </p:cNvSpPr>
            <p:nvPr/>
          </p:nvSpPr>
          <p:spPr bwMode="gray">
            <a:xfrm>
              <a:off x="3696" y="1490"/>
              <a:ext cx="1363" cy="1800"/>
            </a:xfrm>
            <a:prstGeom prst="roundRect">
              <a:avLst>
                <a:gd name="adj" fmla="val 17509"/>
              </a:avLst>
            </a:prstGeom>
            <a:gradFill rotWithShape="1">
              <a:gsLst>
                <a:gs pos="0">
                  <a:srgbClr val="B59F43"/>
                </a:gs>
                <a:gs pos="100000">
                  <a:srgbClr val="8F8849"/>
                </a:gs>
              </a:gsLst>
              <a:lin ang="2700000" scaled="1"/>
            </a:gradFill>
            <a:ln w="9525">
              <a:noFill/>
              <a:round/>
              <a:headEnd/>
              <a:tailEnd/>
            </a:ln>
          </p:spPr>
          <p:txBody>
            <a:bodyPr wrap="none" anchor="ctr"/>
            <a:lstStyle/>
            <a:p>
              <a:endParaRPr lang="zh-CN" altLang="en-US">
                <a:ea typeface="宋体" charset="-122"/>
              </a:endParaRPr>
            </a:p>
          </p:txBody>
        </p:sp>
        <p:sp>
          <p:nvSpPr>
            <p:cNvPr id="34" name="AutoShape 34"/>
            <p:cNvSpPr>
              <a:spLocks noChangeArrowheads="1"/>
            </p:cNvSpPr>
            <p:nvPr/>
          </p:nvSpPr>
          <p:spPr bwMode="gray">
            <a:xfrm>
              <a:off x="3717" y="1495"/>
              <a:ext cx="1322" cy="1766"/>
            </a:xfrm>
            <a:prstGeom prst="roundRect">
              <a:avLst>
                <a:gd name="adj" fmla="val 16667"/>
              </a:avLst>
            </a:prstGeom>
            <a:solidFill>
              <a:srgbClr val="E9E065"/>
            </a:solidFill>
            <a:ln w="9525">
              <a:noFill/>
              <a:round/>
              <a:headEnd/>
              <a:tailEnd/>
            </a:ln>
          </p:spPr>
          <p:txBody>
            <a:bodyPr wrap="none" anchor="ctr"/>
            <a:lstStyle/>
            <a:p>
              <a:endParaRPr lang="zh-CN" altLang="en-US">
                <a:ea typeface="宋体" charset="-122"/>
              </a:endParaRPr>
            </a:p>
          </p:txBody>
        </p:sp>
        <p:sp>
          <p:nvSpPr>
            <p:cNvPr id="35" name="AutoShape 35"/>
            <p:cNvSpPr>
              <a:spLocks noChangeArrowheads="1"/>
            </p:cNvSpPr>
            <p:nvPr/>
          </p:nvSpPr>
          <p:spPr bwMode="gray">
            <a:xfrm>
              <a:off x="3728" y="2795"/>
              <a:ext cx="1304" cy="447"/>
            </a:xfrm>
            <a:prstGeom prst="roundRect">
              <a:avLst>
                <a:gd name="adj" fmla="val 50000"/>
              </a:avLst>
            </a:prstGeom>
            <a:gradFill rotWithShape="1">
              <a:gsLst>
                <a:gs pos="0">
                  <a:srgbClr val="E9E065"/>
                </a:gs>
                <a:gs pos="100000">
                  <a:srgbClr val="F2EDA6"/>
                </a:gs>
              </a:gsLst>
              <a:lin ang="5400000" scaled="1"/>
            </a:gradFill>
            <a:ln w="9525">
              <a:noFill/>
              <a:round/>
              <a:headEnd/>
              <a:tailEnd/>
            </a:ln>
          </p:spPr>
          <p:txBody>
            <a:bodyPr wrap="none" anchor="ctr"/>
            <a:lstStyle/>
            <a:p>
              <a:endParaRPr lang="zh-CN" altLang="en-US">
                <a:ea typeface="宋体" charset="-122"/>
              </a:endParaRPr>
            </a:p>
          </p:txBody>
        </p:sp>
        <p:sp>
          <p:nvSpPr>
            <p:cNvPr id="36" name="AutoShape 36"/>
            <p:cNvSpPr>
              <a:spLocks noChangeArrowheads="1"/>
            </p:cNvSpPr>
            <p:nvPr/>
          </p:nvSpPr>
          <p:spPr bwMode="gray">
            <a:xfrm>
              <a:off x="3728" y="1509"/>
              <a:ext cx="1304" cy="446"/>
            </a:xfrm>
            <a:prstGeom prst="roundRect">
              <a:avLst>
                <a:gd name="adj" fmla="val 50000"/>
              </a:avLst>
            </a:prstGeom>
            <a:gradFill rotWithShape="1">
              <a:gsLst>
                <a:gs pos="0">
                  <a:srgbClr val="F8F5CC"/>
                </a:gs>
                <a:gs pos="100000">
                  <a:srgbClr val="E9E065"/>
                </a:gs>
              </a:gsLst>
              <a:lin ang="5400000" scaled="1"/>
            </a:gradFill>
            <a:ln w="9525">
              <a:noFill/>
              <a:round/>
              <a:headEnd/>
              <a:tailEnd/>
            </a:ln>
          </p:spPr>
          <p:txBody>
            <a:bodyPr wrap="none" anchor="ctr"/>
            <a:lstStyle/>
            <a:p>
              <a:endParaRPr lang="zh-CN" altLang="en-US">
                <a:ea typeface="宋体" charset="-122"/>
              </a:endParaRPr>
            </a:p>
          </p:txBody>
        </p:sp>
        <p:grpSp>
          <p:nvGrpSpPr>
            <p:cNvPr id="37" name="Group 37"/>
            <p:cNvGrpSpPr>
              <a:grpSpLocks/>
            </p:cNvGrpSpPr>
            <p:nvPr/>
          </p:nvGrpSpPr>
          <p:grpSpPr bwMode="auto">
            <a:xfrm>
              <a:off x="4165" y="1296"/>
              <a:ext cx="405" cy="405"/>
              <a:chOff x="1289" y="582"/>
              <a:chExt cx="668" cy="668"/>
            </a:xfrm>
          </p:grpSpPr>
          <p:sp>
            <p:nvSpPr>
              <p:cNvPr id="42" name="Oval 38"/>
              <p:cNvSpPr>
                <a:spLocks noChangeArrowheads="1"/>
              </p:cNvSpPr>
              <p:nvPr/>
            </p:nvSpPr>
            <p:spPr bwMode="gray">
              <a:xfrm>
                <a:off x="1289" y="582"/>
                <a:ext cx="668" cy="668"/>
              </a:xfrm>
              <a:prstGeom prst="ellipse">
                <a:avLst/>
              </a:prstGeom>
              <a:solidFill>
                <a:srgbClr val="333333"/>
              </a:solidFill>
              <a:ln w="38100" algn="ctr">
                <a:noFill/>
                <a:round/>
                <a:headEnd/>
                <a:tailEnd/>
              </a:ln>
            </p:spPr>
            <p:txBody>
              <a:bodyPr anchor="ctr">
                <a:spAutoFit/>
              </a:bodyPr>
              <a:lstStyle/>
              <a:p>
                <a:endParaRPr lang="zh-CN" altLang="en-US">
                  <a:ea typeface="宋体" charset="-122"/>
                </a:endParaRPr>
              </a:p>
            </p:txBody>
          </p:sp>
          <p:sp>
            <p:nvSpPr>
              <p:cNvPr id="43" name="Oval 39"/>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ea typeface="宋体" charset="-122"/>
                </a:endParaRPr>
              </a:p>
            </p:txBody>
          </p:sp>
          <p:sp>
            <p:nvSpPr>
              <p:cNvPr id="44" name="Oval 40"/>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ea typeface="宋体" charset="-122"/>
                </a:endParaRPr>
              </a:p>
            </p:txBody>
          </p:sp>
          <p:sp>
            <p:nvSpPr>
              <p:cNvPr id="45" name="Oval 41"/>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ea typeface="宋体" charset="-122"/>
                </a:endParaRPr>
              </a:p>
            </p:txBody>
          </p:sp>
          <p:sp>
            <p:nvSpPr>
              <p:cNvPr id="46" name="Oval 42"/>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ea typeface="宋体" charset="-122"/>
                </a:endParaRPr>
              </a:p>
            </p:txBody>
          </p:sp>
        </p:grpSp>
        <p:sp>
          <p:nvSpPr>
            <p:cNvPr id="38" name="Text Box 43"/>
            <p:cNvSpPr txBox="1">
              <a:spLocks noChangeArrowheads="1"/>
            </p:cNvSpPr>
            <p:nvPr/>
          </p:nvSpPr>
          <p:spPr bwMode="gray">
            <a:xfrm>
              <a:off x="4252" y="1355"/>
              <a:ext cx="223" cy="412"/>
            </a:xfrm>
            <a:prstGeom prst="rect">
              <a:avLst/>
            </a:prstGeom>
            <a:noFill/>
            <a:ln w="9525" algn="ctr">
              <a:noFill/>
              <a:miter lim="800000"/>
              <a:headEnd/>
              <a:tailEnd/>
            </a:ln>
          </p:spPr>
          <p:txBody>
            <a:bodyPr wrap="none">
              <a:spAutoFit/>
            </a:bodyPr>
            <a:lstStyle/>
            <a:p>
              <a:pPr algn="ctr"/>
              <a:r>
                <a:rPr lang="en-US" altLang="zh-CN" sz="2400" dirty="0">
                  <a:solidFill>
                    <a:srgbClr val="000000"/>
                  </a:solidFill>
                  <a:ea typeface="宋体" charset="-122"/>
                </a:rPr>
                <a:t>3</a:t>
              </a:r>
              <a:endParaRPr lang="en-US" altLang="zh-CN" dirty="0">
                <a:ea typeface="宋体" charset="-122"/>
              </a:endParaRPr>
            </a:p>
          </p:txBody>
        </p:sp>
        <p:sp>
          <p:nvSpPr>
            <p:cNvPr id="39" name="Text Box 44"/>
            <p:cNvSpPr txBox="1">
              <a:spLocks noChangeArrowheads="1"/>
            </p:cNvSpPr>
            <p:nvPr/>
          </p:nvSpPr>
          <p:spPr bwMode="gray">
            <a:xfrm>
              <a:off x="3744" y="1777"/>
              <a:ext cx="1296" cy="467"/>
            </a:xfrm>
            <a:prstGeom prst="rect">
              <a:avLst/>
            </a:prstGeom>
            <a:noFill/>
            <a:ln w="9525" algn="ctr">
              <a:noFill/>
              <a:miter lim="800000"/>
              <a:headEnd/>
              <a:tailEnd/>
            </a:ln>
          </p:spPr>
          <p:txBody>
            <a:bodyPr>
              <a:spAutoFit/>
            </a:bodyPr>
            <a:lstStyle/>
            <a:p>
              <a:pPr algn="ctr"/>
              <a:r>
                <a:rPr lang="zh-CN" altLang="en-US" sz="2800" b="1">
                  <a:solidFill>
                    <a:srgbClr val="000000"/>
                  </a:solidFill>
                  <a:latin typeface="Verdana" pitchFamily="34" charset="0"/>
                  <a:ea typeface="宋体" charset="-122"/>
                </a:rPr>
                <a:t>提交稿件</a:t>
              </a:r>
              <a:endParaRPr lang="zh-CN" altLang="en-US" sz="2800" b="1">
                <a:ea typeface="宋体" charset="-122"/>
              </a:endParaRPr>
            </a:p>
          </p:txBody>
        </p:sp>
        <p:sp>
          <p:nvSpPr>
            <p:cNvPr id="40" name="AutoShape 45"/>
            <p:cNvSpPr>
              <a:spLocks noChangeArrowheads="1"/>
            </p:cNvSpPr>
            <p:nvPr/>
          </p:nvSpPr>
          <p:spPr bwMode="gray">
            <a:xfrm>
              <a:off x="3692" y="3290"/>
              <a:ext cx="1363" cy="548"/>
            </a:xfrm>
            <a:prstGeom prst="roundRect">
              <a:avLst>
                <a:gd name="adj" fmla="val 40389"/>
              </a:avLst>
            </a:prstGeom>
            <a:gradFill rotWithShape="1">
              <a:gsLst>
                <a:gs pos="0">
                  <a:srgbClr val="6F9DB7"/>
                </a:gs>
                <a:gs pos="100000">
                  <a:schemeClr val="bg1"/>
                </a:gs>
              </a:gsLst>
              <a:lin ang="5400000" scaled="1"/>
            </a:gradFill>
            <a:ln w="9525">
              <a:noFill/>
              <a:round/>
              <a:headEnd/>
              <a:tailEnd/>
            </a:ln>
          </p:spPr>
          <p:txBody>
            <a:bodyPr wrap="none" anchor="ctr"/>
            <a:lstStyle/>
            <a:p>
              <a:endParaRPr lang="zh-CN" altLang="en-US">
                <a:ea typeface="宋体" charset="-122"/>
              </a:endParaRPr>
            </a:p>
          </p:txBody>
        </p:sp>
        <p:sp>
          <p:nvSpPr>
            <p:cNvPr id="41" name="AutoShape 46"/>
            <p:cNvSpPr>
              <a:spLocks noChangeArrowheads="1"/>
            </p:cNvSpPr>
            <p:nvPr/>
          </p:nvSpPr>
          <p:spPr bwMode="gray">
            <a:xfrm>
              <a:off x="3720" y="3305"/>
              <a:ext cx="1304" cy="487"/>
            </a:xfrm>
            <a:prstGeom prst="roundRect">
              <a:avLst>
                <a:gd name="adj" fmla="val 50000"/>
              </a:avLst>
            </a:prstGeom>
            <a:gradFill rotWithShape="1">
              <a:gsLst>
                <a:gs pos="0">
                  <a:srgbClr val="98BAAF"/>
                </a:gs>
                <a:gs pos="100000">
                  <a:schemeClr val="bg1"/>
                </a:gs>
              </a:gsLst>
              <a:lin ang="5400000" scaled="1"/>
            </a:gradFill>
            <a:ln w="9525">
              <a:noFill/>
              <a:round/>
              <a:headEnd/>
              <a:tailEnd/>
            </a:ln>
          </p:spPr>
          <p:txBody>
            <a:bodyPr wrap="none" anchor="ctr"/>
            <a:lstStyle/>
            <a:p>
              <a:endParaRPr lang="zh-CN" altLang="en-US">
                <a:ea typeface="宋体"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450376" y="1037232"/>
            <a:ext cx="10836323" cy="2129050"/>
          </a:xfrm>
          <a:prstGeom prst="rect">
            <a:avLst/>
          </a:prstGeom>
        </p:spPr>
        <p:txBody>
          <a:bodyPr/>
          <a:lstStyle/>
          <a:p>
            <a:pPr marL="342900" marR="0" lvl="0" indent="-342900" algn="l" defTabSz="914400" rtl="0" eaLnBrk="1" fontAlgn="auto" latinLnBrk="0" hangingPunct="1">
              <a:lnSpc>
                <a:spcPct val="90000"/>
              </a:lnSpc>
              <a:spcBef>
                <a:spcPts val="1800"/>
              </a:spcBef>
              <a:spcAft>
                <a:spcPts val="0"/>
              </a:spcAft>
              <a:buClr>
                <a:srgbClr val="C62326"/>
              </a:buClr>
              <a:buSzPct val="100000"/>
              <a:tabLst/>
              <a:defRPr/>
            </a:pPr>
            <a:endParaRPr kumimoji="0" lang="en-US" altLang="zh-CN" sz="2000" b="1"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endParaRPr>
          </a:p>
          <a:p>
            <a:pPr marL="342900" marR="0" lvl="0" indent="-342900" algn="l" defTabSz="914400" rtl="0" eaLnBrk="1" fontAlgn="auto" latinLnBrk="0" hangingPunct="1">
              <a:lnSpc>
                <a:spcPct val="90000"/>
              </a:lnSpc>
              <a:spcBef>
                <a:spcPts val="1800"/>
              </a:spcBef>
              <a:spcAft>
                <a:spcPts val="0"/>
              </a:spcAft>
              <a:buClr>
                <a:srgbClr val="C62326"/>
              </a:buClr>
              <a:buSzPct val="100000"/>
              <a:tabLst/>
              <a:defRPr/>
            </a:pPr>
            <a:r>
              <a:rPr kumimoji="0" lang="zh-CN" altLang="en-US" sz="2000" b="1"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考虑以下几个因素</a:t>
            </a:r>
            <a:r>
              <a:rPr kumimoji="0" lang="en-US" altLang="zh-CN" sz="2000" b="1"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_Journal</a:t>
            </a:r>
            <a:endParaRPr kumimoji="0" lang="zh-CN" altLang="en-US" sz="20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endParaRPr>
          </a:p>
          <a:p>
            <a:pPr marL="574675" lvl="1" indent="-342900">
              <a:lnSpc>
                <a:spcPct val="90000"/>
              </a:lnSpc>
              <a:spcBef>
                <a:spcPts val="1200"/>
              </a:spcBef>
              <a:buClr>
                <a:srgbClr val="C62326"/>
              </a:buClr>
              <a:buSzPct val="100000"/>
              <a:buFont typeface="Wingdings" charset="2"/>
              <a:buChar char="§"/>
              <a:defRPr/>
            </a:pPr>
            <a:r>
              <a:rPr lang="en-US" altLang="zh-CN" sz="2000" dirty="0" smtClean="0">
                <a:solidFill>
                  <a:schemeClr val="bg1"/>
                </a:solidFill>
              </a:rPr>
              <a:t>Read the </a:t>
            </a:r>
            <a:r>
              <a:rPr lang="en-US" altLang="zh-CN" sz="2000" i="1" dirty="0" smtClean="0">
                <a:solidFill>
                  <a:schemeClr val="bg1"/>
                </a:solidFill>
              </a:rPr>
              <a:t>Science </a:t>
            </a:r>
            <a:r>
              <a:rPr lang="en-US" altLang="zh-CN" sz="2000" dirty="0" smtClean="0">
                <a:solidFill>
                  <a:schemeClr val="bg1"/>
                </a:solidFill>
              </a:rPr>
              <a:t>Journals. BE FAMILIAR WITH WHICH JOURNALS PUBLISH </a:t>
            </a:r>
          </a:p>
          <a:p>
            <a:pPr marL="574675" lvl="1" indent="-342900">
              <a:lnSpc>
                <a:spcPct val="90000"/>
              </a:lnSpc>
              <a:spcBef>
                <a:spcPts val="1200"/>
              </a:spcBef>
              <a:buClr>
                <a:srgbClr val="C62326"/>
              </a:buClr>
              <a:buSzPct val="100000"/>
              <a:defRPr/>
            </a:pPr>
            <a:r>
              <a:rPr lang="en-US" altLang="zh-CN" sz="2000" dirty="0" smtClean="0">
                <a:solidFill>
                  <a:schemeClr val="bg1"/>
                </a:solidFill>
              </a:rPr>
              <a:t>     PAPERS IN YOUR FIELD</a:t>
            </a:r>
          </a:p>
          <a:p>
            <a:pPr marL="574675" lvl="1" indent="-342900">
              <a:lnSpc>
                <a:spcPct val="90000"/>
              </a:lnSpc>
              <a:spcBef>
                <a:spcPts val="1200"/>
              </a:spcBef>
              <a:buClr>
                <a:srgbClr val="C62326"/>
              </a:buClr>
              <a:buSzPct val="100000"/>
              <a:buFont typeface="Wingdings" charset="2"/>
              <a:buChar char="§"/>
              <a:defRPr/>
            </a:pPr>
            <a:endParaRPr lang="en-US" altLang="zh-CN" sz="2000" dirty="0" smtClean="0">
              <a:solidFill>
                <a:schemeClr val="bg1"/>
              </a:solidFill>
            </a:endParaRPr>
          </a:p>
        </p:txBody>
      </p:sp>
      <p:sp>
        <p:nvSpPr>
          <p:cNvPr id="4" name="Title 1"/>
          <p:cNvSpPr txBox="1">
            <a:spLocks/>
          </p:cNvSpPr>
          <p:nvPr/>
        </p:nvSpPr>
        <p:spPr>
          <a:xfrm>
            <a:off x="0" y="395786"/>
            <a:ext cx="9585602" cy="709684"/>
          </a:xfrm>
          <a:prstGeom prst="rect">
            <a:avLst/>
          </a:prstGeom>
        </p:spPr>
        <p:txBody>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smtClean="0">
                <a:ln w="9525">
                  <a:noFill/>
                  <a:prstDash val="solid"/>
                </a:ln>
                <a:solidFill>
                  <a:srgbClr val="C62326"/>
                </a:solidFill>
                <a:effectLst/>
                <a:uLnTx/>
                <a:uFillTx/>
                <a:latin typeface="+mj-lt"/>
                <a:ea typeface="+mj-ea"/>
                <a:cs typeface="+mj-cs"/>
              </a:rPr>
              <a:t>How to Publish in the </a:t>
            </a:r>
            <a:r>
              <a:rPr kumimoji="0" lang="en-US" sz="2400" b="1" i="1" u="none" strike="noStrike" kern="1200" cap="none" spc="0" normalizeH="0" baseline="0" noProof="0" dirty="0" smtClean="0">
                <a:ln w="9525">
                  <a:noFill/>
                  <a:prstDash val="solid"/>
                </a:ln>
                <a:solidFill>
                  <a:srgbClr val="C62326"/>
                </a:solidFill>
                <a:effectLst/>
                <a:uLnTx/>
                <a:uFillTx/>
                <a:latin typeface="+mj-lt"/>
                <a:ea typeface="+mj-ea"/>
                <a:cs typeface="+mj-cs"/>
              </a:rPr>
              <a:t>Science </a:t>
            </a:r>
            <a:r>
              <a:rPr kumimoji="0" lang="en-US" sz="2400" b="1" i="0" u="none" strike="noStrike" kern="1200" cap="none" spc="0" normalizeH="0" baseline="0" noProof="0" dirty="0" smtClean="0">
                <a:ln w="9525">
                  <a:noFill/>
                  <a:prstDash val="solid"/>
                </a:ln>
                <a:solidFill>
                  <a:srgbClr val="C62326"/>
                </a:solidFill>
                <a:effectLst/>
                <a:uLnTx/>
                <a:uFillTx/>
                <a:latin typeface="+mj-lt"/>
                <a:ea typeface="+mj-ea"/>
                <a:cs typeface="+mj-cs"/>
              </a:rPr>
              <a:t>Journals is </a:t>
            </a:r>
            <a:r>
              <a:rPr kumimoji="0" lang="en-US" sz="2400" b="1" i="0" u="none" strike="noStrike" kern="1200" cap="none" spc="0" normalizeH="0" baseline="0" noProof="0" dirty="0" smtClean="0">
                <a:ln w="9525">
                  <a:noFill/>
                  <a:prstDash val="solid"/>
                </a:ln>
                <a:solidFill>
                  <a:srgbClr val="FF6600"/>
                </a:solidFill>
                <a:effectLst/>
                <a:uLnTx/>
                <a:uFillTx/>
                <a:latin typeface="+mj-lt"/>
                <a:ea typeface="+mj-ea"/>
                <a:cs typeface="+mj-cs"/>
              </a:rPr>
              <a:t>NOT</a:t>
            </a:r>
            <a:r>
              <a:rPr kumimoji="0" lang="en-US" sz="2400" b="1" i="0" u="none" strike="noStrike" kern="1200" cap="none" spc="0" normalizeH="0" baseline="0" noProof="0" dirty="0" smtClean="0">
                <a:ln w="9525">
                  <a:noFill/>
                  <a:prstDash val="solid"/>
                </a:ln>
                <a:solidFill>
                  <a:srgbClr val="C62326"/>
                </a:solidFill>
                <a:effectLst/>
                <a:uLnTx/>
                <a:uFillTx/>
                <a:latin typeface="+mj-lt"/>
                <a:ea typeface="+mj-ea"/>
                <a:cs typeface="+mj-cs"/>
              </a:rPr>
              <a:t> a secret</a:t>
            </a:r>
            <a:endParaRPr kumimoji="0" lang="en-US" sz="2400" b="1" i="0" u="none" strike="noStrike" kern="1200" cap="none" spc="0" normalizeH="0" baseline="0" noProof="0" dirty="0">
              <a:ln w="9525">
                <a:noFill/>
                <a:prstDash val="solid"/>
              </a:ln>
              <a:solidFill>
                <a:srgbClr val="C62326"/>
              </a:solidFill>
              <a:effectLst/>
              <a:uLnTx/>
              <a:uFillTx/>
              <a:latin typeface="+mj-lt"/>
              <a:ea typeface="+mj-ea"/>
              <a:cs typeface="+mj-cs"/>
            </a:endParaRPr>
          </a:p>
        </p:txBody>
      </p:sp>
      <p:pic>
        <p:nvPicPr>
          <p:cNvPr id="5" name="Picture 5"/>
          <p:cNvPicPr>
            <a:picLocks noChangeAspect="1"/>
          </p:cNvPicPr>
          <p:nvPr/>
        </p:nvPicPr>
        <p:blipFill>
          <a:blip r:embed="rId3" cstate="print"/>
          <a:stretch>
            <a:fillRect/>
          </a:stretch>
        </p:blipFill>
        <p:spPr>
          <a:xfrm>
            <a:off x="10168762" y="928047"/>
            <a:ext cx="1747108" cy="2176819"/>
          </a:xfrm>
          <a:prstGeom prst="rect">
            <a:avLst/>
          </a:prstGeom>
        </p:spPr>
      </p:pic>
      <p:sp>
        <p:nvSpPr>
          <p:cNvPr id="7" name="TextBox 6"/>
          <p:cNvSpPr txBox="1"/>
          <p:nvPr/>
        </p:nvSpPr>
        <p:spPr>
          <a:xfrm>
            <a:off x="1050876" y="3193577"/>
            <a:ext cx="7902054" cy="423080"/>
          </a:xfrm>
          <a:prstGeom prst="rect">
            <a:avLst/>
          </a:prstGeom>
          <a:noFill/>
          <a:ln>
            <a:noFill/>
          </a:ln>
        </p:spPr>
        <p:txBody>
          <a:bodyPr wrap="square" numCol="1" rtlCol="0" anchor="ctr" anchorCtr="1">
            <a:noAutofit/>
          </a:bodyPr>
          <a:lstStyle/>
          <a:p>
            <a:pPr marL="0" lvl="1">
              <a:lnSpc>
                <a:spcPts val="2400"/>
              </a:lnSpc>
              <a:buFont typeface="Wingdings" pitchFamily="2" charset="2"/>
              <a:buChar char="Ø"/>
            </a:pPr>
            <a:r>
              <a:rPr lang="zh-CN" altLang="en-US" sz="2000" dirty="0" smtClean="0">
                <a:solidFill>
                  <a:schemeClr val="bg1">
                    <a:lumMod val="95000"/>
                    <a:lumOff val="5000"/>
                  </a:schemeClr>
                </a:solidFill>
                <a:ea typeface="宋体" charset="-122"/>
              </a:rPr>
              <a:t> 不要刻意追求高影响因子期刊，投</a:t>
            </a:r>
            <a:r>
              <a:rPr lang="en-US" altLang="zh-CN" sz="2000" dirty="0" smtClean="0">
                <a:solidFill>
                  <a:schemeClr val="bg1">
                    <a:lumMod val="95000"/>
                    <a:lumOff val="5000"/>
                  </a:schemeClr>
                </a:solidFill>
                <a:ea typeface="宋体" charset="-122"/>
              </a:rPr>
              <a:t>Science</a:t>
            </a:r>
            <a:r>
              <a:rPr lang="zh-CN" altLang="en-US" sz="2000" dirty="0" smtClean="0">
                <a:solidFill>
                  <a:schemeClr val="bg1">
                    <a:lumMod val="95000"/>
                    <a:lumOff val="5000"/>
                  </a:schemeClr>
                </a:solidFill>
                <a:ea typeface="宋体" charset="-122"/>
              </a:rPr>
              <a:t>有大概</a:t>
            </a:r>
            <a:r>
              <a:rPr lang="en-US" altLang="zh-CN" sz="2000" dirty="0" smtClean="0">
                <a:solidFill>
                  <a:schemeClr val="bg1">
                    <a:lumMod val="95000"/>
                    <a:lumOff val="5000"/>
                  </a:schemeClr>
                </a:solidFill>
                <a:ea typeface="宋体" charset="-122"/>
              </a:rPr>
              <a:t>95%</a:t>
            </a:r>
            <a:r>
              <a:rPr lang="zh-CN" altLang="en-US" sz="2000" dirty="0" smtClean="0">
                <a:solidFill>
                  <a:schemeClr val="bg1">
                    <a:lumMod val="95000"/>
                    <a:lumOff val="5000"/>
                  </a:schemeClr>
                </a:solidFill>
                <a:ea typeface="宋体" charset="-122"/>
              </a:rPr>
              <a:t>的几率被拒</a:t>
            </a:r>
          </a:p>
          <a:p>
            <a:pPr marL="0">
              <a:lnSpc>
                <a:spcPts val="2400"/>
              </a:lnSpc>
            </a:pPr>
            <a:endParaRPr lang="zh-CN" altLang="en-US" sz="2400" b="1" i="1" dirty="0" smtClean="0">
              <a:solidFill>
                <a:srgbClr val="C61F26"/>
              </a:solidFill>
              <a:ea typeface="宋体" charset="-122"/>
            </a:endParaRPr>
          </a:p>
        </p:txBody>
      </p:sp>
      <p:sp>
        <p:nvSpPr>
          <p:cNvPr id="8" name="TextBox 7"/>
          <p:cNvSpPr txBox="1"/>
          <p:nvPr/>
        </p:nvSpPr>
        <p:spPr>
          <a:xfrm>
            <a:off x="943969" y="3673524"/>
            <a:ext cx="7902054" cy="423080"/>
          </a:xfrm>
          <a:prstGeom prst="rect">
            <a:avLst/>
          </a:prstGeom>
          <a:noFill/>
          <a:ln>
            <a:noFill/>
          </a:ln>
        </p:spPr>
        <p:txBody>
          <a:bodyPr wrap="square" numCol="1" rtlCol="0" anchor="ctr" anchorCtr="1">
            <a:noAutofit/>
          </a:bodyPr>
          <a:lstStyle/>
          <a:p>
            <a:pPr marL="0" lvl="1">
              <a:lnSpc>
                <a:spcPts val="2400"/>
              </a:lnSpc>
              <a:buFont typeface="Wingdings" pitchFamily="2" charset="2"/>
              <a:buChar char="Ø"/>
            </a:pPr>
            <a:r>
              <a:rPr lang="zh-CN" altLang="en-US" sz="2000" dirty="0" smtClean="0">
                <a:solidFill>
                  <a:schemeClr val="bg1">
                    <a:lumMod val="95000"/>
                    <a:lumOff val="5000"/>
                  </a:schemeClr>
                </a:solidFill>
                <a:ea typeface="宋体" charset="-122"/>
              </a:rPr>
              <a:t> 至少阅读期刊前六期内容，</a:t>
            </a:r>
            <a:r>
              <a:rPr lang="zh-CN" altLang="en-US" sz="2000" b="1" dirty="0" smtClean="0">
                <a:solidFill>
                  <a:schemeClr val="bg1">
                    <a:lumMod val="95000"/>
                    <a:lumOff val="5000"/>
                  </a:schemeClr>
                </a:solidFill>
                <a:ea typeface="宋体" charset="-122"/>
              </a:rPr>
              <a:t>了解当前出版关注点</a:t>
            </a:r>
            <a:r>
              <a:rPr lang="en-US" altLang="zh-CN" sz="2000" b="1" dirty="0" smtClean="0">
                <a:solidFill>
                  <a:schemeClr val="bg1">
                    <a:lumMod val="95000"/>
                    <a:lumOff val="5000"/>
                  </a:schemeClr>
                </a:solidFill>
                <a:ea typeface="宋体" charset="-122"/>
              </a:rPr>
              <a:t>(Aim &amp; Scope)</a:t>
            </a:r>
            <a:endParaRPr lang="zh-CN" altLang="en-US" sz="2000" b="1" dirty="0" smtClean="0">
              <a:solidFill>
                <a:schemeClr val="bg1">
                  <a:lumMod val="95000"/>
                  <a:lumOff val="5000"/>
                </a:schemeClr>
              </a:solidFill>
              <a:ea typeface="宋体" charset="-122"/>
            </a:endParaRPr>
          </a:p>
          <a:p>
            <a:pPr marL="0">
              <a:lnSpc>
                <a:spcPts val="2400"/>
              </a:lnSpc>
            </a:pPr>
            <a:endParaRPr lang="zh-CN" altLang="en-US" sz="2400" b="1" i="1" dirty="0" smtClean="0">
              <a:solidFill>
                <a:srgbClr val="C61F26"/>
              </a:solidFill>
              <a:ea typeface="宋体" charset="-122"/>
            </a:endParaRPr>
          </a:p>
        </p:txBody>
      </p:sp>
      <p:sp>
        <p:nvSpPr>
          <p:cNvPr id="9" name="TextBox 8"/>
          <p:cNvSpPr txBox="1"/>
          <p:nvPr/>
        </p:nvSpPr>
        <p:spPr>
          <a:xfrm>
            <a:off x="518614" y="3989697"/>
            <a:ext cx="6746542" cy="423080"/>
          </a:xfrm>
          <a:prstGeom prst="rect">
            <a:avLst/>
          </a:prstGeom>
          <a:noFill/>
          <a:ln>
            <a:noFill/>
          </a:ln>
        </p:spPr>
        <p:txBody>
          <a:bodyPr wrap="square" numCol="1" rtlCol="0" anchor="ctr" anchorCtr="1">
            <a:noAutofit/>
          </a:bodyPr>
          <a:lstStyle/>
          <a:p>
            <a:pPr marL="0" lvl="1">
              <a:lnSpc>
                <a:spcPts val="2400"/>
              </a:lnSpc>
              <a:buFont typeface="Wingdings" pitchFamily="2" charset="2"/>
              <a:buChar char="Ø"/>
            </a:pPr>
            <a:r>
              <a:rPr lang="zh-CN" altLang="en-US" sz="2000" dirty="0" smtClean="0">
                <a:solidFill>
                  <a:schemeClr val="bg1">
                    <a:lumMod val="95000"/>
                    <a:lumOff val="5000"/>
                  </a:schemeClr>
                </a:solidFill>
                <a:ea typeface="宋体" charset="-122"/>
              </a:rPr>
              <a:t> 仔细研读期刊</a:t>
            </a:r>
            <a:r>
              <a:rPr lang="zh-CN" altLang="en-US" sz="2000" b="1" dirty="0" smtClean="0">
                <a:solidFill>
                  <a:schemeClr val="bg1">
                    <a:lumMod val="95000"/>
                    <a:lumOff val="5000"/>
                  </a:schemeClr>
                </a:solidFill>
                <a:ea typeface="宋体" charset="-122"/>
              </a:rPr>
              <a:t>宗旨、范畴</a:t>
            </a:r>
            <a:r>
              <a:rPr lang="zh-CN" altLang="en-US" sz="2000" dirty="0" smtClean="0">
                <a:solidFill>
                  <a:schemeClr val="bg1">
                    <a:lumMod val="95000"/>
                    <a:lumOff val="5000"/>
                  </a:schemeClr>
                </a:solidFill>
                <a:ea typeface="宋体" charset="-122"/>
              </a:rPr>
              <a:t>、读者群和作者须知</a:t>
            </a:r>
            <a:endParaRPr lang="zh-CN" altLang="en-US" sz="2400" b="1" i="1" dirty="0" smtClean="0">
              <a:solidFill>
                <a:srgbClr val="C61F26"/>
              </a:solidFill>
              <a:ea typeface="宋体" charset="-122"/>
            </a:endParaRPr>
          </a:p>
        </p:txBody>
      </p:sp>
      <p:sp>
        <p:nvSpPr>
          <p:cNvPr id="10" name="TextBox 9"/>
          <p:cNvSpPr txBox="1"/>
          <p:nvPr/>
        </p:nvSpPr>
        <p:spPr>
          <a:xfrm>
            <a:off x="903025" y="4483293"/>
            <a:ext cx="11093357" cy="423080"/>
          </a:xfrm>
          <a:prstGeom prst="rect">
            <a:avLst/>
          </a:prstGeom>
          <a:noFill/>
          <a:ln>
            <a:noFill/>
          </a:ln>
        </p:spPr>
        <p:txBody>
          <a:bodyPr wrap="square" numCol="1" rtlCol="0" anchor="ctr" anchorCtr="1">
            <a:noAutofit/>
          </a:bodyPr>
          <a:lstStyle/>
          <a:p>
            <a:pPr marL="0" lvl="1">
              <a:lnSpc>
                <a:spcPts val="2400"/>
              </a:lnSpc>
              <a:buFont typeface="Wingdings" pitchFamily="2" charset="2"/>
              <a:buChar char="Ø"/>
            </a:pPr>
            <a:r>
              <a:rPr lang="zh-CN" altLang="en-US" sz="2000" dirty="0" smtClean="0">
                <a:solidFill>
                  <a:schemeClr val="bg1">
                    <a:lumMod val="95000"/>
                    <a:lumOff val="5000"/>
                  </a:schemeClr>
                </a:solidFill>
                <a:ea typeface="宋体" charset="-122"/>
              </a:rPr>
              <a:t> 尝试提交审前咨询 </a:t>
            </a:r>
            <a:r>
              <a:rPr lang="en-US" altLang="zh-CN" sz="2000" dirty="0" smtClean="0">
                <a:solidFill>
                  <a:schemeClr val="bg1">
                    <a:lumMod val="95000"/>
                    <a:lumOff val="5000"/>
                  </a:schemeClr>
                </a:solidFill>
                <a:ea typeface="宋体" charset="-122"/>
              </a:rPr>
              <a:t>(</a:t>
            </a:r>
            <a:r>
              <a:rPr lang="zh-CN" altLang="en-US" sz="2000" dirty="0" smtClean="0">
                <a:solidFill>
                  <a:schemeClr val="bg1">
                    <a:lumMod val="95000"/>
                    <a:lumOff val="5000"/>
                  </a:schemeClr>
                </a:solidFill>
                <a:ea typeface="宋体" charset="-122"/>
              </a:rPr>
              <a:t>题目，摘要等</a:t>
            </a:r>
            <a:r>
              <a:rPr lang="en-US" altLang="zh-CN" sz="2000" dirty="0" smtClean="0">
                <a:solidFill>
                  <a:schemeClr val="bg1">
                    <a:lumMod val="95000"/>
                    <a:lumOff val="5000"/>
                  </a:schemeClr>
                </a:solidFill>
                <a:ea typeface="宋体" charset="-122"/>
              </a:rPr>
              <a:t>)</a:t>
            </a:r>
            <a:r>
              <a:rPr lang="zh-CN" altLang="en-US" sz="2000" dirty="0" smtClean="0">
                <a:solidFill>
                  <a:schemeClr val="bg1">
                    <a:lumMod val="95000"/>
                    <a:lumOff val="5000"/>
                  </a:schemeClr>
                </a:solidFill>
                <a:ea typeface="宋体" charset="-122"/>
              </a:rPr>
              <a:t>，审前咨询一般两三天得到回复，直接投稿需要至少一周</a:t>
            </a:r>
            <a:endParaRPr lang="zh-CN" altLang="en-US" sz="2400" b="1" i="1" dirty="0" smtClean="0">
              <a:solidFill>
                <a:srgbClr val="C61F26"/>
              </a:solidFill>
              <a:ea typeface="宋体" charset="-122"/>
            </a:endParaRPr>
          </a:p>
        </p:txBody>
      </p:sp>
      <p:sp>
        <p:nvSpPr>
          <p:cNvPr id="11" name="TextBox 10"/>
          <p:cNvSpPr txBox="1"/>
          <p:nvPr/>
        </p:nvSpPr>
        <p:spPr>
          <a:xfrm>
            <a:off x="1078173" y="5404513"/>
            <a:ext cx="7601803" cy="805218"/>
          </a:xfrm>
          <a:prstGeom prst="rect">
            <a:avLst/>
          </a:prstGeom>
          <a:noFill/>
          <a:ln>
            <a:noFill/>
          </a:ln>
        </p:spPr>
        <p:txBody>
          <a:bodyPr wrap="square" numCol="1" rtlCol="0" anchor="ctr" anchorCtr="1">
            <a:noAutofit/>
          </a:bodyPr>
          <a:lstStyle/>
          <a:p>
            <a:pPr>
              <a:lnSpc>
                <a:spcPts val="2400"/>
              </a:lnSpc>
            </a:pPr>
            <a:r>
              <a:rPr lang="zh-CN" altLang="en-US" sz="2400" b="1" dirty="0" smtClean="0">
                <a:solidFill>
                  <a:schemeClr val="bg1"/>
                </a:solidFill>
                <a:ea typeface="宋体" charset="-122"/>
              </a:rPr>
              <a:t>如果被拒转投其它期刊，请注意调整稿件本身及投稿信！</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idx="4294967295"/>
          </p:nvPr>
        </p:nvSpPr>
        <p:spPr>
          <a:xfrm>
            <a:off x="683463" y="142394"/>
            <a:ext cx="10030465" cy="919788"/>
          </a:xfrm>
        </p:spPr>
        <p:txBody>
          <a:bodyPr>
            <a:normAutofit/>
          </a:bodyPr>
          <a:lstStyle/>
          <a:p>
            <a:r>
              <a:rPr lang="en-US" dirty="0"/>
              <a:t>Submit to </a:t>
            </a:r>
            <a:r>
              <a:rPr lang="en-US" i="1" dirty="0">
                <a:solidFill>
                  <a:srgbClr val="C61F26"/>
                </a:solidFill>
              </a:rPr>
              <a:t>Science?</a:t>
            </a:r>
            <a:endParaRPr lang="en-US" dirty="0">
              <a:solidFill>
                <a:srgbClr val="C61F26"/>
              </a:solidFill>
            </a:endParaRPr>
          </a:p>
        </p:txBody>
      </p:sp>
      <p:sp>
        <p:nvSpPr>
          <p:cNvPr id="6" name="Content Placeholder 13"/>
          <p:cNvSpPr>
            <a:spLocks noGrp="1"/>
          </p:cNvSpPr>
          <p:nvPr/>
        </p:nvSpPr>
        <p:spPr>
          <a:xfrm>
            <a:off x="1179845" y="1998179"/>
            <a:ext cx="6291277" cy="2792185"/>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800"/>
              </a:spcBef>
              <a:buClr>
                <a:srgbClr val="C62326"/>
              </a:buClr>
              <a:buSzPct val="100000"/>
              <a:buFont typeface="Wingdings" charset="2"/>
              <a:buChar char="§"/>
              <a:defRPr sz="2400" kern="1200">
                <a:solidFill>
                  <a:schemeClr val="bg1">
                    <a:lumMod val="50000"/>
                    <a:lumOff val="50000"/>
                  </a:schemeClr>
                </a:solidFill>
                <a:latin typeface="+mn-lt"/>
                <a:ea typeface="+mn-ea"/>
                <a:cs typeface="+mn-cs"/>
              </a:defRPr>
            </a:lvl1pPr>
            <a:lvl2pPr marL="574675" indent="-342900" algn="l" defTabSz="914400" rtl="0" eaLnBrk="1" latinLnBrk="0" hangingPunct="1">
              <a:lnSpc>
                <a:spcPct val="90000"/>
              </a:lnSpc>
              <a:spcBef>
                <a:spcPts val="1200"/>
              </a:spcBef>
              <a:buClr>
                <a:srgbClr val="C62326"/>
              </a:buClr>
              <a:buSzPct val="100000"/>
              <a:buFont typeface="Wingdings" charset="2"/>
              <a:buChar char="§"/>
              <a:defRPr sz="2000" kern="1200">
                <a:solidFill>
                  <a:schemeClr val="bg1">
                    <a:lumMod val="50000"/>
                    <a:lumOff val="50000"/>
                  </a:schemeClr>
                </a:solidFill>
                <a:latin typeface="+mn-lt"/>
                <a:ea typeface="+mn-ea"/>
                <a:cs typeface="+mn-cs"/>
              </a:defRPr>
            </a:lvl2pPr>
            <a:lvl3pPr marL="749300" indent="-285750" algn="l" defTabSz="914400" rtl="0" eaLnBrk="1" latinLnBrk="0" hangingPunct="1">
              <a:lnSpc>
                <a:spcPct val="90000"/>
              </a:lnSpc>
              <a:spcBef>
                <a:spcPts val="600"/>
              </a:spcBef>
              <a:buClr>
                <a:srgbClr val="C62326"/>
              </a:buClr>
              <a:buSzPct val="100000"/>
              <a:buFont typeface="Wingdings" charset="2"/>
              <a:buChar char="§"/>
              <a:defRPr sz="1800" kern="1200">
                <a:solidFill>
                  <a:schemeClr val="bg1">
                    <a:lumMod val="50000"/>
                    <a:lumOff val="50000"/>
                  </a:schemeClr>
                </a:solidFill>
                <a:latin typeface="+mn-lt"/>
                <a:ea typeface="+mn-ea"/>
                <a:cs typeface="+mn-cs"/>
              </a:defRPr>
            </a:lvl3pPr>
            <a:lvl4pPr marL="968375" indent="-285750" algn="l" defTabSz="914400" rtl="0" eaLnBrk="1" latinLnBrk="0" hangingPunct="1">
              <a:lnSpc>
                <a:spcPct val="90000"/>
              </a:lnSpc>
              <a:spcBef>
                <a:spcPts val="600"/>
              </a:spcBef>
              <a:buClr>
                <a:srgbClr val="C62326"/>
              </a:buClr>
              <a:buSzPct val="100000"/>
              <a:buFont typeface="Wingdings" charset="2"/>
              <a:buChar char="§"/>
              <a:defRPr sz="1800" kern="1200">
                <a:solidFill>
                  <a:schemeClr val="bg1">
                    <a:lumMod val="50000"/>
                    <a:lumOff val="50000"/>
                  </a:schemeClr>
                </a:solidFill>
                <a:latin typeface="+mn-lt"/>
                <a:ea typeface="+mn-ea"/>
                <a:cs typeface="+mn-cs"/>
              </a:defRPr>
            </a:lvl4pPr>
            <a:lvl5pPr marL="1143000" indent="-285750" algn="l" defTabSz="914400" rtl="0" eaLnBrk="1" latinLnBrk="0" hangingPunct="1">
              <a:lnSpc>
                <a:spcPct val="90000"/>
              </a:lnSpc>
              <a:spcBef>
                <a:spcPts val="600"/>
              </a:spcBef>
              <a:buClr>
                <a:srgbClr val="C62326"/>
              </a:buClr>
              <a:buSzPct val="100000"/>
              <a:buFont typeface="Wingdings" charset="2"/>
              <a:buChar char="§"/>
              <a:defRPr sz="1800" kern="1200">
                <a:solidFill>
                  <a:schemeClr val="bg1">
                    <a:lumMod val="50000"/>
                    <a:lumOff val="50000"/>
                  </a:schemeClr>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9pPr>
          </a:lstStyle>
          <a:p>
            <a:pPr lvl="1">
              <a:lnSpc>
                <a:spcPct val="120000"/>
              </a:lnSpc>
              <a:buFont typeface="Wingdings" pitchFamily="2" charset="2"/>
              <a:buChar char="Ø"/>
            </a:pPr>
            <a:r>
              <a:rPr lang="zh-CN" altLang="en-US" dirty="0" smtClean="0">
                <a:solidFill>
                  <a:schemeClr val="bg1"/>
                </a:solidFill>
                <a:latin typeface="Times New Roman" pitchFamily="18" charset="0"/>
                <a:ea typeface="宋体" charset="-122"/>
                <a:cs typeface="Times New Roman" pitchFamily="18" charset="0"/>
              </a:rPr>
              <a:t>我的这篇论文是我写过的最好论文之一吗</a:t>
            </a:r>
            <a:r>
              <a:rPr lang="en-US" altLang="zh-CN" dirty="0" smtClean="0">
                <a:solidFill>
                  <a:schemeClr val="bg1"/>
                </a:solidFill>
                <a:latin typeface="Times New Roman" pitchFamily="18" charset="0"/>
                <a:ea typeface="宋体" charset="-122"/>
                <a:cs typeface="Times New Roman" pitchFamily="18" charset="0"/>
              </a:rPr>
              <a:t>? </a:t>
            </a:r>
          </a:p>
          <a:p>
            <a:pPr lvl="1">
              <a:lnSpc>
                <a:spcPct val="120000"/>
              </a:lnSpc>
              <a:buFont typeface="Wingdings" pitchFamily="2" charset="2"/>
              <a:buChar char="Ø"/>
            </a:pPr>
            <a:r>
              <a:rPr lang="zh-CN" altLang="en-US" dirty="0" smtClean="0">
                <a:solidFill>
                  <a:schemeClr val="bg1"/>
                </a:solidFill>
                <a:latin typeface="Times New Roman" pitchFamily="18" charset="0"/>
                <a:ea typeface="宋体" charset="-122"/>
                <a:cs typeface="Times New Roman" pitchFamily="18" charset="0"/>
              </a:rPr>
              <a:t>它是否会对我从事的研究领域产生大的影响</a:t>
            </a:r>
            <a:r>
              <a:rPr lang="en-US" altLang="zh-CN" dirty="0" smtClean="0">
                <a:solidFill>
                  <a:schemeClr val="bg1"/>
                </a:solidFill>
                <a:latin typeface="Times New Roman" pitchFamily="18" charset="0"/>
                <a:ea typeface="宋体" charset="-122"/>
                <a:cs typeface="Times New Roman" pitchFamily="18" charset="0"/>
              </a:rPr>
              <a:t>? </a:t>
            </a:r>
          </a:p>
          <a:p>
            <a:pPr lvl="1">
              <a:lnSpc>
                <a:spcPct val="120000"/>
              </a:lnSpc>
              <a:buFont typeface="Wingdings" pitchFamily="2" charset="2"/>
              <a:buChar char="Ø"/>
            </a:pPr>
            <a:r>
              <a:rPr lang="zh-CN" altLang="en-US" dirty="0" smtClean="0">
                <a:solidFill>
                  <a:schemeClr val="bg1"/>
                </a:solidFill>
                <a:latin typeface="Times New Roman" pitchFamily="18" charset="0"/>
                <a:ea typeface="宋体" charset="-122"/>
                <a:cs typeface="Times New Roman" pitchFamily="18" charset="0"/>
              </a:rPr>
              <a:t>相关领域的科学家会对其结果感兴趣吗</a:t>
            </a:r>
            <a:r>
              <a:rPr lang="en-US" altLang="zh-CN" dirty="0" smtClean="0">
                <a:solidFill>
                  <a:schemeClr val="bg1"/>
                </a:solidFill>
                <a:latin typeface="Times New Roman" pitchFamily="18" charset="0"/>
                <a:ea typeface="宋体" charset="-122"/>
                <a:cs typeface="Times New Roman" pitchFamily="18" charset="0"/>
              </a:rPr>
              <a:t>?</a:t>
            </a:r>
          </a:p>
          <a:p>
            <a:pPr lvl="1">
              <a:lnSpc>
                <a:spcPct val="120000"/>
              </a:lnSpc>
              <a:buFont typeface="Wingdings" pitchFamily="2" charset="2"/>
              <a:buChar char="Ø"/>
            </a:pPr>
            <a:r>
              <a:rPr lang="zh-CN" altLang="en-US" dirty="0" smtClean="0">
                <a:solidFill>
                  <a:schemeClr val="bg1"/>
                </a:solidFill>
                <a:latin typeface="Times New Roman" pitchFamily="18" charset="0"/>
                <a:ea typeface="宋体" charset="-122"/>
                <a:cs typeface="Times New Roman" pitchFamily="18" charset="0"/>
              </a:rPr>
              <a:t>读者会对其结论感到吃惊吗</a:t>
            </a:r>
            <a:r>
              <a:rPr lang="en-US" altLang="zh-CN" dirty="0" smtClean="0">
                <a:solidFill>
                  <a:schemeClr val="bg1"/>
                </a:solidFill>
                <a:latin typeface="Times New Roman" pitchFamily="18" charset="0"/>
                <a:ea typeface="宋体" charset="-122"/>
                <a:cs typeface="Times New Roman" pitchFamily="18" charset="0"/>
              </a:rPr>
              <a:t>? </a:t>
            </a:r>
          </a:p>
          <a:p>
            <a:pPr lvl="1">
              <a:lnSpc>
                <a:spcPct val="120000"/>
              </a:lnSpc>
              <a:buFont typeface="Wingdings" pitchFamily="2" charset="2"/>
              <a:buChar char="Ø"/>
            </a:pPr>
            <a:r>
              <a:rPr lang="zh-CN" altLang="en-US" dirty="0" smtClean="0">
                <a:solidFill>
                  <a:schemeClr val="bg1"/>
                </a:solidFill>
                <a:latin typeface="Times New Roman" pitchFamily="18" charset="0"/>
                <a:ea typeface="宋体" charset="-122"/>
                <a:cs typeface="Times New Roman" pitchFamily="18" charset="0"/>
              </a:rPr>
              <a:t>它推翻了传统理论吗</a:t>
            </a:r>
            <a:r>
              <a:rPr lang="en-US" altLang="zh-CN" dirty="0" smtClean="0">
                <a:solidFill>
                  <a:schemeClr val="bg1"/>
                </a:solidFill>
                <a:latin typeface="Times New Roman" pitchFamily="18" charset="0"/>
                <a:ea typeface="宋体" charset="-122"/>
                <a:cs typeface="Times New Roman" pitchFamily="18" charset="0"/>
              </a:rPr>
              <a:t>?</a:t>
            </a:r>
          </a:p>
          <a:p>
            <a:pPr lvl="1">
              <a:lnSpc>
                <a:spcPct val="120000"/>
              </a:lnSpc>
            </a:pPr>
            <a:endParaRPr lang="en-US" altLang="zh-CN" sz="2400" dirty="0" smtClean="0">
              <a:ea typeface="宋体" charset="-122"/>
            </a:endParaRPr>
          </a:p>
          <a:p>
            <a:pPr lvl="1">
              <a:lnSpc>
                <a:spcPct val="120000"/>
              </a:lnSpc>
              <a:buNone/>
            </a:pPr>
            <a:endParaRPr lang="en-US" altLang="zh-CN" sz="2400" dirty="0" smtClean="0">
              <a:ea typeface="宋体" charset="-122"/>
            </a:endParaRPr>
          </a:p>
        </p:txBody>
      </p:sp>
      <p:pic>
        <p:nvPicPr>
          <p:cNvPr id="4" name="Picture 4" descr="Cover image expans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8308" y="1596896"/>
            <a:ext cx="3059711" cy="38909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69493" y="5199796"/>
            <a:ext cx="4776716" cy="1146412"/>
          </a:xfrm>
          <a:prstGeom prst="rect">
            <a:avLst/>
          </a:prstGeom>
          <a:noFill/>
          <a:ln>
            <a:noFill/>
          </a:ln>
        </p:spPr>
        <p:txBody>
          <a:bodyPr wrap="none" numCol="1" rtlCol="0" anchor="ctr" anchorCtr="1">
            <a:noAutofit/>
          </a:bodyPr>
          <a:lstStyle/>
          <a:p>
            <a:pPr marL="0" lvl="1">
              <a:lnSpc>
                <a:spcPts val="2400"/>
              </a:lnSpc>
            </a:pPr>
            <a:r>
              <a:rPr lang="en-US" altLang="zh-CN" sz="2400" b="1" i="1" dirty="0" smtClean="0">
                <a:solidFill>
                  <a:srgbClr val="C61F26"/>
                </a:solidFill>
                <a:ea typeface="宋体" charset="-122"/>
              </a:rPr>
              <a:t>All  the answer must be Yes!</a:t>
            </a:r>
          </a:p>
          <a:p>
            <a:pPr>
              <a:lnSpc>
                <a:spcPts val="2400"/>
              </a:lnSpc>
            </a:pPr>
            <a:endParaRPr lang="zh-CN" altLang="en-US" sz="2000" i="1" dirty="0">
              <a:solidFill>
                <a:schemeClr val="bg1"/>
              </a:solidFill>
            </a:endParaRPr>
          </a:p>
        </p:txBody>
      </p:sp>
    </p:spTree>
    <p:extLst>
      <p:ext uri="{BB962C8B-B14F-4D97-AF65-F5344CB8AC3E}">
        <p14:creationId xmlns:p14="http://schemas.microsoft.com/office/powerpoint/2010/main" val="4611452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idx="4294967295"/>
          </p:nvPr>
        </p:nvSpPr>
        <p:spPr>
          <a:xfrm>
            <a:off x="683463" y="142394"/>
            <a:ext cx="10030465" cy="919788"/>
          </a:xfrm>
        </p:spPr>
        <p:txBody>
          <a:bodyPr>
            <a:normAutofit/>
          </a:bodyPr>
          <a:lstStyle/>
          <a:p>
            <a:r>
              <a:rPr lang="en-US" dirty="0">
                <a:solidFill>
                  <a:srgbClr val="C61F26"/>
                </a:solidFill>
              </a:rPr>
              <a:t>Submit to </a:t>
            </a:r>
            <a:r>
              <a:rPr lang="en-US" i="1" dirty="0">
                <a:solidFill>
                  <a:srgbClr val="C61F26"/>
                </a:solidFill>
              </a:rPr>
              <a:t>Science Signaling?</a:t>
            </a:r>
            <a:endParaRPr lang="en-US" dirty="0">
              <a:solidFill>
                <a:srgbClr val="C61F26"/>
              </a:solidFill>
            </a:endParaRPr>
          </a:p>
        </p:txBody>
      </p:sp>
      <p:sp>
        <p:nvSpPr>
          <p:cNvPr id="6" name="Content Placeholder 13"/>
          <p:cNvSpPr>
            <a:spLocks noGrp="1"/>
          </p:cNvSpPr>
          <p:nvPr/>
        </p:nvSpPr>
        <p:spPr>
          <a:xfrm>
            <a:off x="1220788" y="1493212"/>
            <a:ext cx="6531140" cy="4179455"/>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800"/>
              </a:spcBef>
              <a:buClr>
                <a:srgbClr val="C62326"/>
              </a:buClr>
              <a:buSzPct val="100000"/>
              <a:buFont typeface="Wingdings" charset="2"/>
              <a:buChar char="§"/>
              <a:defRPr sz="2400" kern="1200">
                <a:solidFill>
                  <a:schemeClr val="bg1">
                    <a:lumMod val="50000"/>
                    <a:lumOff val="50000"/>
                  </a:schemeClr>
                </a:solidFill>
                <a:latin typeface="+mn-lt"/>
                <a:ea typeface="+mn-ea"/>
                <a:cs typeface="+mn-cs"/>
              </a:defRPr>
            </a:lvl1pPr>
            <a:lvl2pPr marL="574675" indent="-342900" algn="l" defTabSz="914400" rtl="0" eaLnBrk="1" latinLnBrk="0" hangingPunct="1">
              <a:lnSpc>
                <a:spcPct val="90000"/>
              </a:lnSpc>
              <a:spcBef>
                <a:spcPts val="1200"/>
              </a:spcBef>
              <a:buClr>
                <a:srgbClr val="C62326"/>
              </a:buClr>
              <a:buSzPct val="100000"/>
              <a:buFont typeface="Wingdings" charset="2"/>
              <a:buChar char="§"/>
              <a:defRPr sz="2000" kern="1200">
                <a:solidFill>
                  <a:schemeClr val="bg1">
                    <a:lumMod val="50000"/>
                    <a:lumOff val="50000"/>
                  </a:schemeClr>
                </a:solidFill>
                <a:latin typeface="+mn-lt"/>
                <a:ea typeface="+mn-ea"/>
                <a:cs typeface="+mn-cs"/>
              </a:defRPr>
            </a:lvl2pPr>
            <a:lvl3pPr marL="749300" indent="-285750" algn="l" defTabSz="914400" rtl="0" eaLnBrk="1" latinLnBrk="0" hangingPunct="1">
              <a:lnSpc>
                <a:spcPct val="90000"/>
              </a:lnSpc>
              <a:spcBef>
                <a:spcPts val="600"/>
              </a:spcBef>
              <a:buClr>
                <a:srgbClr val="C62326"/>
              </a:buClr>
              <a:buSzPct val="100000"/>
              <a:buFont typeface="Wingdings" charset="2"/>
              <a:buChar char="§"/>
              <a:defRPr sz="1800" kern="1200">
                <a:solidFill>
                  <a:schemeClr val="bg1">
                    <a:lumMod val="50000"/>
                    <a:lumOff val="50000"/>
                  </a:schemeClr>
                </a:solidFill>
                <a:latin typeface="+mn-lt"/>
                <a:ea typeface="+mn-ea"/>
                <a:cs typeface="+mn-cs"/>
              </a:defRPr>
            </a:lvl3pPr>
            <a:lvl4pPr marL="968375" indent="-285750" algn="l" defTabSz="914400" rtl="0" eaLnBrk="1" latinLnBrk="0" hangingPunct="1">
              <a:lnSpc>
                <a:spcPct val="90000"/>
              </a:lnSpc>
              <a:spcBef>
                <a:spcPts val="600"/>
              </a:spcBef>
              <a:buClr>
                <a:srgbClr val="C62326"/>
              </a:buClr>
              <a:buSzPct val="100000"/>
              <a:buFont typeface="Wingdings" charset="2"/>
              <a:buChar char="§"/>
              <a:defRPr sz="1800" kern="1200">
                <a:solidFill>
                  <a:schemeClr val="bg1">
                    <a:lumMod val="50000"/>
                    <a:lumOff val="50000"/>
                  </a:schemeClr>
                </a:solidFill>
                <a:latin typeface="+mn-lt"/>
                <a:ea typeface="+mn-ea"/>
                <a:cs typeface="+mn-cs"/>
              </a:defRPr>
            </a:lvl4pPr>
            <a:lvl5pPr marL="1143000" indent="-285750" algn="l" defTabSz="914400" rtl="0" eaLnBrk="1" latinLnBrk="0" hangingPunct="1">
              <a:lnSpc>
                <a:spcPct val="90000"/>
              </a:lnSpc>
              <a:spcBef>
                <a:spcPts val="600"/>
              </a:spcBef>
              <a:buClr>
                <a:srgbClr val="C62326"/>
              </a:buClr>
              <a:buSzPct val="100000"/>
              <a:buFont typeface="Wingdings" charset="2"/>
              <a:buChar char="§"/>
              <a:defRPr sz="1800" kern="1200">
                <a:solidFill>
                  <a:schemeClr val="bg1">
                    <a:lumMod val="50000"/>
                    <a:lumOff val="50000"/>
                  </a:schemeClr>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9pPr>
          </a:lstStyle>
          <a:p>
            <a:pPr marL="0" indent="0">
              <a:lnSpc>
                <a:spcPct val="110000"/>
              </a:lnSpc>
              <a:buNone/>
            </a:pPr>
            <a:r>
              <a:rPr lang="zh-CN" altLang="en-US" dirty="0" smtClean="0">
                <a:solidFill>
                  <a:schemeClr val="bg1"/>
                </a:solidFill>
              </a:rPr>
              <a:t>你是研究细胞或生物有机体领域内容的吗？</a:t>
            </a:r>
            <a:endParaRPr lang="en-US" altLang="zh-CN" dirty="0" smtClean="0">
              <a:solidFill>
                <a:schemeClr val="bg1"/>
              </a:solidFill>
            </a:endParaRPr>
          </a:p>
          <a:p>
            <a:pPr marL="0" indent="0">
              <a:lnSpc>
                <a:spcPct val="110000"/>
              </a:lnSpc>
              <a:buNone/>
            </a:pPr>
            <a:endParaRPr lang="en-US" dirty="0">
              <a:solidFill>
                <a:schemeClr val="bg1"/>
              </a:solidFill>
            </a:endParaRPr>
          </a:p>
          <a:p>
            <a:pPr lvl="1">
              <a:lnSpc>
                <a:spcPct val="110000"/>
              </a:lnSpc>
            </a:pPr>
            <a:r>
              <a:rPr lang="zh-CN" altLang="en-US" dirty="0" smtClean="0">
                <a:solidFill>
                  <a:schemeClr val="bg1"/>
                </a:solidFill>
              </a:rPr>
              <a:t>是否对生理学或病理学有所启示？</a:t>
            </a:r>
            <a:endParaRPr lang="en-US" dirty="0">
              <a:solidFill>
                <a:schemeClr val="bg1"/>
              </a:solidFill>
            </a:endParaRPr>
          </a:p>
          <a:p>
            <a:pPr lvl="1">
              <a:lnSpc>
                <a:spcPct val="110000"/>
              </a:lnSpc>
            </a:pPr>
            <a:r>
              <a:rPr lang="zh-CN" altLang="en-US" dirty="0" smtClean="0">
                <a:solidFill>
                  <a:schemeClr val="bg1"/>
                </a:solidFill>
              </a:rPr>
              <a:t>是否对疾病或治疗手段有影响？</a:t>
            </a:r>
            <a:endParaRPr lang="en-US" dirty="0">
              <a:solidFill>
                <a:schemeClr val="bg1"/>
              </a:solidFill>
            </a:endParaRPr>
          </a:p>
          <a:p>
            <a:pPr lvl="1">
              <a:lnSpc>
                <a:spcPct val="110000"/>
              </a:lnSpc>
            </a:pPr>
            <a:r>
              <a:rPr lang="zh-CN" altLang="en-US" dirty="0" smtClean="0">
                <a:solidFill>
                  <a:schemeClr val="bg1"/>
                </a:solidFill>
              </a:rPr>
              <a:t>对机械原理是否有更深层认识？</a:t>
            </a:r>
            <a:endParaRPr lang="en-US" dirty="0">
              <a:solidFill>
                <a:schemeClr val="bg1"/>
              </a:solidFill>
            </a:endParaRPr>
          </a:p>
          <a:p>
            <a:pPr lvl="1">
              <a:lnSpc>
                <a:spcPct val="110000"/>
              </a:lnSpc>
            </a:pPr>
            <a:r>
              <a:rPr lang="zh-CN" altLang="en-US" dirty="0" smtClean="0">
                <a:solidFill>
                  <a:schemeClr val="bg1"/>
                </a:solidFill>
              </a:rPr>
              <a:t>是否涉及预测计算或建模分析？</a:t>
            </a:r>
            <a:endParaRPr lang="en-US" dirty="0">
              <a:solidFill>
                <a:schemeClr val="bg1"/>
              </a:solidFill>
            </a:endParaRPr>
          </a:p>
          <a:p>
            <a:pPr marL="0" indent="0">
              <a:lnSpc>
                <a:spcPct val="110000"/>
              </a:lnSpc>
              <a:buNone/>
            </a:pPr>
            <a:endParaRPr lang="en-US" dirty="0">
              <a:solidFill>
                <a:schemeClr val="bg1"/>
              </a:solidFill>
            </a:endParaRPr>
          </a:p>
        </p:txBody>
      </p:sp>
      <p:pic>
        <p:nvPicPr>
          <p:cNvPr id="5" name="Picture 2" descr="Cover image expans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7937" y="1624061"/>
            <a:ext cx="3068499" cy="3902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163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55017" y="1834052"/>
            <a:ext cx="6349000" cy="3515872"/>
          </a:xfrm>
        </p:spPr>
        <p:txBody>
          <a:bodyPr>
            <a:normAutofit/>
          </a:bodyPr>
          <a:lstStyle/>
          <a:p>
            <a:pPr>
              <a:lnSpc>
                <a:spcPct val="100000"/>
              </a:lnSpc>
            </a:pPr>
            <a:r>
              <a:rPr lang="zh-CN" altLang="en-US" sz="2000" dirty="0" smtClean="0">
                <a:solidFill>
                  <a:schemeClr val="bg1"/>
                </a:solidFill>
              </a:rPr>
              <a:t>你的研究是否促进了生物医学的发展？</a:t>
            </a:r>
            <a:endParaRPr lang="en-US" sz="2000" dirty="0">
              <a:solidFill>
                <a:schemeClr val="bg1"/>
              </a:solidFill>
            </a:endParaRPr>
          </a:p>
          <a:p>
            <a:pPr>
              <a:lnSpc>
                <a:spcPct val="100000"/>
              </a:lnSpc>
            </a:pPr>
            <a:r>
              <a:rPr lang="zh-CN" altLang="en-US" sz="2000" dirty="0" smtClean="0">
                <a:solidFill>
                  <a:schemeClr val="bg1"/>
                </a:solidFill>
              </a:rPr>
              <a:t>你的研究是否改善了对患者的治疗？</a:t>
            </a:r>
            <a:endParaRPr lang="en-US" sz="2000" dirty="0" smtClean="0">
              <a:solidFill>
                <a:schemeClr val="bg1"/>
              </a:solidFill>
            </a:endParaRPr>
          </a:p>
          <a:p>
            <a:pPr>
              <a:lnSpc>
                <a:spcPct val="100000"/>
              </a:lnSpc>
            </a:pPr>
            <a:r>
              <a:rPr lang="zh-CN" altLang="en-US" sz="2000" dirty="0" smtClean="0">
                <a:solidFill>
                  <a:schemeClr val="bg1"/>
                </a:solidFill>
              </a:rPr>
              <a:t>你的临床发现结论是否可以重新在实验室做进一步机械学理论研究？</a:t>
            </a:r>
            <a:endParaRPr lang="en-US" sz="2000" dirty="0" smtClean="0">
              <a:solidFill>
                <a:schemeClr val="bg1"/>
              </a:solidFill>
            </a:endParaRPr>
          </a:p>
          <a:p>
            <a:pPr>
              <a:lnSpc>
                <a:spcPct val="100000"/>
              </a:lnSpc>
            </a:pPr>
            <a:r>
              <a:rPr lang="zh-CN" altLang="en-US" sz="2000" dirty="0" smtClean="0">
                <a:solidFill>
                  <a:schemeClr val="bg1"/>
                </a:solidFill>
              </a:rPr>
              <a:t>你的研究是否涉及健康政策？</a:t>
            </a:r>
            <a:endParaRPr lang="en-US" altLang="zh-CN" sz="2000" dirty="0" smtClean="0">
              <a:solidFill>
                <a:schemeClr val="bg1"/>
              </a:solidFill>
            </a:endParaRPr>
          </a:p>
          <a:p>
            <a:pPr>
              <a:lnSpc>
                <a:spcPct val="100000"/>
              </a:lnSpc>
            </a:pPr>
            <a:endParaRPr lang="en-US" altLang="zh-CN" sz="2000" dirty="0" smtClean="0">
              <a:solidFill>
                <a:schemeClr val="bg1"/>
              </a:solidFill>
            </a:endParaRPr>
          </a:p>
          <a:p>
            <a:pPr>
              <a:lnSpc>
                <a:spcPct val="100000"/>
              </a:lnSpc>
            </a:pPr>
            <a:endParaRPr lang="en-US" altLang="zh-CN" sz="2000" dirty="0" smtClean="0">
              <a:solidFill>
                <a:schemeClr val="bg1"/>
              </a:solidFill>
            </a:endParaRPr>
          </a:p>
          <a:p>
            <a:pPr>
              <a:lnSpc>
                <a:spcPct val="100000"/>
              </a:lnSpc>
              <a:buNone/>
            </a:pPr>
            <a:endParaRPr lang="en-US" sz="2000" dirty="0">
              <a:solidFill>
                <a:schemeClr val="bg1"/>
              </a:solidFill>
            </a:endParaRPr>
          </a:p>
        </p:txBody>
      </p:sp>
      <p:pic>
        <p:nvPicPr>
          <p:cNvPr id="7" name="Picture 6" descr="Cover image expans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1473" y="1749777"/>
            <a:ext cx="3205019" cy="407574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2"/>
          <p:cNvSpPr txBox="1">
            <a:spLocks/>
          </p:cNvSpPr>
          <p:nvPr/>
        </p:nvSpPr>
        <p:spPr>
          <a:xfrm>
            <a:off x="683463" y="142394"/>
            <a:ext cx="10030465" cy="919788"/>
          </a:xfrm>
          <a:prstGeom prst="rect">
            <a:avLst/>
          </a:prstGeom>
          <a:ln>
            <a:noFill/>
          </a:ln>
        </p:spPr>
        <p:txBody>
          <a:bodyPr vert="horz" lIns="91440" tIns="45720" rIns="91440" bIns="45720" rtlCol="0" anchor="b">
            <a:normAutofit/>
          </a:bodyPr>
          <a:lstStyle>
            <a:lvl1pPr algn="l" defTabSz="914400" rtl="0" eaLnBrk="1" latinLnBrk="0" hangingPunct="1">
              <a:lnSpc>
                <a:spcPct val="90000"/>
              </a:lnSpc>
              <a:spcBef>
                <a:spcPct val="0"/>
              </a:spcBef>
              <a:buNone/>
              <a:defRPr sz="3600" b="1" kern="1200" cap="none" spc="0" baseline="0">
                <a:ln w="9525">
                  <a:noFill/>
                  <a:prstDash val="solid"/>
                </a:ln>
                <a:solidFill>
                  <a:srgbClr val="C62326"/>
                </a:solidFill>
                <a:effectLst/>
                <a:latin typeface="+mj-lt"/>
                <a:ea typeface="+mj-ea"/>
                <a:cs typeface="+mj-cs"/>
              </a:defRPr>
            </a:lvl1pPr>
          </a:lstStyle>
          <a:p>
            <a:r>
              <a:rPr lang="en-US" dirty="0"/>
              <a:t>Submit to </a:t>
            </a:r>
            <a:r>
              <a:rPr lang="en-US" i="1" dirty="0"/>
              <a:t>Science Translational Medicine?</a:t>
            </a:r>
            <a:endParaRPr lang="en-US" dirty="0">
              <a:solidFill>
                <a:srgbClr val="C61F26"/>
              </a:solidFill>
            </a:endParaRPr>
          </a:p>
        </p:txBody>
      </p:sp>
    </p:spTree>
    <p:extLst>
      <p:ext uri="{BB962C8B-B14F-4D97-AF65-F5344CB8AC3E}">
        <p14:creationId xmlns:p14="http://schemas.microsoft.com/office/powerpoint/2010/main" val="1464664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标题 1"/>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mtClean="0"/>
          </a:p>
        </p:txBody>
      </p:sp>
      <p:sp>
        <p:nvSpPr>
          <p:cNvPr id="61443" name="副标题 2"/>
          <p:cNvSpPr>
            <a:spLocks noGrp="1"/>
          </p:cNvSpPr>
          <p:nvPr>
            <p:ph type="subTitle" idx="1"/>
          </p:nvPr>
        </p:nvSpPr>
        <p:spPr/>
        <p:txBody>
          <a:bodyPr/>
          <a:lstStyle/>
          <a:p>
            <a:endParaRPr lang="zh-CN" altLang="en-US" smtClean="0"/>
          </a:p>
        </p:txBody>
      </p:sp>
      <p:pic>
        <p:nvPicPr>
          <p:cNvPr id="4" name="Science开头.mp4">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111210" y="-32750"/>
            <a:ext cx="11986054" cy="68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22112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6019" y="2188798"/>
            <a:ext cx="7989241" cy="3979990"/>
          </a:xfrm>
        </p:spPr>
        <p:txBody>
          <a:bodyPr>
            <a:noAutofit/>
          </a:bodyPr>
          <a:lstStyle/>
          <a:p>
            <a:pPr>
              <a:lnSpc>
                <a:spcPct val="100000"/>
              </a:lnSpc>
            </a:pPr>
            <a:r>
              <a:rPr lang="zh-CN" altLang="en-US" sz="2000" dirty="0" smtClean="0">
                <a:solidFill>
                  <a:schemeClr val="bg1"/>
                </a:solidFill>
              </a:rPr>
              <a:t>你的研究内容是否具有广泛意义？</a:t>
            </a:r>
            <a:endParaRPr lang="en-US" altLang="zh-CN" sz="2000" dirty="0" smtClean="0">
              <a:solidFill>
                <a:schemeClr val="bg1"/>
              </a:solidFill>
            </a:endParaRPr>
          </a:p>
          <a:p>
            <a:pPr>
              <a:lnSpc>
                <a:spcPct val="100000"/>
              </a:lnSpc>
            </a:pPr>
            <a:r>
              <a:rPr lang="zh-CN" altLang="en-US" sz="2000" dirty="0" smtClean="0">
                <a:solidFill>
                  <a:schemeClr val="bg1"/>
                </a:solidFill>
              </a:rPr>
              <a:t>是否是综合学科？</a:t>
            </a:r>
            <a:endParaRPr lang="en-US" altLang="zh-CN" sz="2000" dirty="0" smtClean="0">
              <a:solidFill>
                <a:schemeClr val="bg1"/>
              </a:solidFill>
            </a:endParaRPr>
          </a:p>
          <a:p>
            <a:pPr>
              <a:lnSpc>
                <a:spcPct val="100000"/>
              </a:lnSpc>
            </a:pPr>
            <a:r>
              <a:rPr lang="zh-CN" altLang="en-US" sz="2000" dirty="0" smtClean="0">
                <a:solidFill>
                  <a:schemeClr val="bg1"/>
                </a:solidFill>
              </a:rPr>
              <a:t>是否涉及生物，物理和社会科学？</a:t>
            </a:r>
            <a:endParaRPr lang="en-US" sz="2000" dirty="0">
              <a:solidFill>
                <a:schemeClr val="bg1"/>
              </a:solidFill>
            </a:endParaRPr>
          </a:p>
          <a:p>
            <a:pPr>
              <a:lnSpc>
                <a:spcPct val="100000"/>
              </a:lnSpc>
            </a:pPr>
            <a:r>
              <a:rPr lang="zh-CN" altLang="en-US" sz="2000" dirty="0" smtClean="0">
                <a:solidFill>
                  <a:schemeClr val="bg1"/>
                </a:solidFill>
              </a:rPr>
              <a:t>你的资助机构是否需要在</a:t>
            </a:r>
            <a:r>
              <a:rPr lang="en-US" altLang="zh-CN" sz="2000" dirty="0" smtClean="0">
                <a:solidFill>
                  <a:schemeClr val="bg1"/>
                </a:solidFill>
              </a:rPr>
              <a:t>OA</a:t>
            </a:r>
            <a:r>
              <a:rPr lang="zh-CN" altLang="en-US" sz="2000" dirty="0" smtClean="0">
                <a:solidFill>
                  <a:schemeClr val="bg1"/>
                </a:solidFill>
              </a:rPr>
              <a:t>期刊上发表论文？</a:t>
            </a:r>
            <a:endParaRPr lang="en-US" altLang="zh-CN" sz="2000" dirty="0" smtClean="0">
              <a:solidFill>
                <a:schemeClr val="bg1"/>
              </a:solidFill>
            </a:endParaRPr>
          </a:p>
          <a:p>
            <a:pPr>
              <a:lnSpc>
                <a:spcPct val="100000"/>
              </a:lnSpc>
            </a:pPr>
            <a:endParaRPr lang="en-US" altLang="zh-CN" sz="2000" dirty="0" smtClean="0">
              <a:solidFill>
                <a:schemeClr val="bg1"/>
              </a:solidFill>
            </a:endParaRPr>
          </a:p>
          <a:p>
            <a:pPr>
              <a:lnSpc>
                <a:spcPct val="100000"/>
              </a:lnSpc>
              <a:buNone/>
            </a:pPr>
            <a:endParaRPr lang="en-US" altLang="zh-CN" sz="2000" dirty="0" smtClean="0">
              <a:solidFill>
                <a:schemeClr val="bg1"/>
              </a:solidFill>
            </a:endParaRPr>
          </a:p>
        </p:txBody>
      </p:sp>
      <p:pic>
        <p:nvPicPr>
          <p:cNvPr id="8" name="Picture 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83238" y="1711617"/>
            <a:ext cx="5029200" cy="3810000"/>
          </a:xfrm>
          <a:prstGeom prst="rect">
            <a:avLst/>
          </a:prstGeom>
        </p:spPr>
      </p:pic>
      <p:sp>
        <p:nvSpPr>
          <p:cNvPr id="6" name="Title 12"/>
          <p:cNvSpPr txBox="1">
            <a:spLocks/>
          </p:cNvSpPr>
          <p:nvPr/>
        </p:nvSpPr>
        <p:spPr>
          <a:xfrm>
            <a:off x="683463" y="142394"/>
            <a:ext cx="10030465" cy="919788"/>
          </a:xfrm>
          <a:prstGeom prst="rect">
            <a:avLst/>
          </a:prstGeom>
          <a:ln>
            <a:noFill/>
          </a:ln>
        </p:spPr>
        <p:txBody>
          <a:bodyPr vert="horz" lIns="91440" tIns="45720" rIns="91440" bIns="45720" rtlCol="0" anchor="b">
            <a:normAutofit/>
          </a:bodyPr>
          <a:lstStyle>
            <a:lvl1pPr algn="l" defTabSz="914400" rtl="0" eaLnBrk="1" latinLnBrk="0" hangingPunct="1">
              <a:lnSpc>
                <a:spcPct val="90000"/>
              </a:lnSpc>
              <a:spcBef>
                <a:spcPct val="0"/>
              </a:spcBef>
              <a:buNone/>
              <a:defRPr sz="3600" b="1" kern="1200" cap="none" spc="0" baseline="0">
                <a:ln w="9525">
                  <a:noFill/>
                  <a:prstDash val="solid"/>
                </a:ln>
                <a:solidFill>
                  <a:srgbClr val="C62326"/>
                </a:solidFill>
                <a:effectLst/>
                <a:latin typeface="+mj-lt"/>
                <a:ea typeface="+mj-ea"/>
                <a:cs typeface="+mj-cs"/>
              </a:defRPr>
            </a:lvl1pPr>
          </a:lstStyle>
          <a:p>
            <a:r>
              <a:rPr lang="en-US" dirty="0"/>
              <a:t>Submit to </a:t>
            </a:r>
            <a:r>
              <a:rPr lang="en-US" i="1" dirty="0"/>
              <a:t>Science </a:t>
            </a:r>
            <a:r>
              <a:rPr lang="en-US" i="1" dirty="0" smtClean="0"/>
              <a:t>Advances?</a:t>
            </a:r>
            <a:endParaRPr lang="en-US" dirty="0">
              <a:solidFill>
                <a:srgbClr val="C61F26"/>
              </a:solidFill>
            </a:endParaRPr>
          </a:p>
        </p:txBody>
      </p:sp>
    </p:spTree>
    <p:extLst>
      <p:ext uri="{BB962C8B-B14F-4D97-AF65-F5344CB8AC3E}">
        <p14:creationId xmlns:p14="http://schemas.microsoft.com/office/powerpoint/2010/main" val="2716554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41158" y="2694609"/>
            <a:ext cx="5723254" cy="3258354"/>
          </a:xfrm>
        </p:spPr>
        <p:txBody>
          <a:bodyPr>
            <a:normAutofit/>
          </a:bodyPr>
          <a:lstStyle/>
          <a:p>
            <a:pPr>
              <a:buNone/>
            </a:pPr>
            <a:r>
              <a:rPr lang="zh-CN" altLang="en-US" sz="1800" dirty="0" smtClean="0">
                <a:solidFill>
                  <a:schemeClr val="bg1"/>
                </a:solidFill>
              </a:rPr>
              <a:t>你所研究领域的科学家</a:t>
            </a:r>
            <a:endParaRPr lang="en-US" altLang="zh-CN" sz="1800" dirty="0" smtClean="0">
              <a:solidFill>
                <a:schemeClr val="bg1"/>
              </a:solidFill>
            </a:endParaRPr>
          </a:p>
          <a:p>
            <a:pPr>
              <a:buNone/>
            </a:pPr>
            <a:r>
              <a:rPr lang="zh-CN" altLang="en-US" sz="1800" dirty="0" smtClean="0">
                <a:solidFill>
                  <a:schemeClr val="bg1"/>
                </a:solidFill>
              </a:rPr>
              <a:t>你所研究领域之外的科学家</a:t>
            </a:r>
            <a:endParaRPr lang="en-US" altLang="zh-CN" sz="1800" dirty="0" smtClean="0">
              <a:solidFill>
                <a:schemeClr val="bg1"/>
              </a:solidFill>
            </a:endParaRPr>
          </a:p>
          <a:p>
            <a:pPr>
              <a:buNone/>
            </a:pPr>
            <a:r>
              <a:rPr lang="zh-CN" altLang="en-US" sz="1800" dirty="0" smtClean="0">
                <a:solidFill>
                  <a:schemeClr val="bg1"/>
                </a:solidFill>
              </a:rPr>
              <a:t>评审</a:t>
            </a:r>
            <a:endParaRPr lang="en-US" altLang="zh-CN" sz="1800" dirty="0" smtClean="0">
              <a:solidFill>
                <a:schemeClr val="bg1"/>
              </a:solidFill>
            </a:endParaRPr>
          </a:p>
          <a:p>
            <a:pPr>
              <a:buNone/>
            </a:pPr>
            <a:r>
              <a:rPr lang="zh-CN" altLang="en-US" sz="1800" dirty="0" smtClean="0">
                <a:solidFill>
                  <a:schemeClr val="bg1"/>
                </a:solidFill>
              </a:rPr>
              <a:t>编辑</a:t>
            </a:r>
            <a:endParaRPr lang="en-US" altLang="zh-CN" sz="1800" dirty="0" smtClean="0">
              <a:solidFill>
                <a:schemeClr val="bg1"/>
              </a:solidFill>
            </a:endParaRPr>
          </a:p>
          <a:p>
            <a:endParaRPr lang="en-US" altLang="zh-CN" dirty="0" smtClean="0">
              <a:solidFill>
                <a:schemeClr val="bg1"/>
              </a:solidFill>
            </a:endParaRPr>
          </a:p>
          <a:p>
            <a:pPr>
              <a:buNone/>
            </a:pPr>
            <a:r>
              <a:rPr lang="zh-CN" altLang="en-US" sz="1800" dirty="0" smtClean="0">
                <a:solidFill>
                  <a:schemeClr val="bg1"/>
                </a:solidFill>
              </a:rPr>
              <a:t>出版社及公众</a:t>
            </a:r>
            <a:endParaRPr lang="en-US" altLang="en-US" sz="1800" dirty="0" smtClean="0">
              <a:solidFill>
                <a:schemeClr val="bg1"/>
              </a:solidFill>
            </a:endParaRPr>
          </a:p>
        </p:txBody>
      </p:sp>
      <p:sp>
        <p:nvSpPr>
          <p:cNvPr id="7" name="Title 1"/>
          <p:cNvSpPr txBox="1">
            <a:spLocks/>
          </p:cNvSpPr>
          <p:nvPr/>
        </p:nvSpPr>
        <p:spPr>
          <a:xfrm>
            <a:off x="0" y="395786"/>
            <a:ext cx="9585602" cy="709684"/>
          </a:xfrm>
          <a:prstGeom prst="rect">
            <a:avLst/>
          </a:prstGeom>
        </p:spPr>
        <p:txBody>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smtClean="0">
                <a:ln w="9525">
                  <a:noFill/>
                  <a:prstDash val="solid"/>
                </a:ln>
                <a:solidFill>
                  <a:srgbClr val="C62326"/>
                </a:solidFill>
                <a:effectLst/>
                <a:uLnTx/>
                <a:uFillTx/>
                <a:latin typeface="+mj-lt"/>
                <a:ea typeface="+mj-ea"/>
                <a:cs typeface="+mj-cs"/>
              </a:rPr>
              <a:t>How to Publish in the </a:t>
            </a:r>
            <a:r>
              <a:rPr kumimoji="0" lang="en-US" sz="2400" b="1" i="1" u="none" strike="noStrike" kern="1200" cap="none" spc="0" normalizeH="0" baseline="0" noProof="0" dirty="0" smtClean="0">
                <a:ln w="9525">
                  <a:noFill/>
                  <a:prstDash val="solid"/>
                </a:ln>
                <a:solidFill>
                  <a:srgbClr val="C62326"/>
                </a:solidFill>
                <a:effectLst/>
                <a:uLnTx/>
                <a:uFillTx/>
                <a:latin typeface="+mj-lt"/>
                <a:ea typeface="+mj-ea"/>
                <a:cs typeface="+mj-cs"/>
              </a:rPr>
              <a:t>Science </a:t>
            </a:r>
            <a:r>
              <a:rPr kumimoji="0" lang="en-US" sz="2400" b="1" i="0" u="none" strike="noStrike" kern="1200" cap="none" spc="0" normalizeH="0" baseline="0" noProof="0" dirty="0" smtClean="0">
                <a:ln w="9525">
                  <a:noFill/>
                  <a:prstDash val="solid"/>
                </a:ln>
                <a:solidFill>
                  <a:srgbClr val="C62326"/>
                </a:solidFill>
                <a:effectLst/>
                <a:uLnTx/>
                <a:uFillTx/>
                <a:latin typeface="+mj-lt"/>
                <a:ea typeface="+mj-ea"/>
                <a:cs typeface="+mj-cs"/>
              </a:rPr>
              <a:t>Journals is </a:t>
            </a:r>
            <a:r>
              <a:rPr kumimoji="0" lang="en-US" sz="2400" b="1" i="0" u="none" strike="noStrike" kern="1200" cap="none" spc="0" normalizeH="0" baseline="0" noProof="0" dirty="0" smtClean="0">
                <a:ln w="9525">
                  <a:noFill/>
                  <a:prstDash val="solid"/>
                </a:ln>
                <a:solidFill>
                  <a:srgbClr val="FF6600"/>
                </a:solidFill>
                <a:effectLst/>
                <a:uLnTx/>
                <a:uFillTx/>
                <a:latin typeface="+mj-lt"/>
                <a:ea typeface="+mj-ea"/>
                <a:cs typeface="+mj-cs"/>
              </a:rPr>
              <a:t>NOT</a:t>
            </a:r>
            <a:r>
              <a:rPr kumimoji="0" lang="en-US" sz="2400" b="1" i="0" u="none" strike="noStrike" kern="1200" cap="none" spc="0" normalizeH="0" baseline="0" noProof="0" dirty="0" smtClean="0">
                <a:ln w="9525">
                  <a:noFill/>
                  <a:prstDash val="solid"/>
                </a:ln>
                <a:solidFill>
                  <a:srgbClr val="C62326"/>
                </a:solidFill>
                <a:effectLst/>
                <a:uLnTx/>
                <a:uFillTx/>
                <a:latin typeface="+mj-lt"/>
                <a:ea typeface="+mj-ea"/>
                <a:cs typeface="+mj-cs"/>
              </a:rPr>
              <a:t> a secret</a:t>
            </a:r>
            <a:endParaRPr kumimoji="0" lang="en-US" sz="2400" b="1" i="0" u="none" strike="noStrike" kern="1200" cap="none" spc="0" normalizeH="0" baseline="0" noProof="0" dirty="0">
              <a:ln w="9525">
                <a:noFill/>
                <a:prstDash val="solid"/>
              </a:ln>
              <a:solidFill>
                <a:srgbClr val="C62326"/>
              </a:solidFill>
              <a:effectLst/>
              <a:uLnTx/>
              <a:uFillTx/>
              <a:latin typeface="+mj-lt"/>
              <a:ea typeface="+mj-ea"/>
              <a:cs typeface="+mj-cs"/>
            </a:endParaRPr>
          </a:p>
        </p:txBody>
      </p:sp>
      <p:sp>
        <p:nvSpPr>
          <p:cNvPr id="8" name="Rectangle 3"/>
          <p:cNvSpPr txBox="1">
            <a:spLocks noChangeArrowheads="1"/>
          </p:cNvSpPr>
          <p:nvPr/>
        </p:nvSpPr>
        <p:spPr>
          <a:xfrm>
            <a:off x="423081" y="791570"/>
            <a:ext cx="6400800" cy="1869743"/>
          </a:xfrm>
          <a:prstGeom prst="rect">
            <a:avLst/>
          </a:prstGeom>
        </p:spPr>
        <p:txBody>
          <a:bodyPr/>
          <a:lstStyle/>
          <a:p>
            <a:pPr marL="342900" marR="0" lvl="0" indent="-342900" algn="l" defTabSz="914400" rtl="0" eaLnBrk="1" fontAlgn="auto" latinLnBrk="0" hangingPunct="1">
              <a:lnSpc>
                <a:spcPct val="90000"/>
              </a:lnSpc>
              <a:spcBef>
                <a:spcPts val="1800"/>
              </a:spcBef>
              <a:spcAft>
                <a:spcPts val="0"/>
              </a:spcAft>
              <a:buClr>
                <a:srgbClr val="C62326"/>
              </a:buClr>
              <a:buSzPct val="100000"/>
              <a:tabLst/>
              <a:defRPr/>
            </a:pPr>
            <a:endParaRPr kumimoji="0" lang="en-US" altLang="zh-CN" sz="2000" b="1"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endParaRPr>
          </a:p>
          <a:p>
            <a:pPr marL="342900" marR="0" lvl="0" indent="-342900" algn="l" defTabSz="914400" rtl="0" eaLnBrk="1" fontAlgn="auto" latinLnBrk="0" hangingPunct="1">
              <a:lnSpc>
                <a:spcPct val="90000"/>
              </a:lnSpc>
              <a:spcBef>
                <a:spcPts val="1800"/>
              </a:spcBef>
              <a:spcAft>
                <a:spcPts val="0"/>
              </a:spcAft>
              <a:buClr>
                <a:srgbClr val="C62326"/>
              </a:buClr>
              <a:buSzPct val="100000"/>
              <a:tabLst/>
              <a:defRPr/>
            </a:pPr>
            <a:r>
              <a:rPr kumimoji="0" lang="zh-CN" altLang="en-US" sz="2400" b="1"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考虑以下几个因素</a:t>
            </a:r>
            <a:r>
              <a:rPr lang="en-US" altLang="zh-CN" sz="2400" b="1" dirty="0" smtClean="0">
                <a:solidFill>
                  <a:schemeClr val="bg1">
                    <a:lumMod val="95000"/>
                    <a:lumOff val="5000"/>
                  </a:schemeClr>
                </a:solidFill>
                <a:ea typeface="宋体" charset="-122"/>
              </a:rPr>
              <a:t>_audience</a:t>
            </a:r>
            <a:endParaRPr kumimoji="0" lang="zh-CN" altLang="en-US" sz="24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endParaRPr>
          </a:p>
          <a:p>
            <a:pPr marL="574675" lvl="1" indent="-342900">
              <a:lnSpc>
                <a:spcPct val="90000"/>
              </a:lnSpc>
              <a:spcBef>
                <a:spcPts val="1200"/>
              </a:spcBef>
              <a:buClr>
                <a:srgbClr val="C62326"/>
              </a:buClr>
              <a:buSzPct val="100000"/>
              <a:buFont typeface="Wingdings" charset="2"/>
              <a:buChar char="§"/>
              <a:defRPr/>
            </a:pPr>
            <a:r>
              <a:rPr lang="en-US" altLang="zh-CN" sz="2400" dirty="0" smtClean="0">
                <a:solidFill>
                  <a:schemeClr val="bg1"/>
                </a:solidFill>
              </a:rPr>
              <a:t>Know your audience</a:t>
            </a:r>
          </a:p>
          <a:p>
            <a:pPr marL="574675" lvl="1" indent="-342900">
              <a:lnSpc>
                <a:spcPct val="90000"/>
              </a:lnSpc>
              <a:spcBef>
                <a:spcPts val="1200"/>
              </a:spcBef>
              <a:buClr>
                <a:srgbClr val="C62326"/>
              </a:buClr>
              <a:buSzPct val="100000"/>
              <a:defRPr/>
            </a:pPr>
            <a:endParaRPr lang="en-US" altLang="zh-CN" sz="2000" dirty="0" smtClean="0">
              <a:solidFill>
                <a:schemeClr val="bg1"/>
              </a:solidFill>
            </a:endParaRPr>
          </a:p>
          <a:p>
            <a:pPr marL="574675" marR="0" lvl="1" indent="-342900" algn="l" defTabSz="914400" rtl="0" eaLnBrk="1" fontAlgn="auto" latinLnBrk="0" hangingPunct="1">
              <a:lnSpc>
                <a:spcPct val="90000"/>
              </a:lnSpc>
              <a:spcBef>
                <a:spcPts val="1200"/>
              </a:spcBef>
              <a:spcAft>
                <a:spcPts val="0"/>
              </a:spcAft>
              <a:buClr>
                <a:srgbClr val="C62326"/>
              </a:buClr>
              <a:buSzPct val="100000"/>
              <a:buFont typeface="Wingdings" charset="2"/>
              <a:buChar char="§"/>
              <a:tabLst/>
              <a:defRPr/>
            </a:pPr>
            <a:endParaRPr kumimoji="0" lang="zh-CN" altLang="en-US" sz="20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endParaRPr>
          </a:p>
        </p:txBody>
      </p:sp>
      <p:pic>
        <p:nvPicPr>
          <p:cNvPr id="9" name="图片 8" descr="2.jpg"/>
          <p:cNvPicPr>
            <a:picLocks noChangeAspect="1"/>
          </p:cNvPicPr>
          <p:nvPr/>
        </p:nvPicPr>
        <p:blipFill>
          <a:blip r:embed="rId3" cstate="print"/>
          <a:stretch>
            <a:fillRect/>
          </a:stretch>
        </p:blipFill>
        <p:spPr>
          <a:xfrm>
            <a:off x="6057237" y="2762250"/>
            <a:ext cx="4916937" cy="33314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0911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77421" y="723332"/>
            <a:ext cx="6400800" cy="1869743"/>
          </a:xfrm>
          <a:prstGeom prst="rect">
            <a:avLst/>
          </a:prstGeom>
        </p:spPr>
        <p:txBody>
          <a:bodyPr/>
          <a:lstStyle/>
          <a:p>
            <a:pPr marL="342900" marR="0" lvl="0" indent="-342900" algn="l" defTabSz="914400" rtl="0" eaLnBrk="1" fontAlgn="auto" latinLnBrk="0" hangingPunct="1">
              <a:lnSpc>
                <a:spcPct val="90000"/>
              </a:lnSpc>
              <a:spcBef>
                <a:spcPts val="1800"/>
              </a:spcBef>
              <a:spcAft>
                <a:spcPts val="0"/>
              </a:spcAft>
              <a:buClr>
                <a:srgbClr val="C62326"/>
              </a:buClr>
              <a:buSzPct val="100000"/>
              <a:tabLst/>
              <a:defRPr/>
            </a:pPr>
            <a:endParaRPr kumimoji="0" lang="en-US" altLang="zh-CN" sz="2000" b="1"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endParaRPr>
          </a:p>
          <a:p>
            <a:pPr marL="342900" marR="0" lvl="0" indent="-342900" algn="l" defTabSz="914400" rtl="0" eaLnBrk="1" fontAlgn="auto" latinLnBrk="0" hangingPunct="1">
              <a:lnSpc>
                <a:spcPct val="90000"/>
              </a:lnSpc>
              <a:spcBef>
                <a:spcPts val="1800"/>
              </a:spcBef>
              <a:spcAft>
                <a:spcPts val="0"/>
              </a:spcAft>
              <a:buClr>
                <a:srgbClr val="C62326"/>
              </a:buClr>
              <a:buSzPct val="100000"/>
              <a:tabLst/>
              <a:defRPr/>
            </a:pPr>
            <a:r>
              <a:rPr kumimoji="0" lang="zh-CN" altLang="en-US" sz="2000" b="1"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考虑以下几个因素</a:t>
            </a:r>
            <a:r>
              <a:rPr lang="en-US" altLang="zh-CN" sz="2000" b="1" dirty="0" smtClean="0">
                <a:solidFill>
                  <a:schemeClr val="bg1">
                    <a:lumMod val="95000"/>
                    <a:lumOff val="5000"/>
                  </a:schemeClr>
                </a:solidFill>
                <a:ea typeface="宋体" charset="-122"/>
              </a:rPr>
              <a:t>_audience</a:t>
            </a:r>
            <a:endParaRPr kumimoji="0" lang="zh-CN" altLang="en-US" sz="20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endParaRPr>
          </a:p>
          <a:p>
            <a:pPr marL="574675" lvl="1" indent="-342900">
              <a:lnSpc>
                <a:spcPct val="90000"/>
              </a:lnSpc>
              <a:spcBef>
                <a:spcPts val="1200"/>
              </a:spcBef>
              <a:buClr>
                <a:srgbClr val="C62326"/>
              </a:buClr>
              <a:buSzPct val="100000"/>
              <a:buFont typeface="Wingdings" charset="2"/>
              <a:buChar char="§"/>
              <a:defRPr/>
            </a:pPr>
            <a:r>
              <a:rPr lang="en-US" altLang="zh-CN" sz="2000" dirty="0" smtClean="0">
                <a:solidFill>
                  <a:schemeClr val="bg1"/>
                </a:solidFill>
              </a:rPr>
              <a:t>Know your audience</a:t>
            </a:r>
          </a:p>
          <a:p>
            <a:pPr marL="574675" lvl="1" indent="-342900">
              <a:lnSpc>
                <a:spcPct val="90000"/>
              </a:lnSpc>
              <a:spcBef>
                <a:spcPts val="1200"/>
              </a:spcBef>
              <a:buClr>
                <a:srgbClr val="C62326"/>
              </a:buClr>
              <a:buSzPct val="100000"/>
              <a:defRPr/>
            </a:pPr>
            <a:endParaRPr lang="en-US" altLang="zh-CN" sz="2000" dirty="0" smtClean="0">
              <a:solidFill>
                <a:schemeClr val="bg1"/>
              </a:solidFill>
            </a:endParaRPr>
          </a:p>
          <a:p>
            <a:pPr marL="1031875" lvl="2" indent="-342900">
              <a:lnSpc>
                <a:spcPct val="90000"/>
              </a:lnSpc>
              <a:spcBef>
                <a:spcPts val="1200"/>
              </a:spcBef>
              <a:buClr>
                <a:srgbClr val="C62326"/>
              </a:buClr>
              <a:buSzPct val="100000"/>
              <a:buFont typeface="Wingdings" pitchFamily="2" charset="2"/>
              <a:buChar char="Ø"/>
              <a:defRPr/>
            </a:pPr>
            <a:r>
              <a:rPr lang="zh-CN" altLang="en-US" dirty="0" smtClean="0">
                <a:solidFill>
                  <a:schemeClr val="bg1"/>
                </a:solidFill>
              </a:rPr>
              <a:t>高影响因子期刊的编辑考虑什么问题</a:t>
            </a:r>
            <a:endParaRPr lang="en-US" altLang="zh-CN" dirty="0" smtClean="0">
              <a:solidFill>
                <a:schemeClr val="bg1"/>
              </a:solidFill>
            </a:endParaRPr>
          </a:p>
          <a:p>
            <a:pPr marL="574675" lvl="1" indent="-342900">
              <a:lnSpc>
                <a:spcPct val="90000"/>
              </a:lnSpc>
              <a:spcBef>
                <a:spcPts val="1200"/>
              </a:spcBef>
              <a:buClr>
                <a:srgbClr val="C62326"/>
              </a:buClr>
              <a:buSzPct val="100000"/>
              <a:buFont typeface="Wingdings" charset="2"/>
              <a:buChar char="§"/>
              <a:defRPr/>
            </a:pPr>
            <a:endParaRPr lang="en-US" altLang="zh-CN" sz="2000" dirty="0" smtClean="0">
              <a:solidFill>
                <a:schemeClr val="bg1"/>
              </a:solidFill>
            </a:endParaRPr>
          </a:p>
          <a:p>
            <a:pPr marL="574675" marR="0" lvl="1" indent="-342900" algn="l" defTabSz="914400" rtl="0" eaLnBrk="1" fontAlgn="auto" latinLnBrk="0" hangingPunct="1">
              <a:lnSpc>
                <a:spcPct val="90000"/>
              </a:lnSpc>
              <a:spcBef>
                <a:spcPts val="1200"/>
              </a:spcBef>
              <a:spcAft>
                <a:spcPts val="0"/>
              </a:spcAft>
              <a:buClr>
                <a:srgbClr val="C62326"/>
              </a:buClr>
              <a:buSzPct val="100000"/>
              <a:buFont typeface="Wingdings" charset="2"/>
              <a:buChar char="§"/>
              <a:tabLst/>
              <a:defRPr/>
            </a:pPr>
            <a:endParaRPr kumimoji="0" lang="zh-CN" altLang="en-US" sz="20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endParaRPr>
          </a:p>
        </p:txBody>
      </p:sp>
      <p:sp>
        <p:nvSpPr>
          <p:cNvPr id="4" name="Title 1"/>
          <p:cNvSpPr txBox="1">
            <a:spLocks/>
          </p:cNvSpPr>
          <p:nvPr/>
        </p:nvSpPr>
        <p:spPr>
          <a:xfrm>
            <a:off x="0" y="395786"/>
            <a:ext cx="9585602" cy="709684"/>
          </a:xfrm>
          <a:prstGeom prst="rect">
            <a:avLst/>
          </a:prstGeom>
        </p:spPr>
        <p:txBody>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smtClean="0">
                <a:ln w="9525">
                  <a:noFill/>
                  <a:prstDash val="solid"/>
                </a:ln>
                <a:solidFill>
                  <a:srgbClr val="C62326"/>
                </a:solidFill>
                <a:effectLst/>
                <a:uLnTx/>
                <a:uFillTx/>
                <a:latin typeface="+mj-lt"/>
                <a:ea typeface="+mj-ea"/>
                <a:cs typeface="+mj-cs"/>
              </a:rPr>
              <a:t>How to Publish in the </a:t>
            </a:r>
            <a:r>
              <a:rPr kumimoji="0" lang="en-US" sz="2400" b="1" i="1" u="none" strike="noStrike" kern="1200" cap="none" spc="0" normalizeH="0" baseline="0" noProof="0" dirty="0" smtClean="0">
                <a:ln w="9525">
                  <a:noFill/>
                  <a:prstDash val="solid"/>
                </a:ln>
                <a:solidFill>
                  <a:srgbClr val="C62326"/>
                </a:solidFill>
                <a:effectLst/>
                <a:uLnTx/>
                <a:uFillTx/>
                <a:latin typeface="+mj-lt"/>
                <a:ea typeface="+mj-ea"/>
                <a:cs typeface="+mj-cs"/>
              </a:rPr>
              <a:t>Science </a:t>
            </a:r>
            <a:r>
              <a:rPr kumimoji="0" lang="en-US" sz="2400" b="1" i="0" u="none" strike="noStrike" kern="1200" cap="none" spc="0" normalizeH="0" baseline="0" noProof="0" dirty="0" smtClean="0">
                <a:ln w="9525">
                  <a:noFill/>
                  <a:prstDash val="solid"/>
                </a:ln>
                <a:solidFill>
                  <a:srgbClr val="C62326"/>
                </a:solidFill>
                <a:effectLst/>
                <a:uLnTx/>
                <a:uFillTx/>
                <a:latin typeface="+mj-lt"/>
                <a:ea typeface="+mj-ea"/>
                <a:cs typeface="+mj-cs"/>
              </a:rPr>
              <a:t>Journals is </a:t>
            </a:r>
            <a:r>
              <a:rPr kumimoji="0" lang="en-US" sz="2400" b="1" i="0" u="none" strike="noStrike" kern="1200" cap="none" spc="0" normalizeH="0" baseline="0" noProof="0" dirty="0" smtClean="0">
                <a:ln w="9525">
                  <a:noFill/>
                  <a:prstDash val="solid"/>
                </a:ln>
                <a:solidFill>
                  <a:srgbClr val="FF6600"/>
                </a:solidFill>
                <a:effectLst/>
                <a:uLnTx/>
                <a:uFillTx/>
                <a:latin typeface="+mj-lt"/>
                <a:ea typeface="+mj-ea"/>
                <a:cs typeface="+mj-cs"/>
              </a:rPr>
              <a:t>NOT</a:t>
            </a:r>
            <a:r>
              <a:rPr kumimoji="0" lang="en-US" sz="2400" b="1" i="0" u="none" strike="noStrike" kern="1200" cap="none" spc="0" normalizeH="0" baseline="0" noProof="0" dirty="0" smtClean="0">
                <a:ln w="9525">
                  <a:noFill/>
                  <a:prstDash val="solid"/>
                </a:ln>
                <a:solidFill>
                  <a:srgbClr val="C62326"/>
                </a:solidFill>
                <a:effectLst/>
                <a:uLnTx/>
                <a:uFillTx/>
                <a:latin typeface="+mj-lt"/>
                <a:ea typeface="+mj-ea"/>
                <a:cs typeface="+mj-cs"/>
              </a:rPr>
              <a:t> a secret</a:t>
            </a:r>
            <a:endParaRPr kumimoji="0" lang="en-US" sz="2400" b="1" i="0" u="none" strike="noStrike" kern="1200" cap="none" spc="0" normalizeH="0" baseline="0" noProof="0" dirty="0">
              <a:ln w="9525">
                <a:noFill/>
                <a:prstDash val="solid"/>
              </a:ln>
              <a:solidFill>
                <a:srgbClr val="C62326"/>
              </a:solidFill>
              <a:effectLst/>
              <a:uLnTx/>
              <a:uFillTx/>
              <a:latin typeface="+mj-lt"/>
              <a:ea typeface="+mj-ea"/>
              <a:cs typeface="+mj-cs"/>
            </a:endParaRPr>
          </a:p>
        </p:txBody>
      </p:sp>
      <p:sp>
        <p:nvSpPr>
          <p:cNvPr id="9" name="TextBox 8"/>
          <p:cNvSpPr txBox="1"/>
          <p:nvPr/>
        </p:nvSpPr>
        <p:spPr>
          <a:xfrm>
            <a:off x="5609229" y="1583140"/>
            <a:ext cx="6579596" cy="2320120"/>
          </a:xfrm>
          <a:prstGeom prst="rect">
            <a:avLst/>
          </a:prstGeom>
          <a:solidFill>
            <a:srgbClr val="FFC000"/>
          </a:solidFill>
          <a:ln>
            <a:noFill/>
          </a:ln>
        </p:spPr>
        <p:txBody>
          <a:bodyPr wrap="square" numCol="1" rtlCol="0" anchor="ctr" anchorCtr="1">
            <a:noAutofit/>
          </a:bodyPr>
          <a:lstStyle/>
          <a:p>
            <a:pPr>
              <a:lnSpc>
                <a:spcPts val="2400"/>
              </a:lnSpc>
              <a:buFont typeface="Arial" pitchFamily="34" charset="0"/>
              <a:buChar char="•"/>
            </a:pPr>
            <a:r>
              <a:rPr lang="zh-CN" altLang="en-US" sz="2000" dirty="0" smtClean="0">
                <a:solidFill>
                  <a:schemeClr val="bg1"/>
                </a:solidFill>
                <a:latin typeface="Times New Roman" pitchFamily="18" charset="0"/>
                <a:ea typeface="宋体" charset="-122"/>
                <a:cs typeface="Times New Roman" pitchFamily="18" charset="0"/>
              </a:rPr>
              <a:t> 是否符合期刊涉猎范畴</a:t>
            </a:r>
            <a:r>
              <a:rPr lang="en-US" altLang="zh-CN" sz="2000" dirty="0" smtClean="0">
                <a:solidFill>
                  <a:schemeClr val="bg1"/>
                </a:solidFill>
                <a:latin typeface="Times New Roman" pitchFamily="18" charset="0"/>
                <a:ea typeface="宋体" charset="-122"/>
                <a:cs typeface="Times New Roman" pitchFamily="18" charset="0"/>
              </a:rPr>
              <a:t>;</a:t>
            </a:r>
          </a:p>
          <a:p>
            <a:pPr>
              <a:lnSpc>
                <a:spcPts val="2400"/>
              </a:lnSpc>
              <a:buFont typeface="Arial" pitchFamily="34" charset="0"/>
              <a:buChar char="•"/>
            </a:pPr>
            <a:r>
              <a:rPr lang="zh-CN" altLang="en-US" sz="2000" dirty="0" smtClean="0">
                <a:solidFill>
                  <a:schemeClr val="bg1"/>
                </a:solidFill>
                <a:latin typeface="Times New Roman" pitchFamily="18" charset="0"/>
                <a:ea typeface="宋体" charset="-122"/>
                <a:cs typeface="Times New Roman" pitchFamily="18" charset="0"/>
              </a:rPr>
              <a:t> 是否具有创新性、差异性、影响力</a:t>
            </a:r>
            <a:r>
              <a:rPr lang="en-US" altLang="zh-CN" sz="2000" dirty="0" smtClean="0">
                <a:solidFill>
                  <a:schemeClr val="bg1"/>
                </a:solidFill>
                <a:latin typeface="Times New Roman" pitchFamily="18" charset="0"/>
                <a:ea typeface="宋体" charset="-122"/>
                <a:cs typeface="Times New Roman" pitchFamily="18" charset="0"/>
              </a:rPr>
              <a:t>;</a:t>
            </a:r>
          </a:p>
          <a:p>
            <a:pPr>
              <a:lnSpc>
                <a:spcPts val="2400"/>
              </a:lnSpc>
              <a:buFont typeface="Arial" pitchFamily="34" charset="0"/>
              <a:buChar char="•"/>
            </a:pPr>
            <a:r>
              <a:rPr lang="zh-CN" altLang="en-US" sz="2000" dirty="0" smtClean="0">
                <a:solidFill>
                  <a:schemeClr val="bg1"/>
                </a:solidFill>
                <a:latin typeface="Times New Roman" pitchFamily="18" charset="0"/>
                <a:ea typeface="宋体" charset="-122"/>
                <a:cs typeface="Times New Roman" pitchFamily="18" charset="0"/>
              </a:rPr>
              <a:t> 文章是否具有竞争力，数据、图表、文字是否清晰有力</a:t>
            </a:r>
            <a:r>
              <a:rPr lang="en-US" altLang="zh-CN" sz="2000" dirty="0" smtClean="0">
                <a:solidFill>
                  <a:schemeClr val="bg1"/>
                </a:solidFill>
                <a:latin typeface="Times New Roman" pitchFamily="18" charset="0"/>
                <a:ea typeface="宋体" charset="-122"/>
                <a:cs typeface="Times New Roman" pitchFamily="18" charset="0"/>
              </a:rPr>
              <a:t>；</a:t>
            </a:r>
          </a:p>
          <a:p>
            <a:pPr>
              <a:lnSpc>
                <a:spcPts val="2400"/>
              </a:lnSpc>
              <a:buFont typeface="Arial" pitchFamily="34" charset="0"/>
              <a:buChar char="•"/>
            </a:pPr>
            <a:r>
              <a:rPr lang="zh-CN" altLang="en-US" sz="2000" dirty="0" smtClean="0">
                <a:solidFill>
                  <a:schemeClr val="bg1"/>
                </a:solidFill>
                <a:latin typeface="Times New Roman" pitchFamily="18" charset="0"/>
                <a:ea typeface="宋体" charset="-122"/>
                <a:cs typeface="Times New Roman" pitchFamily="18" charset="0"/>
              </a:rPr>
              <a:t> 文章存在的问题</a:t>
            </a:r>
            <a:r>
              <a:rPr lang="en-US" altLang="zh-CN" sz="2000" dirty="0" smtClean="0">
                <a:solidFill>
                  <a:schemeClr val="bg1"/>
                </a:solidFill>
                <a:latin typeface="Times New Roman" pitchFamily="18" charset="0"/>
                <a:ea typeface="宋体" charset="-122"/>
                <a:cs typeface="Times New Roman" pitchFamily="18" charset="0"/>
              </a:rPr>
              <a:t>，</a:t>
            </a:r>
            <a:r>
              <a:rPr lang="zh-CN" altLang="en-US" sz="2000" dirty="0" smtClean="0">
                <a:solidFill>
                  <a:schemeClr val="bg1"/>
                </a:solidFill>
                <a:latin typeface="Times New Roman" pitchFamily="18" charset="0"/>
                <a:ea typeface="宋体" charset="-122"/>
                <a:cs typeface="Times New Roman" pitchFamily="18" charset="0"/>
              </a:rPr>
              <a:t>作者是否填写了潜在利益冲突声明</a:t>
            </a:r>
            <a:r>
              <a:rPr lang="en-US" altLang="zh-CN" sz="2000" dirty="0" smtClean="0">
                <a:solidFill>
                  <a:schemeClr val="bg1"/>
                </a:solidFill>
                <a:latin typeface="Times New Roman" pitchFamily="18" charset="0"/>
                <a:ea typeface="宋体" charset="-122"/>
                <a:cs typeface="Times New Roman" pitchFamily="18" charset="0"/>
              </a:rPr>
              <a:t>，</a:t>
            </a:r>
            <a:r>
              <a:rPr lang="zh-CN" altLang="en-US" sz="2000" dirty="0" smtClean="0">
                <a:solidFill>
                  <a:schemeClr val="bg1"/>
                </a:solidFill>
                <a:latin typeface="Times New Roman" pitchFamily="18" charset="0"/>
                <a:ea typeface="宋体" charset="-122"/>
                <a:cs typeface="Times New Roman" pitchFamily="18" charset="0"/>
              </a:rPr>
              <a:t>是否同意研究数据共享</a:t>
            </a:r>
            <a:r>
              <a:rPr lang="en-US" altLang="zh-CN" sz="2000" dirty="0" smtClean="0">
                <a:solidFill>
                  <a:schemeClr val="bg1"/>
                </a:solidFill>
                <a:latin typeface="Times New Roman" pitchFamily="18" charset="0"/>
                <a:ea typeface="宋体" charset="-122"/>
                <a:cs typeface="Times New Roman" pitchFamily="18" charset="0"/>
              </a:rPr>
              <a:t>；</a:t>
            </a:r>
          </a:p>
          <a:p>
            <a:pPr>
              <a:lnSpc>
                <a:spcPts val="2400"/>
              </a:lnSpc>
              <a:buFont typeface="Arial" pitchFamily="34" charset="0"/>
              <a:buChar char="•"/>
            </a:pPr>
            <a:r>
              <a:rPr lang="zh-CN" altLang="en-US" sz="2000" dirty="0" smtClean="0">
                <a:solidFill>
                  <a:schemeClr val="bg1"/>
                </a:solidFill>
                <a:latin typeface="Times New Roman" pitchFamily="18" charset="0"/>
                <a:ea typeface="宋体" charset="-122"/>
                <a:cs typeface="Times New Roman" pitchFamily="18" charset="0"/>
              </a:rPr>
              <a:t> 文章是否值得花时间送交审稿人</a:t>
            </a:r>
            <a:r>
              <a:rPr lang="en-US" altLang="zh-CN" sz="2000" dirty="0" smtClean="0">
                <a:solidFill>
                  <a:schemeClr val="bg1"/>
                </a:solidFill>
                <a:latin typeface="Times New Roman" pitchFamily="18" charset="0"/>
                <a:ea typeface="宋体" charset="-122"/>
                <a:cs typeface="Times New Roman" pitchFamily="18" charset="0"/>
              </a:rPr>
              <a:t> (</a:t>
            </a:r>
            <a:r>
              <a:rPr lang="zh-CN" altLang="en-US" sz="2000" dirty="0" smtClean="0">
                <a:solidFill>
                  <a:schemeClr val="bg1"/>
                </a:solidFill>
                <a:latin typeface="Times New Roman" pitchFamily="18" charset="0"/>
                <a:ea typeface="宋体" charset="-122"/>
                <a:cs typeface="Times New Roman" pitchFamily="18" charset="0"/>
              </a:rPr>
              <a:t>目前审稿人都负担很重</a:t>
            </a:r>
            <a:r>
              <a:rPr lang="en-US" altLang="zh-CN" sz="2000" dirty="0" smtClean="0">
                <a:solidFill>
                  <a:schemeClr val="bg1"/>
                </a:solidFill>
                <a:latin typeface="Times New Roman" pitchFamily="18" charset="0"/>
                <a:ea typeface="宋体" charset="-122"/>
                <a:cs typeface="Times New Roman" pitchFamily="18" charset="0"/>
              </a:rPr>
              <a:t>)</a:t>
            </a:r>
            <a:endParaRPr lang="zh-CN" altLang="en-US" sz="2000" dirty="0" smtClean="0">
              <a:solidFill>
                <a:schemeClr val="bg1"/>
              </a:solidFill>
              <a:latin typeface="Times New Roman" pitchFamily="18" charset="0"/>
              <a:ea typeface="宋体" charset="-122"/>
              <a:cs typeface="Times New Roman" pitchFamily="18" charset="0"/>
            </a:endParaRPr>
          </a:p>
        </p:txBody>
      </p:sp>
      <p:sp>
        <p:nvSpPr>
          <p:cNvPr id="10" name="右箭头 9"/>
          <p:cNvSpPr/>
          <p:nvPr/>
        </p:nvSpPr>
        <p:spPr>
          <a:xfrm>
            <a:off x="5036023" y="2442950"/>
            <a:ext cx="545911" cy="395785"/>
          </a:xfrm>
          <a:prstGeom prst="rightArrow">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dirty="0"/>
          </a:p>
        </p:txBody>
      </p:sp>
      <p:pic>
        <p:nvPicPr>
          <p:cNvPr id="12" name="图片 11" descr="1.jpg"/>
          <p:cNvPicPr>
            <a:picLocks noChangeAspect="1"/>
          </p:cNvPicPr>
          <p:nvPr/>
        </p:nvPicPr>
        <p:blipFill>
          <a:blip r:embed="rId3" cstate="print"/>
          <a:stretch>
            <a:fillRect/>
          </a:stretch>
        </p:blipFill>
        <p:spPr>
          <a:xfrm>
            <a:off x="0" y="3013703"/>
            <a:ext cx="4353636" cy="3844297"/>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1323833"/>
            <a:ext cx="6400800" cy="1869743"/>
          </a:xfrm>
          <a:prstGeom prst="rect">
            <a:avLst/>
          </a:prstGeom>
        </p:spPr>
        <p:txBody>
          <a:bodyPr/>
          <a:lstStyle/>
          <a:p>
            <a:pPr marL="342900" marR="0" lvl="0" indent="-342900" algn="l" defTabSz="914400" rtl="0" eaLnBrk="1" fontAlgn="auto" latinLnBrk="0" hangingPunct="1">
              <a:lnSpc>
                <a:spcPct val="90000"/>
              </a:lnSpc>
              <a:spcBef>
                <a:spcPts val="1800"/>
              </a:spcBef>
              <a:spcAft>
                <a:spcPts val="0"/>
              </a:spcAft>
              <a:buClr>
                <a:srgbClr val="C62326"/>
              </a:buClr>
              <a:buSzPct val="100000"/>
              <a:tabLst/>
              <a:defRPr/>
            </a:pPr>
            <a:endParaRPr kumimoji="0" lang="en-US" altLang="zh-CN" sz="2000" b="1"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endParaRPr>
          </a:p>
          <a:p>
            <a:pPr marL="342900" indent="-342900">
              <a:lnSpc>
                <a:spcPct val="90000"/>
              </a:lnSpc>
              <a:spcBef>
                <a:spcPts val="1800"/>
              </a:spcBef>
              <a:buClr>
                <a:srgbClr val="C62326"/>
              </a:buClr>
              <a:buSzPct val="100000"/>
              <a:defRPr/>
            </a:pPr>
            <a:r>
              <a:rPr lang="zh-CN" altLang="en-US" sz="2000" b="1" dirty="0" smtClean="0">
                <a:solidFill>
                  <a:schemeClr val="bg1">
                    <a:lumMod val="95000"/>
                    <a:lumOff val="5000"/>
                  </a:schemeClr>
                </a:solidFill>
                <a:ea typeface="宋体" charset="-122"/>
              </a:rPr>
              <a:t>考虑以下几个因素</a:t>
            </a:r>
            <a:r>
              <a:rPr lang="en-US" altLang="zh-CN" sz="2000" b="1" dirty="0" smtClean="0">
                <a:solidFill>
                  <a:schemeClr val="bg1">
                    <a:lumMod val="95000"/>
                    <a:lumOff val="5000"/>
                  </a:schemeClr>
                </a:solidFill>
                <a:ea typeface="宋体" charset="-122"/>
              </a:rPr>
              <a:t>_audience</a:t>
            </a:r>
            <a:endParaRPr kumimoji="0" lang="zh-CN" altLang="en-US" sz="20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endParaRPr>
          </a:p>
          <a:p>
            <a:pPr marL="574675" lvl="1" indent="-342900">
              <a:lnSpc>
                <a:spcPct val="90000"/>
              </a:lnSpc>
              <a:spcBef>
                <a:spcPts val="1200"/>
              </a:spcBef>
              <a:buClr>
                <a:srgbClr val="C62326"/>
              </a:buClr>
              <a:buSzPct val="100000"/>
              <a:buFont typeface="Wingdings" charset="2"/>
              <a:buChar char="§"/>
              <a:defRPr/>
            </a:pPr>
            <a:r>
              <a:rPr lang="en-US" altLang="zh-CN" sz="2000" dirty="0" smtClean="0">
                <a:solidFill>
                  <a:schemeClr val="bg1"/>
                </a:solidFill>
              </a:rPr>
              <a:t> Know your audience</a:t>
            </a:r>
          </a:p>
          <a:p>
            <a:pPr marL="574675" lvl="1" indent="-342900">
              <a:lnSpc>
                <a:spcPct val="90000"/>
              </a:lnSpc>
              <a:spcBef>
                <a:spcPts val="1200"/>
              </a:spcBef>
              <a:buClr>
                <a:srgbClr val="C62326"/>
              </a:buClr>
              <a:buSzPct val="100000"/>
              <a:defRPr/>
            </a:pPr>
            <a:endParaRPr lang="en-US" altLang="zh-CN" sz="2000" dirty="0" smtClean="0">
              <a:solidFill>
                <a:schemeClr val="bg1"/>
              </a:solidFill>
            </a:endParaRPr>
          </a:p>
          <a:p>
            <a:pPr marL="574675" lvl="1" indent="-342900">
              <a:lnSpc>
                <a:spcPct val="90000"/>
              </a:lnSpc>
              <a:spcBef>
                <a:spcPts val="1200"/>
              </a:spcBef>
              <a:buClr>
                <a:srgbClr val="C62326"/>
              </a:buClr>
              <a:buSzPct val="100000"/>
              <a:defRPr/>
            </a:pPr>
            <a:endParaRPr lang="en-US" altLang="zh-CN" sz="2000" dirty="0" smtClean="0">
              <a:solidFill>
                <a:schemeClr val="bg1"/>
              </a:solidFill>
            </a:endParaRPr>
          </a:p>
          <a:p>
            <a:pPr marL="1031875" lvl="2" indent="-342900">
              <a:lnSpc>
                <a:spcPct val="90000"/>
              </a:lnSpc>
              <a:spcBef>
                <a:spcPts val="1200"/>
              </a:spcBef>
              <a:buClr>
                <a:srgbClr val="C62326"/>
              </a:buClr>
              <a:buSzPct val="100000"/>
              <a:buFont typeface="Wingdings" pitchFamily="2" charset="2"/>
              <a:buChar char="Ø"/>
              <a:defRPr/>
            </a:pPr>
            <a:r>
              <a:rPr lang="zh-CN" altLang="en-US" dirty="0" smtClean="0">
                <a:solidFill>
                  <a:schemeClr val="bg1"/>
                </a:solidFill>
              </a:rPr>
              <a:t>编辑与审稿人是如何衡量投稿质量</a:t>
            </a:r>
            <a:endParaRPr lang="en-US" altLang="zh-CN" dirty="0" smtClean="0">
              <a:solidFill>
                <a:schemeClr val="bg1"/>
              </a:solidFill>
            </a:endParaRPr>
          </a:p>
          <a:p>
            <a:pPr marL="1031875" lvl="2" indent="-342900">
              <a:lnSpc>
                <a:spcPct val="90000"/>
              </a:lnSpc>
              <a:spcBef>
                <a:spcPts val="1200"/>
              </a:spcBef>
              <a:buClr>
                <a:srgbClr val="C62326"/>
              </a:buClr>
              <a:buSzPct val="100000"/>
              <a:defRPr/>
            </a:pPr>
            <a:endParaRPr lang="en-US" altLang="zh-CN" sz="2000" dirty="0" smtClean="0">
              <a:solidFill>
                <a:schemeClr val="bg1"/>
              </a:solidFill>
            </a:endParaRPr>
          </a:p>
          <a:p>
            <a:pPr marL="1031875" lvl="2" indent="-342900">
              <a:lnSpc>
                <a:spcPct val="90000"/>
              </a:lnSpc>
              <a:spcBef>
                <a:spcPts val="1200"/>
              </a:spcBef>
              <a:buClr>
                <a:srgbClr val="C62326"/>
              </a:buClr>
              <a:buSzPct val="100000"/>
              <a:buFont typeface="Wingdings" pitchFamily="2" charset="2"/>
              <a:buChar char="Ø"/>
              <a:defRPr/>
            </a:pPr>
            <a:endParaRPr lang="en-US" altLang="zh-CN" sz="2000" dirty="0" smtClean="0">
              <a:solidFill>
                <a:schemeClr val="bg1"/>
              </a:solidFill>
            </a:endParaRPr>
          </a:p>
          <a:p>
            <a:pPr marL="574675" marR="0" lvl="1" indent="-342900" algn="l" defTabSz="914400" rtl="0" eaLnBrk="1" fontAlgn="auto" latinLnBrk="0" hangingPunct="1">
              <a:lnSpc>
                <a:spcPct val="90000"/>
              </a:lnSpc>
              <a:spcBef>
                <a:spcPts val="1200"/>
              </a:spcBef>
              <a:spcAft>
                <a:spcPts val="0"/>
              </a:spcAft>
              <a:buClr>
                <a:srgbClr val="C62326"/>
              </a:buClr>
              <a:buSzPct val="100000"/>
              <a:buFont typeface="Wingdings" charset="2"/>
              <a:buChar char="§"/>
              <a:tabLst/>
              <a:defRPr/>
            </a:pPr>
            <a:endParaRPr kumimoji="0" lang="zh-CN" altLang="en-US" sz="20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endParaRPr>
          </a:p>
        </p:txBody>
      </p:sp>
      <p:sp>
        <p:nvSpPr>
          <p:cNvPr id="4" name="Title 1"/>
          <p:cNvSpPr txBox="1">
            <a:spLocks/>
          </p:cNvSpPr>
          <p:nvPr/>
        </p:nvSpPr>
        <p:spPr>
          <a:xfrm>
            <a:off x="0" y="395786"/>
            <a:ext cx="9585602" cy="709684"/>
          </a:xfrm>
          <a:prstGeom prst="rect">
            <a:avLst/>
          </a:prstGeom>
        </p:spPr>
        <p:txBody>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smtClean="0">
                <a:ln w="9525">
                  <a:noFill/>
                  <a:prstDash val="solid"/>
                </a:ln>
                <a:solidFill>
                  <a:srgbClr val="C62326"/>
                </a:solidFill>
                <a:effectLst/>
                <a:uLnTx/>
                <a:uFillTx/>
                <a:latin typeface="+mj-lt"/>
                <a:ea typeface="+mj-ea"/>
                <a:cs typeface="+mj-cs"/>
              </a:rPr>
              <a:t>How to Publish in the </a:t>
            </a:r>
            <a:r>
              <a:rPr kumimoji="0" lang="en-US" sz="2400" b="1" i="1" u="none" strike="noStrike" kern="1200" cap="none" spc="0" normalizeH="0" baseline="0" noProof="0" dirty="0" smtClean="0">
                <a:ln w="9525">
                  <a:noFill/>
                  <a:prstDash val="solid"/>
                </a:ln>
                <a:solidFill>
                  <a:srgbClr val="C62326"/>
                </a:solidFill>
                <a:effectLst/>
                <a:uLnTx/>
                <a:uFillTx/>
                <a:latin typeface="+mj-lt"/>
                <a:ea typeface="+mj-ea"/>
                <a:cs typeface="+mj-cs"/>
              </a:rPr>
              <a:t>Science </a:t>
            </a:r>
            <a:r>
              <a:rPr kumimoji="0" lang="en-US" sz="2400" b="1" i="0" u="none" strike="noStrike" kern="1200" cap="none" spc="0" normalizeH="0" baseline="0" noProof="0" dirty="0" smtClean="0">
                <a:ln w="9525">
                  <a:noFill/>
                  <a:prstDash val="solid"/>
                </a:ln>
                <a:solidFill>
                  <a:srgbClr val="C62326"/>
                </a:solidFill>
                <a:effectLst/>
                <a:uLnTx/>
                <a:uFillTx/>
                <a:latin typeface="+mj-lt"/>
                <a:ea typeface="+mj-ea"/>
                <a:cs typeface="+mj-cs"/>
              </a:rPr>
              <a:t>Journals is </a:t>
            </a:r>
            <a:r>
              <a:rPr kumimoji="0" lang="en-US" sz="2400" b="1" i="0" u="none" strike="noStrike" kern="1200" cap="none" spc="0" normalizeH="0" baseline="0" noProof="0" dirty="0" smtClean="0">
                <a:ln w="9525">
                  <a:noFill/>
                  <a:prstDash val="solid"/>
                </a:ln>
                <a:solidFill>
                  <a:srgbClr val="FF6600"/>
                </a:solidFill>
                <a:effectLst/>
                <a:uLnTx/>
                <a:uFillTx/>
                <a:latin typeface="+mj-lt"/>
                <a:ea typeface="+mj-ea"/>
                <a:cs typeface="+mj-cs"/>
              </a:rPr>
              <a:t>NOT</a:t>
            </a:r>
            <a:r>
              <a:rPr kumimoji="0" lang="en-US" sz="2400" b="1" i="0" u="none" strike="noStrike" kern="1200" cap="none" spc="0" normalizeH="0" baseline="0" noProof="0" dirty="0" smtClean="0">
                <a:ln w="9525">
                  <a:noFill/>
                  <a:prstDash val="solid"/>
                </a:ln>
                <a:solidFill>
                  <a:srgbClr val="C62326"/>
                </a:solidFill>
                <a:effectLst/>
                <a:uLnTx/>
                <a:uFillTx/>
                <a:latin typeface="+mj-lt"/>
                <a:ea typeface="+mj-ea"/>
                <a:cs typeface="+mj-cs"/>
              </a:rPr>
              <a:t> a secret</a:t>
            </a:r>
            <a:endParaRPr kumimoji="0" lang="en-US" sz="2400" b="1" i="0" u="none" strike="noStrike" kern="1200" cap="none" spc="0" normalizeH="0" baseline="0" noProof="0" dirty="0">
              <a:ln w="9525">
                <a:noFill/>
                <a:prstDash val="solid"/>
              </a:ln>
              <a:solidFill>
                <a:srgbClr val="C62326"/>
              </a:solidFill>
              <a:effectLst/>
              <a:uLnTx/>
              <a:uFillTx/>
              <a:latin typeface="+mj-lt"/>
              <a:ea typeface="+mj-ea"/>
              <a:cs typeface="+mj-cs"/>
            </a:endParaRPr>
          </a:p>
        </p:txBody>
      </p:sp>
      <p:sp>
        <p:nvSpPr>
          <p:cNvPr id="9" name="TextBox 8"/>
          <p:cNvSpPr txBox="1"/>
          <p:nvPr/>
        </p:nvSpPr>
        <p:spPr>
          <a:xfrm>
            <a:off x="6878471" y="1719618"/>
            <a:ext cx="3521123" cy="1542197"/>
          </a:xfrm>
          <a:prstGeom prst="rect">
            <a:avLst/>
          </a:prstGeom>
          <a:solidFill>
            <a:srgbClr val="FFC000"/>
          </a:solidFill>
          <a:ln>
            <a:noFill/>
          </a:ln>
        </p:spPr>
        <p:txBody>
          <a:bodyPr wrap="square" numCol="1" rtlCol="0" anchor="ctr" anchorCtr="1">
            <a:noAutofit/>
          </a:bodyPr>
          <a:lstStyle/>
          <a:p>
            <a:pPr>
              <a:lnSpc>
                <a:spcPts val="2400"/>
              </a:lnSpc>
              <a:buFont typeface="Arial" pitchFamily="34" charset="0"/>
              <a:buChar char="•"/>
            </a:pPr>
            <a:r>
              <a:rPr lang="zh-CN" altLang="en-US" sz="1600" dirty="0" smtClean="0">
                <a:solidFill>
                  <a:schemeClr val="bg1"/>
                </a:solidFill>
                <a:latin typeface="Times New Roman" pitchFamily="18" charset="0"/>
                <a:ea typeface="宋体" charset="-122"/>
                <a:cs typeface="Times New Roman" pitchFamily="18" charset="0"/>
              </a:rPr>
              <a:t> 研究成果是否</a:t>
            </a:r>
            <a:r>
              <a:rPr lang="zh-CN" altLang="en-US" sz="1600" b="1" dirty="0" smtClean="0">
                <a:solidFill>
                  <a:schemeClr val="bg1"/>
                </a:solidFill>
                <a:latin typeface="Times New Roman" pitchFamily="18" charset="0"/>
                <a:ea typeface="宋体" charset="-122"/>
                <a:cs typeface="Times New Roman" pitchFamily="18" charset="0"/>
              </a:rPr>
              <a:t>重要</a:t>
            </a:r>
            <a:r>
              <a:rPr lang="en-US" altLang="zh-CN" sz="1600" dirty="0" smtClean="0">
                <a:solidFill>
                  <a:schemeClr val="bg1"/>
                </a:solidFill>
                <a:latin typeface="Times New Roman" pitchFamily="18" charset="0"/>
                <a:ea typeface="宋体" charset="-122"/>
                <a:cs typeface="Times New Roman" pitchFamily="18" charset="0"/>
              </a:rPr>
              <a:t>?</a:t>
            </a:r>
          </a:p>
          <a:p>
            <a:pPr>
              <a:lnSpc>
                <a:spcPts val="2400"/>
              </a:lnSpc>
              <a:buFont typeface="Arial" pitchFamily="34" charset="0"/>
              <a:buChar char="•"/>
            </a:pPr>
            <a:r>
              <a:rPr lang="zh-CN" altLang="en-US" sz="1600" dirty="0" smtClean="0">
                <a:solidFill>
                  <a:schemeClr val="bg1"/>
                </a:solidFill>
                <a:latin typeface="Times New Roman" pitchFamily="18" charset="0"/>
                <a:ea typeface="宋体" charset="-122"/>
                <a:cs typeface="Times New Roman" pitchFamily="18" charset="0"/>
              </a:rPr>
              <a:t> 文章结论是否能推进</a:t>
            </a:r>
            <a:r>
              <a:rPr lang="zh-CN" altLang="en-US" sz="1600" b="1" dirty="0" smtClean="0">
                <a:solidFill>
                  <a:schemeClr val="bg1"/>
                </a:solidFill>
                <a:latin typeface="Times New Roman" pitchFamily="18" charset="0"/>
                <a:ea typeface="宋体" charset="-122"/>
                <a:cs typeface="Times New Roman" pitchFamily="18" charset="0"/>
              </a:rPr>
              <a:t>新理念</a:t>
            </a:r>
            <a:r>
              <a:rPr lang="en-US" altLang="zh-CN" sz="1600" dirty="0" smtClean="0">
                <a:solidFill>
                  <a:schemeClr val="bg1"/>
                </a:solidFill>
                <a:latin typeface="Times New Roman" pitchFamily="18" charset="0"/>
                <a:ea typeface="宋体" charset="-122"/>
                <a:cs typeface="Times New Roman" pitchFamily="18" charset="0"/>
              </a:rPr>
              <a:t>?</a:t>
            </a:r>
          </a:p>
          <a:p>
            <a:pPr>
              <a:lnSpc>
                <a:spcPts val="2400"/>
              </a:lnSpc>
              <a:buFont typeface="Arial" pitchFamily="34" charset="0"/>
              <a:buChar char="•"/>
            </a:pPr>
            <a:r>
              <a:rPr lang="zh-CN" altLang="en-US" sz="1600" dirty="0" smtClean="0">
                <a:solidFill>
                  <a:schemeClr val="bg1"/>
                </a:solidFill>
                <a:latin typeface="Times New Roman" pitchFamily="18" charset="0"/>
                <a:ea typeface="宋体" charset="-122"/>
                <a:cs typeface="Times New Roman" pitchFamily="18" charset="0"/>
              </a:rPr>
              <a:t> 研究方法是否为</a:t>
            </a:r>
            <a:r>
              <a:rPr lang="zh-CN" altLang="en-US" sz="1600" b="1" dirty="0" smtClean="0">
                <a:solidFill>
                  <a:schemeClr val="bg1"/>
                </a:solidFill>
                <a:latin typeface="Times New Roman" pitchFamily="18" charset="0"/>
                <a:ea typeface="宋体" charset="-122"/>
                <a:cs typeface="Times New Roman" pitchFamily="18" charset="0"/>
              </a:rPr>
              <a:t>原创</a:t>
            </a:r>
            <a:r>
              <a:rPr lang="en-US" altLang="zh-CN" sz="1600" dirty="0" smtClean="0">
                <a:solidFill>
                  <a:schemeClr val="bg1"/>
                </a:solidFill>
                <a:latin typeface="Times New Roman" pitchFamily="18" charset="0"/>
                <a:ea typeface="宋体" charset="-122"/>
                <a:cs typeface="Times New Roman" pitchFamily="18" charset="0"/>
              </a:rPr>
              <a:t>?</a:t>
            </a:r>
          </a:p>
          <a:p>
            <a:pPr>
              <a:lnSpc>
                <a:spcPts val="2400"/>
              </a:lnSpc>
              <a:buFont typeface="Arial" pitchFamily="34" charset="0"/>
              <a:buChar char="•"/>
            </a:pPr>
            <a:r>
              <a:rPr lang="zh-CN" altLang="en-US" sz="1600" dirty="0" smtClean="0">
                <a:solidFill>
                  <a:schemeClr val="bg1"/>
                </a:solidFill>
                <a:latin typeface="Times New Roman" pitchFamily="18" charset="0"/>
                <a:ea typeface="宋体" charset="-122"/>
                <a:cs typeface="Times New Roman" pitchFamily="18" charset="0"/>
              </a:rPr>
              <a:t> 数据是否可信</a:t>
            </a:r>
            <a:r>
              <a:rPr lang="en-US" altLang="zh-CN" sz="1600" dirty="0" smtClean="0">
                <a:solidFill>
                  <a:schemeClr val="bg1"/>
                </a:solidFill>
                <a:latin typeface="Times New Roman" pitchFamily="18" charset="0"/>
                <a:ea typeface="宋体" charset="-122"/>
                <a:cs typeface="Times New Roman" pitchFamily="18" charset="0"/>
              </a:rPr>
              <a:t>，</a:t>
            </a:r>
            <a:r>
              <a:rPr lang="zh-CN" altLang="en-US" sz="1600" dirty="0" smtClean="0">
                <a:solidFill>
                  <a:schemeClr val="bg1"/>
                </a:solidFill>
                <a:latin typeface="Times New Roman" pitchFamily="18" charset="0"/>
                <a:ea typeface="宋体" charset="-122"/>
                <a:cs typeface="Times New Roman" pitchFamily="18" charset="0"/>
              </a:rPr>
              <a:t>是否可以</a:t>
            </a:r>
            <a:r>
              <a:rPr lang="zh-CN" altLang="en-US" sz="1600" b="1" dirty="0" smtClean="0">
                <a:solidFill>
                  <a:schemeClr val="bg1"/>
                </a:solidFill>
                <a:latin typeface="Times New Roman" pitchFamily="18" charset="0"/>
                <a:ea typeface="宋体" charset="-122"/>
                <a:cs typeface="Times New Roman" pitchFamily="18" charset="0"/>
              </a:rPr>
              <a:t>重现</a:t>
            </a:r>
            <a:r>
              <a:rPr lang="en-US" altLang="zh-CN" sz="1600" dirty="0" smtClean="0">
                <a:solidFill>
                  <a:schemeClr val="bg1"/>
                </a:solidFill>
                <a:latin typeface="Times New Roman" pitchFamily="18" charset="0"/>
                <a:ea typeface="宋体" charset="-122"/>
                <a:cs typeface="Times New Roman" pitchFamily="18" charset="0"/>
              </a:rPr>
              <a:t>?</a:t>
            </a:r>
          </a:p>
          <a:p>
            <a:pPr>
              <a:lnSpc>
                <a:spcPts val="2400"/>
              </a:lnSpc>
              <a:buFont typeface="Arial" pitchFamily="34" charset="0"/>
              <a:buChar char="•"/>
            </a:pPr>
            <a:r>
              <a:rPr lang="zh-CN" altLang="en-US" sz="1600" dirty="0" smtClean="0">
                <a:solidFill>
                  <a:schemeClr val="bg1"/>
                </a:solidFill>
                <a:latin typeface="Times New Roman" pitchFamily="18" charset="0"/>
                <a:ea typeface="宋体" charset="-122"/>
                <a:cs typeface="Times New Roman" pitchFamily="18" charset="0"/>
              </a:rPr>
              <a:t> 对实验是否拥有良好的</a:t>
            </a:r>
            <a:r>
              <a:rPr lang="zh-CN" altLang="en-US" sz="1600" b="1" dirty="0" smtClean="0">
                <a:solidFill>
                  <a:schemeClr val="bg1"/>
                </a:solidFill>
                <a:latin typeface="Times New Roman" pitchFamily="18" charset="0"/>
                <a:ea typeface="宋体" charset="-122"/>
                <a:cs typeface="Times New Roman" pitchFamily="18" charset="0"/>
              </a:rPr>
              <a:t>操控</a:t>
            </a:r>
            <a:r>
              <a:rPr lang="en-US" altLang="zh-CN" sz="1600" dirty="0" smtClean="0">
                <a:solidFill>
                  <a:schemeClr val="bg1"/>
                </a:solidFill>
                <a:latin typeface="Times New Roman" pitchFamily="18" charset="0"/>
                <a:ea typeface="宋体" charset="-122"/>
                <a:cs typeface="Times New Roman" pitchFamily="18" charset="0"/>
              </a:rPr>
              <a:t>?</a:t>
            </a:r>
          </a:p>
        </p:txBody>
      </p:sp>
      <p:sp>
        <p:nvSpPr>
          <p:cNvPr id="7" name="左大括号 6"/>
          <p:cNvSpPr/>
          <p:nvPr/>
        </p:nvSpPr>
        <p:spPr>
          <a:xfrm>
            <a:off x="4913194" y="2579427"/>
            <a:ext cx="177421" cy="2169994"/>
          </a:xfrm>
          <a:prstGeom prst="leftBrace">
            <a:avLst/>
          </a:prstGeom>
          <a:ln>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TextBox 7"/>
          <p:cNvSpPr txBox="1"/>
          <p:nvPr/>
        </p:nvSpPr>
        <p:spPr>
          <a:xfrm>
            <a:off x="5270311" y="2336043"/>
            <a:ext cx="1376149" cy="325272"/>
          </a:xfrm>
          <a:prstGeom prst="rect">
            <a:avLst/>
          </a:prstGeom>
          <a:solidFill>
            <a:srgbClr val="FFC000"/>
          </a:solidFill>
          <a:ln>
            <a:noFill/>
          </a:ln>
        </p:spPr>
        <p:txBody>
          <a:bodyPr wrap="square" numCol="1" rtlCol="0" anchor="ctr" anchorCtr="1">
            <a:noAutofit/>
          </a:bodyPr>
          <a:lstStyle/>
          <a:p>
            <a:pPr>
              <a:lnSpc>
                <a:spcPts val="2400"/>
              </a:lnSpc>
            </a:pPr>
            <a:r>
              <a:rPr lang="zh-CN" altLang="en-US" sz="1600" dirty="0" smtClean="0">
                <a:solidFill>
                  <a:schemeClr val="bg1"/>
                </a:solidFill>
                <a:latin typeface="Times New Roman" pitchFamily="18" charset="0"/>
                <a:ea typeface="宋体" charset="-122"/>
                <a:cs typeface="Times New Roman" pitchFamily="18" charset="0"/>
              </a:rPr>
              <a:t>科研工作</a:t>
            </a:r>
            <a:endParaRPr lang="en-US" altLang="zh-CN" sz="1600" dirty="0" smtClean="0">
              <a:solidFill>
                <a:schemeClr val="bg1"/>
              </a:solidFill>
              <a:latin typeface="Times New Roman" pitchFamily="18" charset="0"/>
              <a:ea typeface="宋体" charset="-122"/>
              <a:cs typeface="Times New Roman" pitchFamily="18" charset="0"/>
            </a:endParaRPr>
          </a:p>
        </p:txBody>
      </p:sp>
      <p:sp>
        <p:nvSpPr>
          <p:cNvPr id="11" name="TextBox 10"/>
          <p:cNvSpPr txBox="1"/>
          <p:nvPr/>
        </p:nvSpPr>
        <p:spPr>
          <a:xfrm>
            <a:off x="6839802" y="3591636"/>
            <a:ext cx="5105637" cy="2672686"/>
          </a:xfrm>
          <a:prstGeom prst="rect">
            <a:avLst/>
          </a:prstGeom>
          <a:solidFill>
            <a:srgbClr val="FFC000"/>
          </a:solidFill>
          <a:ln>
            <a:noFill/>
          </a:ln>
        </p:spPr>
        <p:txBody>
          <a:bodyPr wrap="square" numCol="1" rtlCol="0" anchor="ctr" anchorCtr="1">
            <a:noAutofit/>
          </a:bodyPr>
          <a:lstStyle/>
          <a:p>
            <a:pPr>
              <a:lnSpc>
                <a:spcPts val="2400"/>
              </a:lnSpc>
              <a:buFont typeface="Arial" pitchFamily="34" charset="0"/>
              <a:buChar char="•"/>
            </a:pPr>
            <a:r>
              <a:rPr lang="zh-CN" altLang="en-US" sz="1600" dirty="0" smtClean="0">
                <a:solidFill>
                  <a:schemeClr val="bg1"/>
                </a:solidFill>
                <a:latin typeface="Times New Roman" pitchFamily="18" charset="0"/>
                <a:ea typeface="宋体" charset="-122"/>
                <a:cs typeface="Times New Roman" pitchFamily="18" charset="0"/>
              </a:rPr>
              <a:t> 文章介绍是否</a:t>
            </a:r>
            <a:r>
              <a:rPr lang="zh-CN" altLang="en-US" sz="1600" b="1" dirty="0" smtClean="0">
                <a:solidFill>
                  <a:schemeClr val="bg1"/>
                </a:solidFill>
                <a:latin typeface="Times New Roman" pitchFamily="18" charset="0"/>
                <a:ea typeface="宋体" charset="-122"/>
                <a:cs typeface="Times New Roman" pitchFamily="18" charset="0"/>
              </a:rPr>
              <a:t>明确界定</a:t>
            </a:r>
            <a:r>
              <a:rPr lang="zh-CN" altLang="en-US" sz="1600" dirty="0" smtClean="0">
                <a:solidFill>
                  <a:schemeClr val="bg1"/>
                </a:solidFill>
                <a:latin typeface="Times New Roman" pitchFamily="18" charset="0"/>
                <a:ea typeface="宋体" charset="-122"/>
                <a:cs typeface="Times New Roman" pitchFamily="18" charset="0"/>
              </a:rPr>
              <a:t>了所讲问题以及其重要性</a:t>
            </a:r>
            <a:r>
              <a:rPr lang="en-US" altLang="zh-CN" sz="1600" dirty="0" smtClean="0">
                <a:solidFill>
                  <a:schemeClr val="bg1"/>
                </a:solidFill>
                <a:latin typeface="Times New Roman" pitchFamily="18" charset="0"/>
                <a:ea typeface="宋体" charset="-122"/>
                <a:cs typeface="Times New Roman" pitchFamily="18" charset="0"/>
              </a:rPr>
              <a:t>?</a:t>
            </a:r>
          </a:p>
          <a:p>
            <a:pPr>
              <a:lnSpc>
                <a:spcPts val="2400"/>
              </a:lnSpc>
              <a:buFont typeface="Arial" pitchFamily="34" charset="0"/>
              <a:buChar char="•"/>
            </a:pPr>
            <a:r>
              <a:rPr lang="zh-CN" altLang="en-US" sz="1600" dirty="0" smtClean="0">
                <a:solidFill>
                  <a:schemeClr val="bg1"/>
                </a:solidFill>
                <a:latin typeface="Times New Roman" pitchFamily="18" charset="0"/>
                <a:ea typeface="宋体" charset="-122"/>
                <a:cs typeface="Times New Roman" pitchFamily="18" charset="0"/>
              </a:rPr>
              <a:t> 是否充分而恰当地引用了</a:t>
            </a:r>
            <a:r>
              <a:rPr lang="zh-CN" altLang="en-US" sz="1600" b="1" dirty="0" smtClean="0">
                <a:solidFill>
                  <a:schemeClr val="bg1"/>
                </a:solidFill>
                <a:latin typeface="Times New Roman" pitchFamily="18" charset="0"/>
                <a:ea typeface="宋体" charset="-122"/>
                <a:cs typeface="Times New Roman" pitchFamily="18" charset="0"/>
              </a:rPr>
              <a:t>以往研究</a:t>
            </a:r>
            <a:r>
              <a:rPr lang="zh-CN" altLang="en-US" sz="1600" dirty="0" smtClean="0">
                <a:solidFill>
                  <a:schemeClr val="bg1"/>
                </a:solidFill>
                <a:latin typeface="Times New Roman" pitchFamily="18" charset="0"/>
                <a:ea typeface="宋体" charset="-122"/>
                <a:cs typeface="Times New Roman" pitchFamily="18" charset="0"/>
              </a:rPr>
              <a:t>工作</a:t>
            </a:r>
            <a:r>
              <a:rPr lang="en-US" altLang="zh-CN" sz="1600" dirty="0" smtClean="0">
                <a:solidFill>
                  <a:schemeClr val="bg1"/>
                </a:solidFill>
                <a:latin typeface="Times New Roman" pitchFamily="18" charset="0"/>
                <a:ea typeface="宋体" charset="-122"/>
                <a:cs typeface="Times New Roman" pitchFamily="18" charset="0"/>
              </a:rPr>
              <a:t>? (</a:t>
            </a:r>
            <a:r>
              <a:rPr lang="zh-CN" altLang="en-US" sz="1600" dirty="0" smtClean="0">
                <a:solidFill>
                  <a:schemeClr val="bg1"/>
                </a:solidFill>
                <a:latin typeface="Times New Roman" pitchFamily="18" charset="0"/>
                <a:ea typeface="宋体" charset="-122"/>
                <a:cs typeface="Times New Roman" pitchFamily="18" charset="0"/>
              </a:rPr>
              <a:t>这将表明你对该领域的了解程度</a:t>
            </a:r>
            <a:r>
              <a:rPr lang="en-US" altLang="zh-CN" sz="1600" dirty="0" smtClean="0">
                <a:solidFill>
                  <a:schemeClr val="bg1"/>
                </a:solidFill>
                <a:latin typeface="Times New Roman" pitchFamily="18" charset="0"/>
                <a:ea typeface="宋体" charset="-122"/>
                <a:cs typeface="Times New Roman" pitchFamily="18" charset="0"/>
              </a:rPr>
              <a:t>)</a:t>
            </a:r>
          </a:p>
          <a:p>
            <a:pPr>
              <a:lnSpc>
                <a:spcPts val="2400"/>
              </a:lnSpc>
              <a:buFont typeface="Arial" pitchFamily="34" charset="0"/>
              <a:buChar char="•"/>
            </a:pPr>
            <a:r>
              <a:rPr lang="zh-CN" altLang="en-US" sz="1600" dirty="0" smtClean="0">
                <a:solidFill>
                  <a:schemeClr val="bg1"/>
                </a:solidFill>
                <a:latin typeface="Times New Roman" pitchFamily="18" charset="0"/>
                <a:ea typeface="宋体" charset="-122"/>
                <a:cs typeface="Times New Roman" pitchFamily="18" charset="0"/>
              </a:rPr>
              <a:t> 结论是否得到了充分的</a:t>
            </a:r>
            <a:r>
              <a:rPr lang="zh-CN" altLang="en-US" sz="1600" b="1" dirty="0" smtClean="0">
                <a:solidFill>
                  <a:schemeClr val="bg1"/>
                </a:solidFill>
                <a:latin typeface="Times New Roman" pitchFamily="18" charset="0"/>
                <a:ea typeface="宋体" charset="-122"/>
                <a:cs typeface="Times New Roman" pitchFamily="18" charset="0"/>
              </a:rPr>
              <a:t>描述</a:t>
            </a:r>
            <a:r>
              <a:rPr lang="en-US" altLang="zh-CN" sz="1600" dirty="0" smtClean="0">
                <a:solidFill>
                  <a:schemeClr val="bg1"/>
                </a:solidFill>
                <a:latin typeface="Times New Roman" pitchFamily="18" charset="0"/>
                <a:ea typeface="宋体" charset="-122"/>
                <a:cs typeface="Times New Roman" pitchFamily="18" charset="0"/>
              </a:rPr>
              <a:t>，</a:t>
            </a:r>
            <a:r>
              <a:rPr lang="zh-CN" altLang="en-US" sz="1600" dirty="0" smtClean="0">
                <a:solidFill>
                  <a:schemeClr val="bg1"/>
                </a:solidFill>
                <a:latin typeface="Times New Roman" pitchFamily="18" charset="0"/>
                <a:ea typeface="宋体" charset="-122"/>
                <a:cs typeface="Times New Roman" pitchFamily="18" charset="0"/>
              </a:rPr>
              <a:t>而不仅是原样报告</a:t>
            </a:r>
            <a:r>
              <a:rPr lang="en-US" altLang="zh-CN" sz="1600" dirty="0" smtClean="0">
                <a:solidFill>
                  <a:schemeClr val="bg1"/>
                </a:solidFill>
                <a:latin typeface="Times New Roman" pitchFamily="18" charset="0"/>
                <a:ea typeface="宋体" charset="-122"/>
                <a:cs typeface="Times New Roman" pitchFamily="18" charset="0"/>
              </a:rPr>
              <a:t>?</a:t>
            </a:r>
          </a:p>
          <a:p>
            <a:pPr>
              <a:lnSpc>
                <a:spcPts val="2400"/>
              </a:lnSpc>
              <a:buFont typeface="Arial" pitchFamily="34" charset="0"/>
              <a:buChar char="•"/>
            </a:pPr>
            <a:r>
              <a:rPr lang="zh-CN" altLang="en-US" sz="1600" dirty="0" smtClean="0">
                <a:solidFill>
                  <a:schemeClr val="bg1"/>
                </a:solidFill>
                <a:latin typeface="Times New Roman" pitchFamily="18" charset="0"/>
                <a:ea typeface="宋体" charset="-122"/>
                <a:cs typeface="Times New Roman" pitchFamily="18" charset="0"/>
              </a:rPr>
              <a:t> 讨论部分是否将</a:t>
            </a:r>
            <a:r>
              <a:rPr lang="zh-CN" altLang="en-US" sz="1600" b="1" dirty="0" smtClean="0">
                <a:solidFill>
                  <a:schemeClr val="bg1"/>
                </a:solidFill>
                <a:latin typeface="Times New Roman" pitchFamily="18" charset="0"/>
                <a:ea typeface="宋体" charset="-122"/>
                <a:cs typeface="Times New Roman" pitchFamily="18" charset="0"/>
              </a:rPr>
              <a:t>数据与结论</a:t>
            </a:r>
            <a:r>
              <a:rPr lang="zh-CN" altLang="en-US" sz="1600" dirty="0" smtClean="0">
                <a:solidFill>
                  <a:schemeClr val="bg1"/>
                </a:solidFill>
                <a:latin typeface="Times New Roman" pitchFamily="18" charset="0"/>
                <a:ea typeface="宋体" charset="-122"/>
                <a:cs typeface="Times New Roman" pitchFamily="18" charset="0"/>
              </a:rPr>
              <a:t>良好结合起来</a:t>
            </a:r>
            <a:r>
              <a:rPr lang="en-US" altLang="zh-CN" sz="1600" dirty="0" smtClean="0">
                <a:solidFill>
                  <a:schemeClr val="bg1"/>
                </a:solidFill>
                <a:latin typeface="Times New Roman" pitchFamily="18" charset="0"/>
                <a:ea typeface="宋体" charset="-122"/>
                <a:cs typeface="Times New Roman" pitchFamily="18" charset="0"/>
              </a:rPr>
              <a:t>?</a:t>
            </a:r>
          </a:p>
          <a:p>
            <a:pPr>
              <a:lnSpc>
                <a:spcPts val="2400"/>
              </a:lnSpc>
              <a:buFont typeface="Arial" pitchFamily="34" charset="0"/>
              <a:buChar char="•"/>
            </a:pPr>
            <a:r>
              <a:rPr lang="zh-CN" altLang="en-US" sz="1600" dirty="0" smtClean="0">
                <a:solidFill>
                  <a:schemeClr val="bg1"/>
                </a:solidFill>
                <a:latin typeface="Times New Roman" pitchFamily="18" charset="0"/>
                <a:ea typeface="宋体" charset="-122"/>
                <a:cs typeface="Times New Roman" pitchFamily="18" charset="0"/>
              </a:rPr>
              <a:t> 图表是否清楚明确</a:t>
            </a:r>
            <a:r>
              <a:rPr lang="en-US" altLang="zh-CN" sz="1600" dirty="0" smtClean="0">
                <a:solidFill>
                  <a:schemeClr val="bg1"/>
                </a:solidFill>
                <a:latin typeface="Times New Roman" pitchFamily="18" charset="0"/>
                <a:ea typeface="宋体" charset="-122"/>
                <a:cs typeface="Times New Roman" pitchFamily="18" charset="0"/>
              </a:rPr>
              <a:t>，</a:t>
            </a:r>
            <a:r>
              <a:rPr lang="zh-CN" altLang="en-US" sz="1600" dirty="0" smtClean="0">
                <a:solidFill>
                  <a:schemeClr val="bg1"/>
                </a:solidFill>
                <a:latin typeface="Times New Roman" pitchFamily="18" charset="0"/>
                <a:ea typeface="宋体" charset="-122"/>
                <a:cs typeface="Times New Roman" pitchFamily="18" charset="0"/>
              </a:rPr>
              <a:t>标记合理</a:t>
            </a:r>
            <a:r>
              <a:rPr lang="en-US" altLang="zh-CN" sz="1600" dirty="0" smtClean="0">
                <a:solidFill>
                  <a:schemeClr val="bg1"/>
                </a:solidFill>
                <a:latin typeface="Times New Roman" pitchFamily="18" charset="0"/>
                <a:ea typeface="宋体" charset="-122"/>
                <a:cs typeface="Times New Roman" pitchFamily="18" charset="0"/>
              </a:rPr>
              <a:t>，</a:t>
            </a:r>
            <a:r>
              <a:rPr lang="zh-CN" altLang="en-US" sz="1600" dirty="0" smtClean="0">
                <a:solidFill>
                  <a:schemeClr val="bg1"/>
                </a:solidFill>
                <a:latin typeface="Times New Roman" pitchFamily="18" charset="0"/>
                <a:ea typeface="宋体" charset="-122"/>
                <a:cs typeface="Times New Roman" pitchFamily="18" charset="0"/>
              </a:rPr>
              <a:t>有选择性地体现最关键信息</a:t>
            </a:r>
            <a:r>
              <a:rPr lang="en-US" altLang="zh-CN" sz="1600" dirty="0" smtClean="0">
                <a:solidFill>
                  <a:schemeClr val="bg1"/>
                </a:solidFill>
                <a:latin typeface="Times New Roman" pitchFamily="18" charset="0"/>
                <a:ea typeface="宋体" charset="-122"/>
                <a:cs typeface="Times New Roman" pitchFamily="18" charset="0"/>
              </a:rPr>
              <a:t>?</a:t>
            </a:r>
          </a:p>
        </p:txBody>
      </p:sp>
      <p:sp>
        <p:nvSpPr>
          <p:cNvPr id="13" name="TextBox 12"/>
          <p:cNvSpPr txBox="1"/>
          <p:nvPr/>
        </p:nvSpPr>
        <p:spPr>
          <a:xfrm>
            <a:off x="5245290" y="4590198"/>
            <a:ext cx="1376149" cy="325272"/>
          </a:xfrm>
          <a:prstGeom prst="rect">
            <a:avLst/>
          </a:prstGeom>
          <a:solidFill>
            <a:srgbClr val="FFC000"/>
          </a:solidFill>
          <a:ln>
            <a:noFill/>
          </a:ln>
        </p:spPr>
        <p:txBody>
          <a:bodyPr wrap="square" numCol="1" rtlCol="0" anchor="ctr" anchorCtr="1">
            <a:noAutofit/>
          </a:bodyPr>
          <a:lstStyle/>
          <a:p>
            <a:pPr>
              <a:lnSpc>
                <a:spcPts val="2400"/>
              </a:lnSpc>
            </a:pPr>
            <a:r>
              <a:rPr lang="zh-CN" altLang="en-US" sz="1600" dirty="0" smtClean="0">
                <a:solidFill>
                  <a:schemeClr val="bg1"/>
                </a:solidFill>
                <a:latin typeface="Times New Roman" pitchFamily="18" charset="0"/>
                <a:ea typeface="宋体" charset="-122"/>
                <a:cs typeface="Times New Roman" pitchFamily="18" charset="0"/>
              </a:rPr>
              <a:t>文章表达</a:t>
            </a:r>
            <a:endParaRPr lang="en-US" altLang="zh-CN" sz="1600" dirty="0" smtClean="0">
              <a:solidFill>
                <a:schemeClr val="bg1"/>
              </a:solidFill>
              <a:latin typeface="Times New Roman" pitchFamily="18" charset="0"/>
              <a:ea typeface="宋体" charset="-122"/>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bg/>
                                          </p:spTgt>
                                        </p:tgtEl>
                                        <p:attrNameLst>
                                          <p:attrName>style.visibility</p:attrName>
                                        </p:attrNameLst>
                                      </p:cBhvr>
                                      <p:to>
                                        <p:strVal val="visible"/>
                                      </p:to>
                                    </p:set>
                                    <p:animEffect transition="in" filter="wipe(down)">
                                      <p:cBhvr>
                                        <p:cTn id="17" dur="500"/>
                                        <p:tgtEl>
                                          <p:spTgt spid="9">
                                            <p:bg/>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wipe(down)">
                                      <p:cBhvr>
                                        <p:cTn id="20" dur="500"/>
                                        <p:tgtEl>
                                          <p:spTgt spid="9">
                                            <p:txEl>
                                              <p:pRg st="0" end="0"/>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wipe(down)">
                                      <p:cBhvr>
                                        <p:cTn id="23" dur="500"/>
                                        <p:tgtEl>
                                          <p:spTgt spid="9">
                                            <p:txEl>
                                              <p:pRg st="1" end="1"/>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animEffect transition="in" filter="wipe(down)">
                                      <p:cBhvr>
                                        <p:cTn id="26" dur="500"/>
                                        <p:tgtEl>
                                          <p:spTgt spid="9">
                                            <p:txEl>
                                              <p:pRg st="2" end="2"/>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animEffect transition="in" filter="wipe(down)">
                                      <p:cBhvr>
                                        <p:cTn id="29" dur="500"/>
                                        <p:tgtEl>
                                          <p:spTgt spid="9">
                                            <p:txEl>
                                              <p:pRg st="3" end="3"/>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down)">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bg/>
                                          </p:spTgt>
                                        </p:tgtEl>
                                        <p:attrNameLst>
                                          <p:attrName>style.visibility</p:attrName>
                                        </p:attrNameLst>
                                      </p:cBhvr>
                                      <p:to>
                                        <p:strVal val="visible"/>
                                      </p:to>
                                    </p:set>
                                    <p:animEffect transition="in" filter="wipe(down)">
                                      <p:cBhvr>
                                        <p:cTn id="37" dur="500"/>
                                        <p:tgtEl>
                                          <p:spTgt spid="13">
                                            <p:bg/>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3">
                                            <p:txEl>
                                              <p:pRg st="0" end="0"/>
                                            </p:txEl>
                                          </p:spTgt>
                                        </p:tgtEl>
                                        <p:attrNameLst>
                                          <p:attrName>style.visibility</p:attrName>
                                        </p:attrNameLst>
                                      </p:cBhvr>
                                      <p:to>
                                        <p:strVal val="visible"/>
                                      </p:to>
                                    </p:set>
                                    <p:animEffect transition="in" filter="wipe(down)">
                                      <p:cBhvr>
                                        <p:cTn id="40" dur="500"/>
                                        <p:tgtEl>
                                          <p:spTgt spid="13">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1">
                                            <p:bg/>
                                          </p:spTgt>
                                        </p:tgtEl>
                                        <p:attrNameLst>
                                          <p:attrName>style.visibility</p:attrName>
                                        </p:attrNameLst>
                                      </p:cBhvr>
                                      <p:to>
                                        <p:strVal val="visible"/>
                                      </p:to>
                                    </p:set>
                                    <p:animEffect transition="in" filter="wipe(down)">
                                      <p:cBhvr>
                                        <p:cTn id="45" dur="500"/>
                                        <p:tgtEl>
                                          <p:spTgt spid="11">
                                            <p:bg/>
                                          </p:spTgt>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1">
                                            <p:txEl>
                                              <p:pRg st="0" end="0"/>
                                            </p:txEl>
                                          </p:spTgt>
                                        </p:tgtEl>
                                        <p:attrNameLst>
                                          <p:attrName>style.visibility</p:attrName>
                                        </p:attrNameLst>
                                      </p:cBhvr>
                                      <p:to>
                                        <p:strVal val="visible"/>
                                      </p:to>
                                    </p:set>
                                    <p:animEffect transition="in" filter="wipe(down)">
                                      <p:cBhvr>
                                        <p:cTn id="48" dur="500"/>
                                        <p:tgtEl>
                                          <p:spTgt spid="11">
                                            <p:txEl>
                                              <p:pRg st="0" end="0"/>
                                            </p:txEl>
                                          </p:spTgt>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1">
                                            <p:txEl>
                                              <p:pRg st="1" end="1"/>
                                            </p:txEl>
                                          </p:spTgt>
                                        </p:tgtEl>
                                        <p:attrNameLst>
                                          <p:attrName>style.visibility</p:attrName>
                                        </p:attrNameLst>
                                      </p:cBhvr>
                                      <p:to>
                                        <p:strVal val="visible"/>
                                      </p:to>
                                    </p:set>
                                    <p:animEffect transition="in" filter="wipe(down)">
                                      <p:cBhvr>
                                        <p:cTn id="51" dur="500"/>
                                        <p:tgtEl>
                                          <p:spTgt spid="11">
                                            <p:txEl>
                                              <p:pRg st="1" end="1"/>
                                            </p:txEl>
                                          </p:spTgt>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1">
                                            <p:txEl>
                                              <p:pRg st="2" end="2"/>
                                            </p:txEl>
                                          </p:spTgt>
                                        </p:tgtEl>
                                        <p:attrNameLst>
                                          <p:attrName>style.visibility</p:attrName>
                                        </p:attrNameLst>
                                      </p:cBhvr>
                                      <p:to>
                                        <p:strVal val="visible"/>
                                      </p:to>
                                    </p:set>
                                    <p:animEffect transition="in" filter="wipe(down)">
                                      <p:cBhvr>
                                        <p:cTn id="54" dur="500"/>
                                        <p:tgtEl>
                                          <p:spTgt spid="11">
                                            <p:txEl>
                                              <p:pRg st="2" end="2"/>
                                            </p:txEl>
                                          </p:spTgt>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1">
                                            <p:txEl>
                                              <p:pRg st="3" end="3"/>
                                            </p:txEl>
                                          </p:spTgt>
                                        </p:tgtEl>
                                        <p:attrNameLst>
                                          <p:attrName>style.visibility</p:attrName>
                                        </p:attrNameLst>
                                      </p:cBhvr>
                                      <p:to>
                                        <p:strVal val="visible"/>
                                      </p:to>
                                    </p:set>
                                    <p:animEffect transition="in" filter="wipe(down)">
                                      <p:cBhvr>
                                        <p:cTn id="57" dur="500"/>
                                        <p:tgtEl>
                                          <p:spTgt spid="11">
                                            <p:txEl>
                                              <p:pRg st="3" end="3"/>
                                            </p:txEl>
                                          </p:spTgt>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11">
                                            <p:txEl>
                                              <p:pRg st="4" end="4"/>
                                            </p:txEl>
                                          </p:spTgt>
                                        </p:tgtEl>
                                        <p:attrNameLst>
                                          <p:attrName>style.visibility</p:attrName>
                                        </p:attrNameLst>
                                      </p:cBhvr>
                                      <p:to>
                                        <p:strVal val="visible"/>
                                      </p:to>
                                    </p:set>
                                    <p:animEffect transition="in" filter="wipe(down)">
                                      <p:cBhvr>
                                        <p:cTn id="60"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animBg="1"/>
      <p:bldP spid="7" grpId="0" animBg="1"/>
      <p:bldP spid="8" grpId="0" animBg="1"/>
      <p:bldP spid="11" grpId="0" build="allAtOnce" animBg="1"/>
      <p:bldP spid="13" grpId="0" build="allAtOnce"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4294967295"/>
          </p:nvPr>
        </p:nvSpPr>
        <p:spPr>
          <a:xfrm>
            <a:off x="1194775" y="1471739"/>
            <a:ext cx="4693921" cy="4136445"/>
          </a:xfrm>
        </p:spPr>
        <p:txBody>
          <a:bodyPr>
            <a:normAutofit/>
          </a:bodyPr>
          <a:lstStyle/>
          <a:p>
            <a:pPr>
              <a:lnSpc>
                <a:spcPct val="100000"/>
              </a:lnSpc>
            </a:pPr>
            <a:r>
              <a:rPr lang="zh-CN" altLang="en-US" sz="2000" dirty="0" smtClean="0">
                <a:solidFill>
                  <a:schemeClr val="bg1"/>
                </a:solidFill>
              </a:rPr>
              <a:t>这些可以成为我拒稿的原因吗？</a:t>
            </a:r>
            <a:endParaRPr lang="en-US" altLang="zh-CN" sz="2000" dirty="0" smtClean="0">
              <a:solidFill>
                <a:schemeClr val="bg1"/>
              </a:solidFill>
            </a:endParaRPr>
          </a:p>
          <a:p>
            <a:pPr>
              <a:lnSpc>
                <a:spcPct val="100000"/>
              </a:lnSpc>
            </a:pPr>
            <a:r>
              <a:rPr lang="zh-CN" altLang="en-US" sz="2000" dirty="0" smtClean="0">
                <a:solidFill>
                  <a:schemeClr val="bg1"/>
                </a:solidFill>
              </a:rPr>
              <a:t>这些是我可以接受稿件的原因吗？</a:t>
            </a:r>
            <a:endParaRPr lang="en-US" altLang="zh-CN" sz="2000" dirty="0" smtClean="0">
              <a:solidFill>
                <a:schemeClr val="bg1"/>
              </a:solidFill>
            </a:endParaRPr>
          </a:p>
          <a:p>
            <a:pPr>
              <a:lnSpc>
                <a:spcPct val="100000"/>
              </a:lnSpc>
            </a:pPr>
            <a:r>
              <a:rPr lang="zh-CN" altLang="en-US" sz="2000" dirty="0" smtClean="0">
                <a:solidFill>
                  <a:schemeClr val="bg1"/>
                </a:solidFill>
              </a:rPr>
              <a:t>这篇文章是否符合这本期刊的主题要求？</a:t>
            </a:r>
            <a:endParaRPr lang="en-US" altLang="zh-CN" sz="2000" dirty="0" smtClean="0">
              <a:solidFill>
                <a:schemeClr val="bg1"/>
              </a:solidFill>
            </a:endParaRPr>
          </a:p>
          <a:p>
            <a:pPr>
              <a:lnSpc>
                <a:spcPct val="100000"/>
              </a:lnSpc>
            </a:pPr>
            <a:r>
              <a:rPr lang="zh-CN" altLang="en-US" sz="2000" dirty="0" smtClean="0">
                <a:solidFill>
                  <a:schemeClr val="bg1"/>
                </a:solidFill>
              </a:rPr>
              <a:t>这篇文章有竞争力吗？</a:t>
            </a:r>
            <a:endParaRPr lang="en-US" altLang="zh-CN" sz="2000" dirty="0" smtClean="0">
              <a:solidFill>
                <a:schemeClr val="bg1"/>
              </a:solidFill>
            </a:endParaRPr>
          </a:p>
          <a:p>
            <a:pPr>
              <a:lnSpc>
                <a:spcPct val="100000"/>
              </a:lnSpc>
            </a:pPr>
            <a:r>
              <a:rPr lang="zh-CN" altLang="en-US" sz="2000" dirty="0" smtClean="0">
                <a:solidFill>
                  <a:schemeClr val="bg1"/>
                </a:solidFill>
              </a:rPr>
              <a:t>我是否能说服其他编辑认同这篇文章的价值？</a:t>
            </a:r>
            <a:endParaRPr lang="en-US" altLang="en-US" sz="2000" dirty="0" smtClean="0">
              <a:solidFill>
                <a:schemeClr val="bg1"/>
              </a:solidFill>
            </a:endParaRPr>
          </a:p>
        </p:txBody>
      </p:sp>
      <p:sp>
        <p:nvSpPr>
          <p:cNvPr id="6" name="Title 12"/>
          <p:cNvSpPr txBox="1">
            <a:spLocks/>
          </p:cNvSpPr>
          <p:nvPr/>
        </p:nvSpPr>
        <p:spPr>
          <a:xfrm>
            <a:off x="683463" y="142394"/>
            <a:ext cx="10030465" cy="919788"/>
          </a:xfrm>
          <a:prstGeom prst="rect">
            <a:avLst/>
          </a:prstGeom>
          <a:ln>
            <a:noFill/>
          </a:ln>
        </p:spPr>
        <p:txBody>
          <a:bodyPr vert="horz" lIns="91440" tIns="45720" rIns="91440" bIns="45720" rtlCol="0" anchor="b">
            <a:normAutofit/>
          </a:bodyPr>
          <a:lstStyle>
            <a:lvl1pPr algn="l" defTabSz="914400" rtl="0" eaLnBrk="1" latinLnBrk="0" hangingPunct="1">
              <a:lnSpc>
                <a:spcPct val="90000"/>
              </a:lnSpc>
              <a:spcBef>
                <a:spcPct val="0"/>
              </a:spcBef>
              <a:buNone/>
              <a:defRPr sz="3600" b="1" kern="1200" cap="none" spc="0" baseline="0">
                <a:ln w="9525">
                  <a:noFill/>
                  <a:prstDash val="solid"/>
                </a:ln>
                <a:solidFill>
                  <a:srgbClr val="C62326"/>
                </a:solidFill>
                <a:effectLst/>
                <a:latin typeface="+mj-lt"/>
                <a:ea typeface="+mj-ea"/>
                <a:cs typeface="+mj-cs"/>
              </a:defRPr>
            </a:lvl1pPr>
          </a:lstStyle>
          <a:p>
            <a:r>
              <a:rPr lang="en-US" dirty="0"/>
              <a:t>Think like an editor</a:t>
            </a:r>
            <a:endParaRPr lang="en-US" dirty="0">
              <a:solidFill>
                <a:srgbClr val="C61F26"/>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6699" y="1345259"/>
            <a:ext cx="4943542" cy="4394260"/>
          </a:xfrm>
          <a:prstGeom prst="rect">
            <a:avLst/>
          </a:prstGeom>
        </p:spPr>
      </p:pic>
    </p:spTree>
    <p:extLst>
      <p:ext uri="{BB962C8B-B14F-4D97-AF65-F5344CB8AC3E}">
        <p14:creationId xmlns:p14="http://schemas.microsoft.com/office/powerpoint/2010/main" val="40892422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4294967295"/>
          </p:nvPr>
        </p:nvSpPr>
        <p:spPr>
          <a:xfrm>
            <a:off x="704382" y="1319439"/>
            <a:ext cx="5740878" cy="3028081"/>
          </a:xfrm>
        </p:spPr>
        <p:txBody>
          <a:bodyPr>
            <a:normAutofit/>
          </a:bodyPr>
          <a:lstStyle/>
          <a:p>
            <a:pPr marL="0" indent="0">
              <a:buNone/>
            </a:pPr>
            <a:r>
              <a:rPr lang="zh-CN" altLang="en-US" sz="2800" b="1" dirty="0" smtClean="0">
                <a:solidFill>
                  <a:schemeClr val="bg1"/>
                </a:solidFill>
              </a:rPr>
              <a:t>自行开展评审过程</a:t>
            </a:r>
            <a:endParaRPr lang="en-US" altLang="en-US" sz="2800" b="1" dirty="0" smtClean="0">
              <a:solidFill>
                <a:schemeClr val="bg1"/>
              </a:solidFill>
            </a:endParaRPr>
          </a:p>
        </p:txBody>
      </p:sp>
      <p:pic>
        <p:nvPicPr>
          <p:cNvPr id="4098" name="Picture 2" descr="File:William Thomson, 1st Baron Kelvin cph.3b1188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106" r="8880" b="16346"/>
          <a:stretch/>
        </p:blipFill>
        <p:spPr bwMode="auto">
          <a:xfrm>
            <a:off x="7902305" y="544323"/>
            <a:ext cx="4113935" cy="425334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2"/>
          <p:cNvSpPr txBox="1">
            <a:spLocks/>
          </p:cNvSpPr>
          <p:nvPr/>
        </p:nvSpPr>
        <p:spPr>
          <a:xfrm>
            <a:off x="683463" y="142394"/>
            <a:ext cx="10030465" cy="919788"/>
          </a:xfrm>
          <a:prstGeom prst="rect">
            <a:avLst/>
          </a:prstGeom>
          <a:ln>
            <a:noFill/>
          </a:ln>
        </p:spPr>
        <p:txBody>
          <a:bodyPr vert="horz" lIns="91440" tIns="45720" rIns="91440" bIns="45720" rtlCol="0" anchor="b">
            <a:normAutofit/>
          </a:bodyPr>
          <a:lstStyle>
            <a:lvl1pPr algn="l" defTabSz="914400" rtl="0" eaLnBrk="1" latinLnBrk="0" hangingPunct="1">
              <a:lnSpc>
                <a:spcPct val="90000"/>
              </a:lnSpc>
              <a:spcBef>
                <a:spcPct val="0"/>
              </a:spcBef>
              <a:buNone/>
              <a:defRPr sz="3600" b="1" kern="1200" cap="none" spc="0" baseline="0">
                <a:ln w="9525">
                  <a:noFill/>
                  <a:prstDash val="solid"/>
                </a:ln>
                <a:solidFill>
                  <a:srgbClr val="C62326"/>
                </a:solidFill>
                <a:effectLst/>
                <a:latin typeface="+mj-lt"/>
                <a:ea typeface="+mj-ea"/>
                <a:cs typeface="+mj-cs"/>
              </a:defRPr>
            </a:lvl1pPr>
          </a:lstStyle>
          <a:p>
            <a:r>
              <a:rPr lang="en-US" dirty="0"/>
              <a:t>Think like a reviewer</a:t>
            </a:r>
            <a:endParaRPr lang="en-US" dirty="0">
              <a:solidFill>
                <a:srgbClr val="C61F26"/>
              </a:solidFill>
            </a:endParaRPr>
          </a:p>
        </p:txBody>
      </p:sp>
      <p:sp>
        <p:nvSpPr>
          <p:cNvPr id="5" name="Content Placeholder 13"/>
          <p:cNvSpPr txBox="1">
            <a:spLocks/>
          </p:cNvSpPr>
          <p:nvPr/>
        </p:nvSpPr>
        <p:spPr>
          <a:xfrm>
            <a:off x="395784" y="2538484"/>
            <a:ext cx="7369792" cy="3005627"/>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ts val="1800"/>
              </a:spcBef>
              <a:spcAft>
                <a:spcPts val="0"/>
              </a:spcAft>
              <a:buClr>
                <a:srgbClr val="C62326"/>
              </a:buClr>
              <a:buSzPct val="100000"/>
              <a:buFont typeface="Wingdings" charset="2"/>
              <a:buChar char="§"/>
              <a:tabLst/>
              <a:defRPr/>
            </a:pPr>
            <a:r>
              <a:rPr kumimoji="0" lang="zh-CN" altLang="en-US" sz="2200" b="0" i="0" u="none" strike="noStrike" kern="1200" cap="none" spc="0" normalizeH="0" baseline="0" noProof="0" dirty="0" smtClean="0">
                <a:ln>
                  <a:noFill/>
                </a:ln>
                <a:solidFill>
                  <a:schemeClr val="bg1"/>
                </a:solidFill>
                <a:effectLst/>
                <a:uLnTx/>
                <a:uFillTx/>
                <a:latin typeface="+mn-lt"/>
                <a:ea typeface="+mn-ea"/>
                <a:cs typeface="+mn-cs"/>
              </a:rPr>
              <a:t>你的文章是否足够吸引</a:t>
            </a:r>
            <a:r>
              <a:rPr kumimoji="0" lang="en-US" altLang="zh-CN" sz="2200" b="0" i="0" u="none" strike="noStrike" kern="1200" cap="none" spc="0" normalizeH="0" baseline="0" noProof="0" dirty="0" smtClean="0">
                <a:ln>
                  <a:noFill/>
                </a:ln>
                <a:solidFill>
                  <a:schemeClr val="bg1"/>
                </a:solidFill>
                <a:effectLst/>
                <a:uLnTx/>
                <a:uFillTx/>
                <a:latin typeface="+mn-lt"/>
                <a:ea typeface="+mn-ea"/>
                <a:cs typeface="+mn-cs"/>
              </a:rPr>
              <a:t>Science</a:t>
            </a:r>
            <a:r>
              <a:rPr kumimoji="0" lang="zh-CN" altLang="en-US" sz="2200" b="0" i="0" u="none" strike="noStrike" kern="1200" cap="none" spc="0" normalizeH="0" baseline="0" noProof="0" dirty="0" smtClean="0">
                <a:ln>
                  <a:noFill/>
                </a:ln>
                <a:solidFill>
                  <a:schemeClr val="bg1"/>
                </a:solidFill>
                <a:effectLst/>
                <a:uLnTx/>
                <a:uFillTx/>
                <a:latin typeface="+mn-lt"/>
                <a:ea typeface="+mn-ea"/>
                <a:cs typeface="+mn-cs"/>
              </a:rPr>
              <a:t>任何一种期刊的评审？</a:t>
            </a:r>
            <a:endParaRPr kumimoji="0" lang="en-US" altLang="zh-CN" sz="22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ts val="1800"/>
              </a:spcBef>
              <a:spcAft>
                <a:spcPts val="0"/>
              </a:spcAft>
              <a:buClr>
                <a:srgbClr val="C62326"/>
              </a:buClr>
              <a:buSzPct val="100000"/>
              <a:buFont typeface="Wingdings" charset="2"/>
              <a:buChar char="§"/>
              <a:tabLst/>
              <a:defRPr/>
            </a:pPr>
            <a:endParaRPr kumimoji="0" lang="en-US" altLang="zh-CN" sz="22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ts val="1800"/>
              </a:spcBef>
              <a:spcAft>
                <a:spcPts val="0"/>
              </a:spcAft>
              <a:buClr>
                <a:srgbClr val="C62326"/>
              </a:buClr>
              <a:buSzPct val="100000"/>
              <a:buFont typeface="Wingdings" charset="2"/>
              <a:buChar char="§"/>
              <a:tabLst/>
              <a:defRPr/>
            </a:pPr>
            <a:r>
              <a:rPr kumimoji="0" lang="zh-CN" altLang="en-US" sz="2200" b="0" i="0" u="none" strike="noStrike" kern="1200" cap="none" spc="0" normalizeH="0" baseline="0" noProof="0" dirty="0" smtClean="0">
                <a:ln>
                  <a:noFill/>
                </a:ln>
                <a:solidFill>
                  <a:schemeClr val="bg1"/>
                </a:solidFill>
                <a:effectLst/>
                <a:uLnTx/>
                <a:uFillTx/>
                <a:latin typeface="+mn-lt"/>
                <a:ea typeface="+mn-ea"/>
                <a:cs typeface="+mn-cs"/>
              </a:rPr>
              <a:t>如果你是评审，看完你的文章后，是否会有以下的感觉？</a:t>
            </a:r>
            <a:endParaRPr kumimoji="0" lang="en-US" altLang="zh-CN" sz="22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ts val="1800"/>
              </a:spcBef>
              <a:spcAft>
                <a:spcPts val="0"/>
              </a:spcAft>
              <a:buClr>
                <a:srgbClr val="C62326"/>
              </a:buClr>
              <a:buSzPct val="100000"/>
              <a:tabLst/>
              <a:defRPr/>
            </a:pPr>
            <a:endParaRPr kumimoji="0" lang="en-US" altLang="zh-CN" sz="2200" b="0" i="0" u="none" strike="noStrike" kern="1200" cap="none" spc="0" normalizeH="0" baseline="0" noProof="0" dirty="0" smtClean="0">
              <a:ln>
                <a:noFill/>
              </a:ln>
              <a:solidFill>
                <a:schemeClr val="bg1"/>
              </a:solidFill>
              <a:effectLst/>
              <a:uLnTx/>
              <a:uFillTx/>
              <a:latin typeface="+mn-lt"/>
              <a:ea typeface="+mn-ea"/>
              <a:cs typeface="+mn-cs"/>
            </a:endParaRPr>
          </a:p>
          <a:p>
            <a:pPr marL="574675" marR="0" lvl="1" indent="-342900" algn="l" defTabSz="914400" rtl="0" eaLnBrk="1" fontAlgn="auto" latinLnBrk="0" hangingPunct="1">
              <a:lnSpc>
                <a:spcPct val="100000"/>
              </a:lnSpc>
              <a:spcBef>
                <a:spcPts val="1200"/>
              </a:spcBef>
              <a:spcAft>
                <a:spcPts val="0"/>
              </a:spcAft>
              <a:buClr>
                <a:srgbClr val="C62326"/>
              </a:buClr>
              <a:buSzPct val="100000"/>
              <a:buFont typeface="Wingdings" charset="2"/>
              <a:buChar char="§"/>
              <a:tabLst/>
              <a:defRPr/>
            </a:pPr>
            <a:r>
              <a:rPr kumimoji="0" lang="en-US" altLang="en-US" sz="1800" b="1" i="0" u="none" strike="noStrike" kern="1200" cap="none" spc="0" normalizeH="0" baseline="0" noProof="0" dirty="0" smtClean="0">
                <a:ln>
                  <a:noFill/>
                </a:ln>
                <a:solidFill>
                  <a:schemeClr val="bg1"/>
                </a:solidFill>
                <a:effectLst/>
                <a:uLnTx/>
                <a:uFillTx/>
                <a:latin typeface="+mn-lt"/>
                <a:ea typeface="+mn-ea"/>
                <a:cs typeface="+mn-cs"/>
              </a:rPr>
              <a:t>“Cool!”</a:t>
            </a:r>
          </a:p>
          <a:p>
            <a:pPr marL="574675" marR="0" lvl="1" indent="-342900" algn="l" defTabSz="914400" rtl="0" eaLnBrk="1" fontAlgn="auto" latinLnBrk="0" hangingPunct="1">
              <a:lnSpc>
                <a:spcPct val="100000"/>
              </a:lnSpc>
              <a:spcBef>
                <a:spcPts val="1200"/>
              </a:spcBef>
              <a:spcAft>
                <a:spcPts val="0"/>
              </a:spcAft>
              <a:buClr>
                <a:srgbClr val="C62326"/>
              </a:buClr>
              <a:buSzPct val="100000"/>
              <a:buFont typeface="Wingdings" charset="2"/>
              <a:buChar char="§"/>
              <a:tabLst/>
              <a:defRPr/>
            </a:pPr>
            <a:r>
              <a:rPr kumimoji="0" lang="en-US" altLang="en-US" sz="1800" b="1" i="0" u="none" strike="noStrike" kern="1200" cap="none" spc="0" normalizeH="0" baseline="0" noProof="0" dirty="0" smtClean="0">
                <a:ln>
                  <a:noFill/>
                </a:ln>
                <a:solidFill>
                  <a:schemeClr val="bg1"/>
                </a:solidFill>
                <a:effectLst/>
                <a:uLnTx/>
                <a:uFillTx/>
                <a:latin typeface="+mn-lt"/>
                <a:ea typeface="+mn-ea"/>
                <a:cs typeface="+mn-cs"/>
              </a:rPr>
              <a:t>“This changes my entire way of thinking!”</a:t>
            </a:r>
          </a:p>
          <a:p>
            <a:pPr marL="574675" marR="0" lvl="1" indent="-342900" algn="l" defTabSz="914400" rtl="0" eaLnBrk="1" fontAlgn="auto" latinLnBrk="0" hangingPunct="1">
              <a:lnSpc>
                <a:spcPct val="100000"/>
              </a:lnSpc>
              <a:spcBef>
                <a:spcPts val="1200"/>
              </a:spcBef>
              <a:spcAft>
                <a:spcPts val="0"/>
              </a:spcAft>
              <a:buClr>
                <a:srgbClr val="C62326"/>
              </a:buClr>
              <a:buSzPct val="100000"/>
              <a:buFont typeface="Wingdings" charset="2"/>
              <a:buChar char="§"/>
              <a:tabLst/>
              <a:defRPr/>
            </a:pPr>
            <a:r>
              <a:rPr kumimoji="0" lang="en-US" altLang="en-US" sz="1800" b="1" i="0" u="none" strike="noStrike" kern="1200" cap="none" spc="0" normalizeH="0" baseline="0" noProof="0" dirty="0" smtClean="0">
                <a:ln>
                  <a:noFill/>
                </a:ln>
                <a:solidFill>
                  <a:schemeClr val="bg1"/>
                </a:solidFill>
                <a:effectLst/>
                <a:uLnTx/>
                <a:uFillTx/>
                <a:latin typeface="+mn-lt"/>
                <a:ea typeface="+mn-ea"/>
                <a:cs typeface="+mn-cs"/>
              </a:rPr>
              <a:t>“I can’t wait to share this with my lab!”</a:t>
            </a:r>
          </a:p>
          <a:p>
            <a:pPr marL="342900" marR="0" lvl="0" indent="-342900" algn="l" defTabSz="914400" rtl="0" eaLnBrk="1" fontAlgn="auto" latinLnBrk="0" hangingPunct="1">
              <a:lnSpc>
                <a:spcPct val="100000"/>
              </a:lnSpc>
              <a:spcBef>
                <a:spcPts val="1800"/>
              </a:spcBef>
              <a:spcAft>
                <a:spcPts val="0"/>
              </a:spcAft>
              <a:buClr>
                <a:srgbClr val="C62326"/>
              </a:buClr>
              <a:buSzPct val="100000"/>
              <a:buFont typeface="Wingdings" charset="2"/>
              <a:buChar char="§"/>
              <a:tabLst/>
              <a:defRPr/>
            </a:pPr>
            <a:endParaRPr kumimoji="0" lang="en-US" altLang="en-US" sz="2200" b="0" i="0" u="none" strike="noStrike" kern="1200" cap="none" spc="0" normalizeH="0" baseline="0" noProof="0" dirty="0" smtClean="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2219553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451171" y="655093"/>
            <a:ext cx="6705600" cy="731838"/>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en-US" sz="3600" b="1" i="0" u="none" strike="noStrike" kern="1200" cap="none" spc="0" normalizeH="0" baseline="0" noProof="0" smtClean="0">
                <a:ln w="9525">
                  <a:noFill/>
                  <a:prstDash val="solid"/>
                </a:ln>
                <a:solidFill>
                  <a:srgbClr val="C62326"/>
                </a:solidFill>
                <a:effectLst/>
                <a:uLnTx/>
                <a:uFillTx/>
                <a:latin typeface="+mj-lt"/>
                <a:ea typeface="宋体" charset="-122"/>
                <a:cs typeface="+mj-cs"/>
              </a:rPr>
              <a:t>什么样的文章会被</a:t>
            </a:r>
            <a:r>
              <a:rPr kumimoji="0" lang="en-US" altLang="zh-CN" sz="3600" b="0" i="1" u="none" strike="noStrike" kern="1200" cap="none" spc="0" normalizeH="0" baseline="0" noProof="0" smtClean="0">
                <a:ln w="9525">
                  <a:noFill/>
                  <a:prstDash val="solid"/>
                </a:ln>
                <a:solidFill>
                  <a:srgbClr val="C62326"/>
                </a:solidFill>
                <a:effectLst/>
                <a:uLnTx/>
                <a:uFillTx/>
                <a:latin typeface="+mj-lt"/>
                <a:ea typeface="宋体" charset="-122"/>
                <a:cs typeface="+mj-cs"/>
              </a:rPr>
              <a:t>Science</a:t>
            </a:r>
            <a:r>
              <a:rPr kumimoji="0" lang="zh-CN" altLang="en-US" sz="3600" b="1" i="0" u="none" strike="noStrike" kern="1200" cap="none" spc="0" normalizeH="0" baseline="0" noProof="0" smtClean="0">
                <a:ln w="9525">
                  <a:noFill/>
                  <a:prstDash val="solid"/>
                </a:ln>
                <a:solidFill>
                  <a:srgbClr val="C62326"/>
                </a:solidFill>
                <a:effectLst/>
                <a:uLnTx/>
                <a:uFillTx/>
                <a:latin typeface="+mj-lt"/>
                <a:ea typeface="宋体" charset="-122"/>
                <a:cs typeface="+mj-cs"/>
              </a:rPr>
              <a:t>录用？</a:t>
            </a:r>
          </a:p>
        </p:txBody>
      </p:sp>
      <p:grpSp>
        <p:nvGrpSpPr>
          <p:cNvPr id="3" name="Group 20"/>
          <p:cNvGrpSpPr>
            <a:grpSpLocks/>
          </p:cNvGrpSpPr>
          <p:nvPr/>
        </p:nvGrpSpPr>
        <p:grpSpPr bwMode="auto">
          <a:xfrm>
            <a:off x="2767083" y="3826918"/>
            <a:ext cx="2286000" cy="1481138"/>
            <a:chOff x="720" y="1998"/>
            <a:chExt cx="1440" cy="1680"/>
          </a:xfrm>
        </p:grpSpPr>
        <p:sp>
          <p:nvSpPr>
            <p:cNvPr id="4" name="AutoShape 5"/>
            <p:cNvSpPr>
              <a:spLocks noChangeArrowheads="1"/>
            </p:cNvSpPr>
            <p:nvPr/>
          </p:nvSpPr>
          <p:spPr bwMode="auto">
            <a:xfrm>
              <a:off x="720" y="1998"/>
              <a:ext cx="1440" cy="1680"/>
            </a:xfrm>
            <a:prstGeom prst="roundRect">
              <a:avLst>
                <a:gd name="adj" fmla="val 16667"/>
              </a:avLst>
            </a:prstGeom>
            <a:noFill/>
            <a:ln w="38100">
              <a:solidFill>
                <a:schemeClr val="tx1"/>
              </a:solidFill>
              <a:round/>
              <a:headEnd/>
              <a:tailEnd/>
            </a:ln>
          </p:spPr>
          <p:txBody>
            <a:bodyPr wrap="none" anchor="ctr"/>
            <a:lstStyle/>
            <a:p>
              <a:pPr algn="ctr" eaLnBrk="0" hangingPunct="0"/>
              <a:endParaRPr lang="zh-CN" altLang="en-US">
                <a:latin typeface="Verdana" pitchFamily="34" charset="0"/>
                <a:ea typeface="宋体" charset="-122"/>
              </a:endParaRPr>
            </a:p>
          </p:txBody>
        </p:sp>
        <p:sp>
          <p:nvSpPr>
            <p:cNvPr id="5" name="Text Box 6"/>
            <p:cNvSpPr txBox="1">
              <a:spLocks noChangeArrowheads="1"/>
            </p:cNvSpPr>
            <p:nvPr/>
          </p:nvSpPr>
          <p:spPr bwMode="auto">
            <a:xfrm>
              <a:off x="780" y="2126"/>
              <a:ext cx="1284" cy="657"/>
            </a:xfrm>
            <a:prstGeom prst="rect">
              <a:avLst/>
            </a:prstGeom>
            <a:noFill/>
            <a:ln w="9525">
              <a:noFill/>
              <a:miter lim="800000"/>
              <a:headEnd/>
              <a:tailEnd/>
            </a:ln>
          </p:spPr>
          <p:txBody>
            <a:bodyPr>
              <a:spAutoFit/>
            </a:bodyPr>
            <a:lstStyle/>
            <a:p>
              <a:pPr algn="ctr" eaLnBrk="0" hangingPunct="0"/>
              <a:r>
                <a:rPr lang="zh-CN" altLang="en-US" sz="3200" b="1">
                  <a:solidFill>
                    <a:srgbClr val="000000"/>
                  </a:solidFill>
                  <a:ea typeface="宋体" charset="-122"/>
                </a:rPr>
                <a:t>论题新颖</a:t>
              </a:r>
            </a:p>
          </p:txBody>
        </p:sp>
      </p:grpSp>
      <p:sp>
        <p:nvSpPr>
          <p:cNvPr id="6" name="Freeform 7"/>
          <p:cNvSpPr>
            <a:spLocks/>
          </p:cNvSpPr>
          <p:nvPr/>
        </p:nvSpPr>
        <p:spPr bwMode="gray">
          <a:xfrm>
            <a:off x="4846708" y="3730081"/>
            <a:ext cx="903288"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w="0">
            <a:noFill/>
            <a:prstDash val="solid"/>
            <a:round/>
            <a:headEnd/>
            <a:tailEnd/>
          </a:ln>
        </p:spPr>
        <p:txBody>
          <a:bodyPr/>
          <a:lstStyle/>
          <a:p>
            <a:pPr>
              <a:defRPr/>
            </a:pPr>
            <a:endParaRPr lang="zh-CN" altLang="en-US"/>
          </a:p>
        </p:txBody>
      </p:sp>
      <p:sp>
        <p:nvSpPr>
          <p:cNvPr id="7" name="AutoShape 8"/>
          <p:cNvSpPr>
            <a:spLocks noChangeAspect="1" noChangeArrowheads="1" noTextEdit="1"/>
          </p:cNvSpPr>
          <p:nvPr/>
        </p:nvSpPr>
        <p:spPr bwMode="gray">
          <a:xfrm flipH="1">
            <a:off x="6492946" y="3726906"/>
            <a:ext cx="909637" cy="1244600"/>
          </a:xfrm>
          <a:prstGeom prst="rect">
            <a:avLst/>
          </a:prstGeom>
          <a:noFill/>
          <a:ln w="9525">
            <a:noFill/>
            <a:miter lim="800000"/>
            <a:headEnd/>
            <a:tailEnd/>
          </a:ln>
        </p:spPr>
        <p:txBody>
          <a:bodyPr/>
          <a:lstStyle/>
          <a:p>
            <a:endParaRPr lang="zh-CN" altLang="en-US"/>
          </a:p>
        </p:txBody>
      </p:sp>
      <p:grpSp>
        <p:nvGrpSpPr>
          <p:cNvPr id="8" name="Group 22"/>
          <p:cNvGrpSpPr>
            <a:grpSpLocks/>
          </p:cNvGrpSpPr>
          <p:nvPr/>
        </p:nvGrpSpPr>
        <p:grpSpPr bwMode="auto">
          <a:xfrm>
            <a:off x="4672083" y="2067968"/>
            <a:ext cx="3036888" cy="1636713"/>
            <a:chOff x="1920" y="912"/>
            <a:chExt cx="1889" cy="1009"/>
          </a:xfrm>
        </p:grpSpPr>
        <p:grpSp>
          <p:nvGrpSpPr>
            <p:cNvPr id="9" name="Group 10"/>
            <p:cNvGrpSpPr>
              <a:grpSpLocks/>
            </p:cNvGrpSpPr>
            <p:nvPr/>
          </p:nvGrpSpPr>
          <p:grpSpPr bwMode="auto">
            <a:xfrm>
              <a:off x="1920" y="912"/>
              <a:ext cx="1889" cy="1009"/>
              <a:chOff x="1997" y="1314"/>
              <a:chExt cx="1889" cy="1009"/>
            </a:xfrm>
          </p:grpSpPr>
          <p:grpSp>
            <p:nvGrpSpPr>
              <p:cNvPr id="11" name="Group 11"/>
              <p:cNvGrpSpPr>
                <a:grpSpLocks/>
              </p:cNvGrpSpPr>
              <p:nvPr/>
            </p:nvGrpSpPr>
            <p:grpSpPr bwMode="auto">
              <a:xfrm>
                <a:off x="1997" y="1404"/>
                <a:ext cx="1889" cy="919"/>
                <a:chOff x="1973" y="1027"/>
                <a:chExt cx="1926" cy="937"/>
              </a:xfrm>
            </p:grpSpPr>
            <p:sp>
              <p:nvSpPr>
                <p:cNvPr id="16" name="Oval 12"/>
                <p:cNvSpPr>
                  <a:spLocks noChangeArrowheads="1"/>
                </p:cNvSpPr>
                <p:nvPr/>
              </p:nvSpPr>
              <p:spPr bwMode="gray">
                <a:xfrm>
                  <a:off x="1994" y="1057"/>
                  <a:ext cx="1905" cy="907"/>
                </a:xfrm>
                <a:prstGeom prst="ellipse">
                  <a:avLst/>
                </a:prstGeom>
                <a:gradFill rotWithShape="1">
                  <a:gsLst>
                    <a:gs pos="0">
                      <a:schemeClr val="accent1"/>
                    </a:gs>
                    <a:gs pos="100000">
                      <a:schemeClr val="accent1">
                        <a:gamma/>
                        <a:shade val="48627"/>
                        <a:invGamma/>
                      </a:schemeClr>
                    </a:gs>
                  </a:gsLst>
                  <a:lin ang="2700000" scaled="1"/>
                </a:gradFill>
                <a:ln w="9525">
                  <a:noFill/>
                  <a:round/>
                  <a:headEnd/>
                  <a:tailEnd/>
                </a:ln>
                <a:effectLst/>
              </p:spPr>
              <p:txBody>
                <a:bodyPr wrap="none" anchor="ctr"/>
                <a:lstStyle/>
                <a:p>
                  <a:endParaRPr lang="zh-CN" altLang="en-US">
                    <a:ea typeface="宋体" charset="-122"/>
                  </a:endParaRPr>
                </a:p>
              </p:txBody>
            </p:sp>
            <p:sp>
              <p:nvSpPr>
                <p:cNvPr id="17" name="Oval 13"/>
                <p:cNvSpPr>
                  <a:spLocks noChangeArrowheads="1"/>
                </p:cNvSpPr>
                <p:nvPr/>
              </p:nvSpPr>
              <p:spPr bwMode="gray">
                <a:xfrm>
                  <a:off x="1973" y="1027"/>
                  <a:ext cx="1905" cy="907"/>
                </a:xfrm>
                <a:prstGeom prst="ellipse">
                  <a:avLst/>
                </a:prstGeom>
                <a:gradFill rotWithShape="1">
                  <a:gsLst>
                    <a:gs pos="0">
                      <a:schemeClr val="accent1">
                        <a:gamma/>
                        <a:tint val="44314"/>
                        <a:invGamma/>
                      </a:schemeClr>
                    </a:gs>
                    <a:gs pos="100000">
                      <a:schemeClr val="accent1"/>
                    </a:gs>
                  </a:gsLst>
                  <a:lin ang="2700000" scaled="1"/>
                </a:gradFill>
                <a:ln w="9525">
                  <a:noFill/>
                  <a:round/>
                  <a:headEnd/>
                  <a:tailEnd/>
                </a:ln>
                <a:effectLst/>
              </p:spPr>
              <p:txBody>
                <a:bodyPr wrap="none" anchor="ctr"/>
                <a:lstStyle/>
                <a:p>
                  <a:endParaRPr lang="zh-CN" altLang="en-US">
                    <a:ea typeface="宋体" charset="-122"/>
                  </a:endParaRPr>
                </a:p>
              </p:txBody>
            </p:sp>
          </p:grpSp>
          <p:sp>
            <p:nvSpPr>
              <p:cNvPr id="12" name="Oval 14"/>
              <p:cNvSpPr>
                <a:spLocks noChangeArrowheads="1"/>
              </p:cNvSpPr>
              <p:nvPr/>
            </p:nvSpPr>
            <p:spPr bwMode="gray">
              <a:xfrm>
                <a:off x="2086" y="1314"/>
                <a:ext cx="1692" cy="845"/>
              </a:xfrm>
              <a:prstGeom prst="ellipse">
                <a:avLst/>
              </a:prstGeom>
              <a:gradFill rotWithShape="1">
                <a:gsLst>
                  <a:gs pos="0">
                    <a:schemeClr val="hlink">
                      <a:gamma/>
                      <a:shade val="46275"/>
                      <a:invGamma/>
                    </a:schemeClr>
                  </a:gs>
                  <a:gs pos="100000">
                    <a:schemeClr val="hlink"/>
                  </a:gs>
                </a:gsLst>
                <a:lin ang="2700000" scaled="1"/>
              </a:gradFill>
              <a:ln w="9525" algn="ctr">
                <a:noFill/>
                <a:round/>
                <a:headEnd/>
                <a:tailEnd/>
              </a:ln>
              <a:effectLst/>
            </p:spPr>
            <p:txBody>
              <a:bodyPr vert="eaVert" wrap="none" anchor="ctr"/>
              <a:lstStyle/>
              <a:p>
                <a:endParaRPr lang="zh-CN" altLang="en-US">
                  <a:ea typeface="宋体" charset="-122"/>
                </a:endParaRPr>
              </a:p>
            </p:txBody>
          </p:sp>
          <p:sp>
            <p:nvSpPr>
              <p:cNvPr id="13" name="Oval 15"/>
              <p:cNvSpPr>
                <a:spLocks noChangeArrowheads="1"/>
              </p:cNvSpPr>
              <p:nvPr/>
            </p:nvSpPr>
            <p:spPr bwMode="gray">
              <a:xfrm>
                <a:off x="2108" y="1319"/>
                <a:ext cx="1650" cy="824"/>
              </a:xfrm>
              <a:prstGeom prst="ellipse">
                <a:avLst/>
              </a:prstGeom>
              <a:gradFill rotWithShape="1">
                <a:gsLst>
                  <a:gs pos="0">
                    <a:schemeClr val="hlink">
                      <a:alpha val="0"/>
                    </a:schemeClr>
                  </a:gs>
                  <a:gs pos="100000">
                    <a:schemeClr val="hlink">
                      <a:gamma/>
                      <a:tint val="34902"/>
                      <a:invGamma/>
                    </a:schemeClr>
                  </a:gs>
                </a:gsLst>
                <a:lin ang="2700000" scaled="1"/>
              </a:gradFill>
              <a:ln w="9525" algn="ctr">
                <a:noFill/>
                <a:round/>
                <a:headEnd/>
                <a:tailEnd/>
              </a:ln>
              <a:effectLst/>
            </p:spPr>
            <p:txBody>
              <a:bodyPr vert="eaVert" wrap="none" anchor="ctr"/>
              <a:lstStyle/>
              <a:p>
                <a:endParaRPr lang="zh-CN" altLang="en-US">
                  <a:ea typeface="宋体" charset="-122"/>
                </a:endParaRPr>
              </a:p>
            </p:txBody>
          </p:sp>
          <p:sp>
            <p:nvSpPr>
              <p:cNvPr id="14" name="Oval 16"/>
              <p:cNvSpPr>
                <a:spLocks noChangeArrowheads="1"/>
              </p:cNvSpPr>
              <p:nvPr/>
            </p:nvSpPr>
            <p:spPr bwMode="gray">
              <a:xfrm>
                <a:off x="2125" y="1327"/>
                <a:ext cx="1570" cy="770"/>
              </a:xfrm>
              <a:prstGeom prst="ellipse">
                <a:avLst/>
              </a:prstGeom>
              <a:gradFill rotWithShape="1">
                <a:gsLst>
                  <a:gs pos="0">
                    <a:schemeClr val="hlink">
                      <a:gamma/>
                      <a:shade val="79216"/>
                      <a:invGamma/>
                    </a:schemeClr>
                  </a:gs>
                  <a:gs pos="100000">
                    <a:schemeClr val="hlink">
                      <a:alpha val="48000"/>
                    </a:schemeClr>
                  </a:gs>
                </a:gsLst>
                <a:lin ang="2700000" scaled="1"/>
              </a:gradFill>
              <a:ln w="9525" algn="ctr">
                <a:noFill/>
                <a:round/>
                <a:headEnd/>
                <a:tailEnd/>
              </a:ln>
              <a:effectLst/>
            </p:spPr>
            <p:txBody>
              <a:bodyPr vert="eaVert" wrap="none" anchor="ctr"/>
              <a:lstStyle/>
              <a:p>
                <a:endParaRPr lang="zh-CN" altLang="en-US">
                  <a:ea typeface="宋体" charset="-122"/>
                </a:endParaRPr>
              </a:p>
            </p:txBody>
          </p:sp>
          <p:sp>
            <p:nvSpPr>
              <p:cNvPr id="15" name="Oval 17"/>
              <p:cNvSpPr>
                <a:spLocks noChangeArrowheads="1"/>
              </p:cNvSpPr>
              <p:nvPr/>
            </p:nvSpPr>
            <p:spPr bwMode="gray">
              <a:xfrm>
                <a:off x="2208" y="1344"/>
                <a:ext cx="1381" cy="623"/>
              </a:xfrm>
              <a:prstGeom prst="ellipse">
                <a:avLst/>
              </a:prstGeom>
              <a:gradFill rotWithShape="1">
                <a:gsLst>
                  <a:gs pos="0">
                    <a:schemeClr val="hlink">
                      <a:gamma/>
                      <a:tint val="0"/>
                      <a:invGamma/>
                    </a:schemeClr>
                  </a:gs>
                  <a:gs pos="100000">
                    <a:schemeClr val="hlink">
                      <a:alpha val="38000"/>
                    </a:schemeClr>
                  </a:gs>
                </a:gsLst>
                <a:lin ang="2700000" scaled="1"/>
              </a:gradFill>
              <a:ln w="9525" algn="ctr">
                <a:noFill/>
                <a:round/>
                <a:headEnd/>
                <a:tailEnd/>
              </a:ln>
              <a:effectLst/>
            </p:spPr>
            <p:txBody>
              <a:bodyPr vert="eaVert" wrap="none" anchor="ctr"/>
              <a:lstStyle/>
              <a:p>
                <a:endParaRPr lang="zh-CN" altLang="en-US">
                  <a:ea typeface="宋体" charset="-122"/>
                </a:endParaRPr>
              </a:p>
            </p:txBody>
          </p:sp>
        </p:grpSp>
        <p:sp>
          <p:nvSpPr>
            <p:cNvPr id="10" name="Text Box 18"/>
            <p:cNvSpPr txBox="1">
              <a:spLocks noChangeArrowheads="1"/>
            </p:cNvSpPr>
            <p:nvPr/>
          </p:nvSpPr>
          <p:spPr bwMode="auto">
            <a:xfrm>
              <a:off x="2218" y="1006"/>
              <a:ext cx="1241" cy="583"/>
            </a:xfrm>
            <a:prstGeom prst="rect">
              <a:avLst/>
            </a:prstGeom>
            <a:noFill/>
            <a:ln w="9525" algn="ctr">
              <a:noFill/>
              <a:miter lim="800000"/>
              <a:headEnd/>
              <a:tailEnd/>
            </a:ln>
          </p:spPr>
          <p:txBody>
            <a:bodyPr>
              <a:spAutoFit/>
            </a:bodyPr>
            <a:lstStyle/>
            <a:p>
              <a:pPr algn="ctr" eaLnBrk="0" hangingPunct="0"/>
              <a:r>
                <a:rPr lang="en-US" altLang="zh-CN" sz="2800" b="1">
                  <a:solidFill>
                    <a:srgbClr val="000000"/>
                  </a:solidFill>
                  <a:ea typeface="宋体" charset="-122"/>
                </a:rPr>
                <a:t>Science</a:t>
              </a:r>
            </a:p>
            <a:p>
              <a:pPr algn="ctr" eaLnBrk="0" hangingPunct="0"/>
              <a:r>
                <a:rPr lang="zh-CN" altLang="en-US" sz="2800" b="1">
                  <a:solidFill>
                    <a:srgbClr val="000000"/>
                  </a:solidFill>
                  <a:ea typeface="宋体" charset="-122"/>
                </a:rPr>
                <a:t>发表的文章</a:t>
              </a:r>
              <a:endParaRPr lang="zh-CN" altLang="en-US" sz="2800">
                <a:solidFill>
                  <a:srgbClr val="000000"/>
                </a:solidFill>
                <a:ea typeface="宋体" charset="-122"/>
              </a:endParaRPr>
            </a:p>
          </p:txBody>
        </p:sp>
      </p:grpSp>
      <p:grpSp>
        <p:nvGrpSpPr>
          <p:cNvPr id="18" name="Group 21"/>
          <p:cNvGrpSpPr>
            <a:grpSpLocks/>
          </p:cNvGrpSpPr>
          <p:nvPr/>
        </p:nvGrpSpPr>
        <p:grpSpPr bwMode="auto">
          <a:xfrm>
            <a:off x="7204146" y="3796756"/>
            <a:ext cx="2286000" cy="1511300"/>
            <a:chOff x="3504" y="1998"/>
            <a:chExt cx="1440" cy="1680"/>
          </a:xfrm>
        </p:grpSpPr>
        <p:sp>
          <p:nvSpPr>
            <p:cNvPr id="19" name="AutoShape 3"/>
            <p:cNvSpPr>
              <a:spLocks noChangeArrowheads="1"/>
            </p:cNvSpPr>
            <p:nvPr/>
          </p:nvSpPr>
          <p:spPr bwMode="auto">
            <a:xfrm>
              <a:off x="3504" y="1998"/>
              <a:ext cx="1440" cy="1680"/>
            </a:xfrm>
            <a:prstGeom prst="roundRect">
              <a:avLst>
                <a:gd name="adj" fmla="val 16667"/>
              </a:avLst>
            </a:prstGeom>
            <a:noFill/>
            <a:ln w="38100">
              <a:solidFill>
                <a:schemeClr val="tx1"/>
              </a:solidFill>
              <a:round/>
              <a:headEnd/>
              <a:tailEnd/>
            </a:ln>
          </p:spPr>
          <p:txBody>
            <a:bodyPr wrap="none" anchor="ctr"/>
            <a:lstStyle/>
            <a:p>
              <a:pPr algn="ctr" eaLnBrk="0" hangingPunct="0"/>
              <a:endParaRPr lang="zh-CN" altLang="en-US">
                <a:latin typeface="Verdana" pitchFamily="34" charset="0"/>
                <a:ea typeface="宋体" charset="-122"/>
              </a:endParaRPr>
            </a:p>
          </p:txBody>
        </p:sp>
        <p:sp>
          <p:nvSpPr>
            <p:cNvPr id="20" name="Text Box 19"/>
            <p:cNvSpPr txBox="1">
              <a:spLocks noChangeArrowheads="1"/>
            </p:cNvSpPr>
            <p:nvPr/>
          </p:nvSpPr>
          <p:spPr bwMode="auto">
            <a:xfrm>
              <a:off x="3612" y="2143"/>
              <a:ext cx="1284" cy="1186"/>
            </a:xfrm>
            <a:prstGeom prst="rect">
              <a:avLst/>
            </a:prstGeom>
            <a:noFill/>
            <a:ln w="9525">
              <a:noFill/>
              <a:miter lim="800000"/>
              <a:headEnd/>
              <a:tailEnd/>
            </a:ln>
          </p:spPr>
          <p:txBody>
            <a:bodyPr>
              <a:spAutoFit/>
            </a:bodyPr>
            <a:lstStyle/>
            <a:p>
              <a:pPr algn="ctr" eaLnBrk="0" hangingPunct="0"/>
              <a:r>
                <a:rPr lang="zh-CN" altLang="en-US" sz="3200" b="1">
                  <a:solidFill>
                    <a:srgbClr val="000000"/>
                  </a:solidFill>
                  <a:ea typeface="宋体" charset="-122"/>
                </a:rPr>
                <a:t>具有广泛影响力</a:t>
              </a:r>
            </a:p>
          </p:txBody>
        </p:sp>
      </p:grpSp>
      <p:sp>
        <p:nvSpPr>
          <p:cNvPr id="21" name="Freeform 9"/>
          <p:cNvSpPr>
            <a:spLocks/>
          </p:cNvSpPr>
          <p:nvPr/>
        </p:nvSpPr>
        <p:spPr bwMode="gray">
          <a:xfrm flipH="1">
            <a:off x="6499296" y="3730081"/>
            <a:ext cx="903287"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pPr>
              <a:defRPr/>
            </a:pP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idx="4294967295"/>
          </p:nvPr>
        </p:nvSpPr>
        <p:spPr>
          <a:xfrm>
            <a:off x="683463" y="142394"/>
            <a:ext cx="10030465" cy="919788"/>
          </a:xfrm>
        </p:spPr>
        <p:txBody>
          <a:bodyPr>
            <a:normAutofit/>
          </a:bodyPr>
          <a:lstStyle/>
          <a:p>
            <a:r>
              <a:rPr lang="en-US" dirty="0"/>
              <a:t>Total Submissions and Acceptance Rate</a:t>
            </a:r>
          </a:p>
        </p:txBody>
      </p:sp>
      <p:pic>
        <p:nvPicPr>
          <p:cNvPr id="8" name="Picture 4" descr="Cover image expans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6338" y="1888481"/>
            <a:ext cx="1647825" cy="2095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over image expans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4380" y="1888481"/>
            <a:ext cx="1647825" cy="20955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over image expans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2422" y="1888481"/>
            <a:ext cx="1647825" cy="2095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cienceAdvance Cover.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55856" y="1873087"/>
            <a:ext cx="1665886" cy="2118121"/>
          </a:xfrm>
          <a:prstGeom prst="rect">
            <a:avLst/>
          </a:prstGeom>
        </p:spPr>
      </p:pic>
      <p:sp>
        <p:nvSpPr>
          <p:cNvPr id="15" name="TextBox 14"/>
          <p:cNvSpPr txBox="1"/>
          <p:nvPr/>
        </p:nvSpPr>
        <p:spPr>
          <a:xfrm>
            <a:off x="646533" y="4195493"/>
            <a:ext cx="2078131" cy="1200329"/>
          </a:xfrm>
          <a:prstGeom prst="rect">
            <a:avLst/>
          </a:prstGeom>
          <a:noFill/>
          <a:ln>
            <a:noFill/>
          </a:ln>
        </p:spPr>
        <p:txBody>
          <a:bodyPr wrap="square" rtlCol="0" anchor="ctr" anchorCtr="1">
            <a:spAutoFit/>
          </a:bodyPr>
          <a:lstStyle/>
          <a:p>
            <a:r>
              <a:rPr lang="en-US" dirty="0" smtClean="0">
                <a:solidFill>
                  <a:schemeClr val="bg1"/>
                </a:solidFill>
              </a:rPr>
              <a:t>2016</a:t>
            </a:r>
            <a:endParaRPr lang="en-US" dirty="0">
              <a:solidFill>
                <a:schemeClr val="bg1"/>
              </a:solidFill>
            </a:endParaRPr>
          </a:p>
          <a:p>
            <a:r>
              <a:rPr lang="zh-CN" altLang="en-US" dirty="0" smtClean="0">
                <a:solidFill>
                  <a:schemeClr val="bg1"/>
                </a:solidFill>
              </a:rPr>
              <a:t>投稿数量</a:t>
            </a:r>
            <a:r>
              <a:rPr lang="en-US" dirty="0" smtClean="0">
                <a:solidFill>
                  <a:schemeClr val="bg1"/>
                </a:solidFill>
              </a:rPr>
              <a:t>	   </a:t>
            </a:r>
          </a:p>
          <a:p>
            <a:endParaRPr lang="en-US" dirty="0">
              <a:solidFill>
                <a:schemeClr val="bg1"/>
              </a:solidFill>
            </a:endParaRPr>
          </a:p>
          <a:p>
            <a:r>
              <a:rPr lang="zh-CN" altLang="en-US" dirty="0" smtClean="0">
                <a:solidFill>
                  <a:schemeClr val="bg1"/>
                </a:solidFill>
              </a:rPr>
              <a:t>接收率</a:t>
            </a:r>
            <a:r>
              <a:rPr lang="en-US" dirty="0" smtClean="0">
                <a:solidFill>
                  <a:schemeClr val="bg1"/>
                </a:solidFill>
              </a:rPr>
              <a:t> 	</a:t>
            </a:r>
          </a:p>
        </p:txBody>
      </p:sp>
      <p:sp>
        <p:nvSpPr>
          <p:cNvPr id="23" name="TextBox 22"/>
          <p:cNvSpPr txBox="1"/>
          <p:nvPr/>
        </p:nvSpPr>
        <p:spPr>
          <a:xfrm>
            <a:off x="2516852" y="4472538"/>
            <a:ext cx="1693291" cy="923330"/>
          </a:xfrm>
          <a:prstGeom prst="rect">
            <a:avLst/>
          </a:prstGeom>
          <a:noFill/>
          <a:ln>
            <a:noFill/>
          </a:ln>
        </p:spPr>
        <p:txBody>
          <a:bodyPr wrap="square" rtlCol="0" anchor="ctr" anchorCtr="1">
            <a:spAutoFit/>
          </a:bodyPr>
          <a:lstStyle/>
          <a:p>
            <a:pPr algn="ctr"/>
            <a:r>
              <a:rPr lang="en-US" dirty="0" smtClean="0">
                <a:solidFill>
                  <a:schemeClr val="bg1"/>
                </a:solidFill>
              </a:rPr>
              <a:t> &gt; 11500	   </a:t>
            </a:r>
          </a:p>
          <a:p>
            <a:pPr algn="ctr"/>
            <a:endParaRPr lang="en-US" dirty="0">
              <a:solidFill>
                <a:schemeClr val="bg1"/>
              </a:solidFill>
            </a:endParaRPr>
          </a:p>
          <a:p>
            <a:pPr algn="ctr"/>
            <a:r>
              <a:rPr lang="en-US" dirty="0" smtClean="0">
                <a:solidFill>
                  <a:schemeClr val="bg1"/>
                </a:solidFill>
              </a:rPr>
              <a:t>6% 	</a:t>
            </a:r>
          </a:p>
        </p:txBody>
      </p:sp>
      <p:sp>
        <p:nvSpPr>
          <p:cNvPr id="24" name="TextBox 23"/>
          <p:cNvSpPr txBox="1"/>
          <p:nvPr/>
        </p:nvSpPr>
        <p:spPr>
          <a:xfrm>
            <a:off x="4810496" y="4472538"/>
            <a:ext cx="1593232" cy="923330"/>
          </a:xfrm>
          <a:prstGeom prst="rect">
            <a:avLst/>
          </a:prstGeom>
          <a:noFill/>
          <a:ln>
            <a:noFill/>
          </a:ln>
        </p:spPr>
        <p:txBody>
          <a:bodyPr wrap="square" rtlCol="0" anchor="ctr" anchorCtr="1">
            <a:spAutoFit/>
          </a:bodyPr>
          <a:lstStyle/>
          <a:p>
            <a:pPr algn="ctr"/>
            <a:r>
              <a:rPr lang="en-US" dirty="0" smtClean="0">
                <a:solidFill>
                  <a:schemeClr val="bg1"/>
                </a:solidFill>
              </a:rPr>
              <a:t>   &gt; 700	   </a:t>
            </a:r>
          </a:p>
          <a:p>
            <a:pPr algn="ctr"/>
            <a:endParaRPr lang="en-US" dirty="0">
              <a:solidFill>
                <a:schemeClr val="bg1"/>
              </a:solidFill>
            </a:endParaRPr>
          </a:p>
          <a:p>
            <a:pPr algn="ctr"/>
            <a:r>
              <a:rPr lang="en-US" dirty="0" smtClean="0">
                <a:solidFill>
                  <a:schemeClr val="bg1"/>
                </a:solidFill>
              </a:rPr>
              <a:t> 19% 	</a:t>
            </a:r>
          </a:p>
        </p:txBody>
      </p:sp>
      <p:sp>
        <p:nvSpPr>
          <p:cNvPr id="25" name="TextBox 24"/>
          <p:cNvSpPr txBox="1"/>
          <p:nvPr/>
        </p:nvSpPr>
        <p:spPr>
          <a:xfrm>
            <a:off x="7011773" y="4472538"/>
            <a:ext cx="1647113" cy="923330"/>
          </a:xfrm>
          <a:prstGeom prst="rect">
            <a:avLst/>
          </a:prstGeom>
          <a:noFill/>
          <a:ln>
            <a:noFill/>
          </a:ln>
        </p:spPr>
        <p:txBody>
          <a:bodyPr wrap="square" rtlCol="0" anchor="ctr" anchorCtr="1">
            <a:spAutoFit/>
          </a:bodyPr>
          <a:lstStyle/>
          <a:p>
            <a:pPr algn="ctr"/>
            <a:r>
              <a:rPr lang="en-US" dirty="0" smtClean="0">
                <a:solidFill>
                  <a:schemeClr val="bg1"/>
                </a:solidFill>
              </a:rPr>
              <a:t>   &gt; 2600	   </a:t>
            </a:r>
          </a:p>
          <a:p>
            <a:pPr algn="ctr"/>
            <a:endParaRPr lang="en-US" dirty="0" smtClean="0">
              <a:solidFill>
                <a:schemeClr val="bg1"/>
              </a:solidFill>
            </a:endParaRPr>
          </a:p>
          <a:p>
            <a:pPr algn="ctr"/>
            <a:r>
              <a:rPr lang="en-US" dirty="0" smtClean="0">
                <a:solidFill>
                  <a:schemeClr val="bg1"/>
                </a:solidFill>
              </a:rPr>
              <a:t> 7% 	</a:t>
            </a:r>
          </a:p>
        </p:txBody>
      </p:sp>
      <p:sp>
        <p:nvSpPr>
          <p:cNvPr id="26" name="TextBox 25"/>
          <p:cNvSpPr txBox="1"/>
          <p:nvPr/>
        </p:nvSpPr>
        <p:spPr>
          <a:xfrm>
            <a:off x="9243842" y="4472538"/>
            <a:ext cx="1662506" cy="923330"/>
          </a:xfrm>
          <a:prstGeom prst="rect">
            <a:avLst/>
          </a:prstGeom>
          <a:noFill/>
          <a:ln>
            <a:noFill/>
          </a:ln>
        </p:spPr>
        <p:txBody>
          <a:bodyPr wrap="square" rtlCol="0" anchor="ctr" anchorCtr="1">
            <a:spAutoFit/>
          </a:bodyPr>
          <a:lstStyle/>
          <a:p>
            <a:pPr algn="ctr"/>
            <a:r>
              <a:rPr lang="en-US" dirty="0" smtClean="0">
                <a:solidFill>
                  <a:schemeClr val="bg1"/>
                </a:solidFill>
              </a:rPr>
              <a:t>    2000   </a:t>
            </a:r>
          </a:p>
          <a:p>
            <a:pPr algn="ctr"/>
            <a:endParaRPr lang="en-US" dirty="0">
              <a:solidFill>
                <a:schemeClr val="bg1"/>
              </a:solidFill>
            </a:endParaRPr>
          </a:p>
          <a:p>
            <a:pPr algn="ctr"/>
            <a:r>
              <a:rPr lang="en-US" dirty="0" smtClean="0">
                <a:solidFill>
                  <a:schemeClr val="bg1"/>
                </a:solidFill>
              </a:rPr>
              <a:t>     16%	</a:t>
            </a:r>
          </a:p>
        </p:txBody>
      </p:sp>
    </p:spTree>
    <p:extLst>
      <p:ext uri="{BB962C8B-B14F-4D97-AF65-F5344CB8AC3E}">
        <p14:creationId xmlns:p14="http://schemas.microsoft.com/office/powerpoint/2010/main" val="20467427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2"/>
          <p:cNvSpPr txBox="1">
            <a:spLocks/>
          </p:cNvSpPr>
          <p:nvPr/>
        </p:nvSpPr>
        <p:spPr>
          <a:xfrm>
            <a:off x="0" y="341194"/>
            <a:ext cx="9806199" cy="815579"/>
          </a:xfrm>
          <a:prstGeom prst="rect">
            <a:avLst/>
          </a:prstGeom>
          <a:ln>
            <a:noFill/>
          </a:ln>
        </p:spPr>
        <p:txBody>
          <a:bodyPr vert="horz" lIns="91440" tIns="45720" rIns="91440" bIns="45720" rtlCol="0" anchor="b">
            <a:normAutofit fontScale="47500" lnSpcReduction="20000"/>
          </a:body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9600" b="1" i="0" u="none" strike="noStrike" kern="1200" cap="none" spc="0" normalizeH="0" baseline="0" noProof="0" dirty="0" smtClean="0">
                <a:ln w="9525">
                  <a:noFill/>
                  <a:prstDash val="solid"/>
                </a:ln>
                <a:solidFill>
                  <a:srgbClr val="C62326"/>
                </a:solidFill>
                <a:effectLst/>
                <a:uLnTx/>
                <a:uFillTx/>
                <a:latin typeface="+mj-lt"/>
                <a:ea typeface="+mj-ea"/>
                <a:cs typeface="+mj-cs"/>
              </a:rPr>
              <a:t>YOU CANT GO WRONG </a:t>
            </a:r>
            <a:r>
              <a:rPr kumimoji="0" lang="en-US" sz="3600" b="1" i="0" u="none" strike="noStrike" kern="1200" cap="none" spc="0" normalizeH="0" baseline="0" noProof="0" dirty="0" smtClean="0">
                <a:ln w="9525">
                  <a:noFill/>
                  <a:prstDash val="solid"/>
                </a:ln>
                <a:solidFill>
                  <a:srgbClr val="C62326"/>
                </a:solidFill>
                <a:effectLst/>
                <a:uLnTx/>
                <a:uFillTx/>
                <a:latin typeface="+mj-lt"/>
                <a:ea typeface="+mj-ea"/>
                <a:cs typeface="+mj-cs"/>
              </a:rPr>
              <a:t/>
            </a:r>
            <a:br>
              <a:rPr kumimoji="0" lang="en-US" sz="3600" b="1" i="0" u="none" strike="noStrike" kern="1200" cap="none" spc="0" normalizeH="0" baseline="0" noProof="0" dirty="0" smtClean="0">
                <a:ln w="9525">
                  <a:noFill/>
                  <a:prstDash val="solid"/>
                </a:ln>
                <a:solidFill>
                  <a:srgbClr val="C62326"/>
                </a:solidFill>
                <a:effectLst/>
                <a:uLnTx/>
                <a:uFillTx/>
                <a:latin typeface="+mj-lt"/>
                <a:ea typeface="+mj-ea"/>
                <a:cs typeface="+mj-cs"/>
              </a:rPr>
            </a:br>
            <a:endParaRPr kumimoji="0" lang="en-US" sz="3600" b="1" i="0" u="none" strike="noStrike" kern="1200" cap="none" spc="0" normalizeH="0" baseline="0" noProof="0" dirty="0">
              <a:ln w="9525">
                <a:noFill/>
                <a:prstDash val="solid"/>
              </a:ln>
              <a:solidFill>
                <a:srgbClr val="C62326"/>
              </a:solidFill>
              <a:effectLst/>
              <a:uLnTx/>
              <a:uFillTx/>
              <a:latin typeface="+mj-lt"/>
              <a:ea typeface="+mj-ea"/>
              <a:cs typeface="+mj-cs"/>
            </a:endParaRPr>
          </a:p>
        </p:txBody>
      </p:sp>
      <p:sp>
        <p:nvSpPr>
          <p:cNvPr id="3" name="Content Placeholder 13"/>
          <p:cNvSpPr txBox="1">
            <a:spLocks/>
          </p:cNvSpPr>
          <p:nvPr/>
        </p:nvSpPr>
        <p:spPr>
          <a:xfrm>
            <a:off x="5739888" y="2169995"/>
            <a:ext cx="5724231" cy="3302758"/>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800"/>
              </a:spcBef>
              <a:buClr>
                <a:srgbClr val="C62326"/>
              </a:buClr>
              <a:buSzPct val="100000"/>
              <a:buFont typeface="Wingdings" charset="2"/>
              <a:buChar char="§"/>
              <a:defRPr sz="2400" kern="1200">
                <a:solidFill>
                  <a:schemeClr val="bg1">
                    <a:lumMod val="50000"/>
                    <a:lumOff val="50000"/>
                  </a:schemeClr>
                </a:solidFill>
                <a:latin typeface="+mn-lt"/>
                <a:ea typeface="+mn-ea"/>
                <a:cs typeface="+mn-cs"/>
              </a:defRPr>
            </a:lvl1pPr>
            <a:lvl2pPr marL="574675" indent="-342900" algn="l" defTabSz="914400" rtl="0" eaLnBrk="1" latinLnBrk="0" hangingPunct="1">
              <a:lnSpc>
                <a:spcPct val="90000"/>
              </a:lnSpc>
              <a:spcBef>
                <a:spcPts val="1200"/>
              </a:spcBef>
              <a:buClr>
                <a:srgbClr val="C62326"/>
              </a:buClr>
              <a:buSzPct val="100000"/>
              <a:buFont typeface="Wingdings" charset="2"/>
              <a:buChar char="§"/>
              <a:defRPr sz="2000" kern="1200">
                <a:solidFill>
                  <a:schemeClr val="bg1">
                    <a:lumMod val="50000"/>
                    <a:lumOff val="50000"/>
                  </a:schemeClr>
                </a:solidFill>
                <a:latin typeface="+mn-lt"/>
                <a:ea typeface="+mn-ea"/>
                <a:cs typeface="+mn-cs"/>
              </a:defRPr>
            </a:lvl2pPr>
            <a:lvl3pPr marL="749300" indent="-285750" algn="l" defTabSz="914400" rtl="0" eaLnBrk="1" latinLnBrk="0" hangingPunct="1">
              <a:lnSpc>
                <a:spcPct val="90000"/>
              </a:lnSpc>
              <a:spcBef>
                <a:spcPts val="600"/>
              </a:spcBef>
              <a:buClr>
                <a:srgbClr val="C62326"/>
              </a:buClr>
              <a:buSzPct val="100000"/>
              <a:buFont typeface="Wingdings" charset="2"/>
              <a:buChar char="§"/>
              <a:defRPr sz="1800" kern="1200">
                <a:solidFill>
                  <a:schemeClr val="bg1">
                    <a:lumMod val="50000"/>
                    <a:lumOff val="50000"/>
                  </a:schemeClr>
                </a:solidFill>
                <a:latin typeface="+mn-lt"/>
                <a:ea typeface="+mn-ea"/>
                <a:cs typeface="+mn-cs"/>
              </a:defRPr>
            </a:lvl3pPr>
            <a:lvl4pPr marL="968375" indent="-285750" algn="l" defTabSz="914400" rtl="0" eaLnBrk="1" latinLnBrk="0" hangingPunct="1">
              <a:lnSpc>
                <a:spcPct val="90000"/>
              </a:lnSpc>
              <a:spcBef>
                <a:spcPts val="600"/>
              </a:spcBef>
              <a:buClr>
                <a:srgbClr val="C62326"/>
              </a:buClr>
              <a:buSzPct val="100000"/>
              <a:buFont typeface="Wingdings" charset="2"/>
              <a:buChar char="§"/>
              <a:defRPr sz="1800" kern="1200">
                <a:solidFill>
                  <a:schemeClr val="bg1">
                    <a:lumMod val="50000"/>
                    <a:lumOff val="50000"/>
                  </a:schemeClr>
                </a:solidFill>
                <a:latin typeface="+mn-lt"/>
                <a:ea typeface="+mn-ea"/>
                <a:cs typeface="+mn-cs"/>
              </a:defRPr>
            </a:lvl4pPr>
            <a:lvl5pPr marL="1143000" indent="-285750" algn="l" defTabSz="914400" rtl="0" eaLnBrk="1" latinLnBrk="0" hangingPunct="1">
              <a:lnSpc>
                <a:spcPct val="90000"/>
              </a:lnSpc>
              <a:spcBef>
                <a:spcPts val="600"/>
              </a:spcBef>
              <a:buClr>
                <a:srgbClr val="C62326"/>
              </a:buClr>
              <a:buSzPct val="100000"/>
              <a:buFont typeface="Wingdings" charset="2"/>
              <a:buChar char="§"/>
              <a:defRPr sz="1800" kern="1200">
                <a:solidFill>
                  <a:schemeClr val="bg1">
                    <a:lumMod val="50000"/>
                    <a:lumOff val="50000"/>
                  </a:schemeClr>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9pPr>
          </a:lstStyle>
          <a:p>
            <a:pPr>
              <a:lnSpc>
                <a:spcPct val="120000"/>
              </a:lnSpc>
            </a:pPr>
            <a:r>
              <a:rPr lang="en-US" dirty="0" smtClean="0">
                <a:solidFill>
                  <a:schemeClr val="bg1"/>
                </a:solidFill>
              </a:rPr>
              <a:t>IF </a:t>
            </a:r>
            <a:r>
              <a:rPr lang="en-US" dirty="0">
                <a:solidFill>
                  <a:schemeClr val="bg1"/>
                </a:solidFill>
              </a:rPr>
              <a:t>YOUR PAPER IS NOT SUITABLE FOR ONE </a:t>
            </a:r>
            <a:r>
              <a:rPr lang="en-US" i="1" dirty="0" smtClean="0">
                <a:solidFill>
                  <a:schemeClr val="bg1"/>
                </a:solidFill>
              </a:rPr>
              <a:t>SCIENCE</a:t>
            </a:r>
            <a:r>
              <a:rPr lang="en-US" dirty="0" smtClean="0">
                <a:solidFill>
                  <a:schemeClr val="bg1"/>
                </a:solidFill>
              </a:rPr>
              <a:t> FAMILY JOURNAL</a:t>
            </a:r>
            <a:r>
              <a:rPr lang="en-US" dirty="0">
                <a:solidFill>
                  <a:schemeClr val="bg1"/>
                </a:solidFill>
              </a:rPr>
              <a:t>, WE WILL </a:t>
            </a:r>
            <a:r>
              <a:rPr lang="en-US" dirty="0" smtClean="0">
                <a:solidFill>
                  <a:schemeClr val="bg1"/>
                </a:solidFill>
              </a:rPr>
              <a:t>HELP YOU TRANSFER TO A </a:t>
            </a:r>
            <a:r>
              <a:rPr lang="en-US" dirty="0">
                <a:solidFill>
                  <a:schemeClr val="bg1"/>
                </a:solidFill>
              </a:rPr>
              <a:t>MORE SUITABLE </a:t>
            </a:r>
            <a:r>
              <a:rPr lang="en-US" i="1" dirty="0" smtClean="0">
                <a:solidFill>
                  <a:schemeClr val="bg1"/>
                </a:solidFill>
              </a:rPr>
              <a:t>SCIENCE</a:t>
            </a:r>
            <a:r>
              <a:rPr lang="en-US" dirty="0" smtClean="0">
                <a:solidFill>
                  <a:schemeClr val="bg1"/>
                </a:solidFill>
              </a:rPr>
              <a:t> JOURNAL</a:t>
            </a:r>
            <a:endParaRPr lang="en-US" altLang="en-US" dirty="0" smtClean="0">
              <a:solidFill>
                <a:schemeClr val="bg1"/>
              </a:solidFill>
            </a:endParaRPr>
          </a:p>
        </p:txBody>
      </p:sp>
      <p:pic>
        <p:nvPicPr>
          <p:cNvPr id="4" name="Picture 4" descr="Cover image expansion"/>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4483" y="1630142"/>
            <a:ext cx="1647825" cy="2095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over image expansion"/>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25181" y="2152391"/>
            <a:ext cx="1647825" cy="2095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over image expansion"/>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249093" y="2887465"/>
            <a:ext cx="1647825" cy="2095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p:cNvPicPr preferRelativeResize="0">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73006" y="3579675"/>
            <a:ext cx="1692484" cy="2146948"/>
          </a:xfrm>
          <a:prstGeom prst="rect">
            <a:avLst/>
          </a:prstGeom>
        </p:spPr>
      </p:pic>
      <p:sp>
        <p:nvSpPr>
          <p:cNvPr id="8" name="Curved Right Arrow 1"/>
          <p:cNvSpPr/>
          <p:nvPr/>
        </p:nvSpPr>
        <p:spPr>
          <a:xfrm rot="18476491">
            <a:off x="651384" y="3647051"/>
            <a:ext cx="1863969" cy="3466882"/>
          </a:xfrm>
          <a:prstGeom prst="curvedRightArrow">
            <a:avLst/>
          </a:prstGeom>
          <a:solidFill>
            <a:srgbClr val="FFC000"/>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solidFill>
                <a:schemeClr val="tx1"/>
              </a:solidFill>
            </a:endParaRPr>
          </a:p>
        </p:txBody>
      </p:sp>
      <p:sp>
        <p:nvSpPr>
          <p:cNvPr id="9" name="Curved Left Arrow 2"/>
          <p:cNvSpPr/>
          <p:nvPr/>
        </p:nvSpPr>
        <p:spPr>
          <a:xfrm rot="8213468">
            <a:off x="1395937" y="4008062"/>
            <a:ext cx="891179" cy="1451848"/>
          </a:xfrm>
          <a:prstGeom prst="curvedLeftArrow">
            <a:avLst>
              <a:gd name="adj1" fmla="val 15461"/>
              <a:gd name="adj2" fmla="val 50000"/>
              <a:gd name="adj3" fmla="val 25000"/>
            </a:avLst>
          </a:prstGeom>
          <a:solidFill>
            <a:srgbClr val="FFC000"/>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solidFill>
                <a:schemeClr val="tx1"/>
              </a:solidFill>
            </a:endParaRPr>
          </a:p>
        </p:txBody>
      </p:sp>
      <p:sp>
        <p:nvSpPr>
          <p:cNvPr id="10" name="Curved Left Arrow 8"/>
          <p:cNvSpPr/>
          <p:nvPr/>
        </p:nvSpPr>
        <p:spPr>
          <a:xfrm rot="19468783">
            <a:off x="3566819" y="1493301"/>
            <a:ext cx="1865663" cy="3793205"/>
          </a:xfrm>
          <a:prstGeom prst="curvedLeftArrow">
            <a:avLst>
              <a:gd name="adj1" fmla="val 11587"/>
              <a:gd name="adj2" fmla="val 50000"/>
              <a:gd name="adj3" fmla="val 30129"/>
            </a:avLst>
          </a:prstGeom>
          <a:solidFill>
            <a:srgbClr val="FFC000"/>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solidFill>
                <a:schemeClr val="tx1"/>
              </a:solidFill>
            </a:endParaRPr>
          </a:p>
        </p:txBody>
      </p:sp>
      <p:sp>
        <p:nvSpPr>
          <p:cNvPr id="11" name="Curved Left Arrow 9"/>
          <p:cNvSpPr/>
          <p:nvPr/>
        </p:nvSpPr>
        <p:spPr>
          <a:xfrm rot="19172343">
            <a:off x="3860578" y="2591428"/>
            <a:ext cx="731520" cy="1216152"/>
          </a:xfrm>
          <a:prstGeom prst="curvedLeftArrow">
            <a:avLst/>
          </a:prstGeom>
          <a:solidFill>
            <a:srgbClr val="FFC000"/>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idx="4294967295"/>
          </p:nvPr>
        </p:nvSpPr>
        <p:spPr>
          <a:xfrm>
            <a:off x="683463" y="142394"/>
            <a:ext cx="10030465" cy="919788"/>
          </a:xfrm>
        </p:spPr>
        <p:txBody>
          <a:bodyPr>
            <a:normAutofit/>
          </a:bodyPr>
          <a:lstStyle/>
          <a:p>
            <a:r>
              <a:rPr lang="en-US" dirty="0" smtClean="0"/>
              <a:t>Science</a:t>
            </a:r>
            <a:r>
              <a:rPr lang="zh-CN" altLang="en-US" dirty="0" smtClean="0"/>
              <a:t>数据库中</a:t>
            </a:r>
            <a:r>
              <a:rPr lang="en-US" dirty="0" smtClean="0"/>
              <a:t>OA</a:t>
            </a:r>
            <a:r>
              <a:rPr lang="zh-CN" altLang="en-US" dirty="0" smtClean="0"/>
              <a:t>刊与非</a:t>
            </a:r>
            <a:r>
              <a:rPr lang="en-US" altLang="zh-CN" dirty="0" smtClean="0"/>
              <a:t>OA</a:t>
            </a:r>
            <a:r>
              <a:rPr lang="zh-CN" altLang="en-US" dirty="0" smtClean="0"/>
              <a:t>刊的区别</a:t>
            </a:r>
            <a:endParaRPr lang="en-US" dirty="0"/>
          </a:p>
        </p:txBody>
      </p:sp>
      <p:sp>
        <p:nvSpPr>
          <p:cNvPr id="4" name="Content Placeholder 13"/>
          <p:cNvSpPr txBox="1">
            <a:spLocks/>
          </p:cNvSpPr>
          <p:nvPr/>
        </p:nvSpPr>
        <p:spPr>
          <a:xfrm>
            <a:off x="688527" y="1482437"/>
            <a:ext cx="4791586" cy="3980069"/>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800"/>
              </a:spcBef>
              <a:buClr>
                <a:srgbClr val="C62326"/>
              </a:buClr>
              <a:buSzPct val="100000"/>
              <a:buFont typeface="Wingdings" charset="2"/>
              <a:buChar char="§"/>
              <a:defRPr sz="2400" kern="1200">
                <a:solidFill>
                  <a:schemeClr val="bg1">
                    <a:lumMod val="50000"/>
                    <a:lumOff val="50000"/>
                  </a:schemeClr>
                </a:solidFill>
                <a:latin typeface="+mn-lt"/>
                <a:ea typeface="+mn-ea"/>
                <a:cs typeface="+mn-cs"/>
              </a:defRPr>
            </a:lvl1pPr>
            <a:lvl2pPr marL="574675" indent="-342900" algn="l" defTabSz="914400" rtl="0" eaLnBrk="1" latinLnBrk="0" hangingPunct="1">
              <a:lnSpc>
                <a:spcPct val="90000"/>
              </a:lnSpc>
              <a:spcBef>
                <a:spcPts val="1200"/>
              </a:spcBef>
              <a:buClr>
                <a:srgbClr val="C62326"/>
              </a:buClr>
              <a:buSzPct val="100000"/>
              <a:buFont typeface="Wingdings" charset="2"/>
              <a:buChar char="§"/>
              <a:defRPr sz="2000" kern="1200">
                <a:solidFill>
                  <a:schemeClr val="bg1">
                    <a:lumMod val="50000"/>
                    <a:lumOff val="50000"/>
                  </a:schemeClr>
                </a:solidFill>
                <a:latin typeface="+mn-lt"/>
                <a:ea typeface="+mn-ea"/>
                <a:cs typeface="+mn-cs"/>
              </a:defRPr>
            </a:lvl2pPr>
            <a:lvl3pPr marL="749300" indent="-285750" algn="l" defTabSz="914400" rtl="0" eaLnBrk="1" latinLnBrk="0" hangingPunct="1">
              <a:lnSpc>
                <a:spcPct val="90000"/>
              </a:lnSpc>
              <a:spcBef>
                <a:spcPts val="600"/>
              </a:spcBef>
              <a:buClr>
                <a:srgbClr val="C62326"/>
              </a:buClr>
              <a:buSzPct val="100000"/>
              <a:buFont typeface="Wingdings" charset="2"/>
              <a:buChar char="§"/>
              <a:defRPr sz="1800" kern="1200">
                <a:solidFill>
                  <a:schemeClr val="bg1">
                    <a:lumMod val="50000"/>
                    <a:lumOff val="50000"/>
                  </a:schemeClr>
                </a:solidFill>
                <a:latin typeface="+mn-lt"/>
                <a:ea typeface="+mn-ea"/>
                <a:cs typeface="+mn-cs"/>
              </a:defRPr>
            </a:lvl3pPr>
            <a:lvl4pPr marL="968375" indent="-285750" algn="l" defTabSz="914400" rtl="0" eaLnBrk="1" latinLnBrk="0" hangingPunct="1">
              <a:lnSpc>
                <a:spcPct val="90000"/>
              </a:lnSpc>
              <a:spcBef>
                <a:spcPts val="600"/>
              </a:spcBef>
              <a:buClr>
                <a:srgbClr val="C62326"/>
              </a:buClr>
              <a:buSzPct val="100000"/>
              <a:buFont typeface="Wingdings" charset="2"/>
              <a:buChar char="§"/>
              <a:defRPr sz="1800" kern="1200">
                <a:solidFill>
                  <a:schemeClr val="bg1">
                    <a:lumMod val="50000"/>
                    <a:lumOff val="50000"/>
                  </a:schemeClr>
                </a:solidFill>
                <a:latin typeface="+mn-lt"/>
                <a:ea typeface="+mn-ea"/>
                <a:cs typeface="+mn-cs"/>
              </a:defRPr>
            </a:lvl4pPr>
            <a:lvl5pPr marL="1143000" indent="-285750" algn="l" defTabSz="914400" rtl="0" eaLnBrk="1" latinLnBrk="0" hangingPunct="1">
              <a:lnSpc>
                <a:spcPct val="90000"/>
              </a:lnSpc>
              <a:spcBef>
                <a:spcPts val="600"/>
              </a:spcBef>
              <a:buClr>
                <a:srgbClr val="C62326"/>
              </a:buClr>
              <a:buSzPct val="100000"/>
              <a:buFont typeface="Wingdings" charset="2"/>
              <a:buChar char="§"/>
              <a:defRPr sz="1800" kern="1200">
                <a:solidFill>
                  <a:schemeClr val="bg1">
                    <a:lumMod val="50000"/>
                    <a:lumOff val="50000"/>
                  </a:schemeClr>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9pPr>
          </a:lstStyle>
          <a:p>
            <a:pPr marL="0" indent="0">
              <a:buFont typeface="Wingdings" charset="2"/>
              <a:buNone/>
            </a:pPr>
            <a:r>
              <a:rPr lang="en-US" altLang="en-US" sz="2000" b="1" dirty="0" smtClean="0">
                <a:solidFill>
                  <a:srgbClr val="FFC000"/>
                </a:solidFill>
              </a:rPr>
              <a:t>Gold Open Access</a:t>
            </a:r>
          </a:p>
          <a:p>
            <a:pPr>
              <a:lnSpc>
                <a:spcPct val="100000"/>
              </a:lnSpc>
            </a:pPr>
            <a:r>
              <a:rPr lang="zh-CN" altLang="en-US" sz="2000" dirty="0" smtClean="0">
                <a:solidFill>
                  <a:schemeClr val="bg1"/>
                </a:solidFill>
              </a:rPr>
              <a:t>作者付费</a:t>
            </a:r>
            <a:endParaRPr lang="en-US" altLang="zh-CN" sz="2000" dirty="0" smtClean="0">
              <a:solidFill>
                <a:schemeClr val="bg1"/>
              </a:solidFill>
            </a:endParaRPr>
          </a:p>
          <a:p>
            <a:pPr>
              <a:lnSpc>
                <a:spcPct val="100000"/>
              </a:lnSpc>
            </a:pPr>
            <a:r>
              <a:rPr lang="zh-CN" altLang="en-US" sz="2000" dirty="0" smtClean="0">
                <a:solidFill>
                  <a:schemeClr val="bg1"/>
                </a:solidFill>
              </a:rPr>
              <a:t>对用户不收费，一旦发表即可阅读</a:t>
            </a:r>
            <a:endParaRPr lang="en-US" altLang="zh-CN" sz="2000" dirty="0" smtClean="0">
              <a:solidFill>
                <a:schemeClr val="bg1"/>
              </a:solidFill>
            </a:endParaRPr>
          </a:p>
          <a:p>
            <a:pPr marL="0" indent="0">
              <a:lnSpc>
                <a:spcPct val="100000"/>
              </a:lnSpc>
              <a:spcBef>
                <a:spcPts val="2000"/>
              </a:spcBef>
              <a:buFont typeface="Wingdings" charset="2"/>
              <a:buNone/>
            </a:pPr>
            <a:endParaRPr lang="en-US" altLang="en-US" sz="1400" dirty="0" smtClean="0">
              <a:solidFill>
                <a:schemeClr val="bg1"/>
              </a:solidFill>
            </a:endParaRPr>
          </a:p>
          <a:p>
            <a:pPr marL="0" indent="0">
              <a:buFont typeface="Wingdings" charset="2"/>
              <a:buNone/>
            </a:pPr>
            <a:r>
              <a:rPr lang="en-US" altLang="en-US" sz="2000" b="1" i="1" dirty="0" smtClean="0">
                <a:solidFill>
                  <a:schemeClr val="bg1"/>
                </a:solidFill>
              </a:rPr>
              <a:t>Science Advances</a:t>
            </a:r>
          </a:p>
          <a:p>
            <a:pPr marL="0" indent="0">
              <a:buNone/>
            </a:pPr>
            <a:endParaRPr lang="en-US" altLang="en-US" sz="2200" dirty="0" smtClean="0">
              <a:solidFill>
                <a:schemeClr val="bg1"/>
              </a:solidFill>
            </a:endParaRPr>
          </a:p>
        </p:txBody>
      </p:sp>
      <p:sp>
        <p:nvSpPr>
          <p:cNvPr id="5" name="Content Placeholder 13"/>
          <p:cNvSpPr txBox="1">
            <a:spLocks/>
          </p:cNvSpPr>
          <p:nvPr/>
        </p:nvSpPr>
        <p:spPr>
          <a:xfrm>
            <a:off x="6123710" y="1474740"/>
            <a:ext cx="5167477" cy="5098472"/>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800"/>
              </a:spcBef>
              <a:buClr>
                <a:srgbClr val="C62326"/>
              </a:buClr>
              <a:buSzPct val="100000"/>
              <a:buFont typeface="Wingdings" charset="2"/>
              <a:buChar char="§"/>
              <a:defRPr sz="2400" kern="1200">
                <a:solidFill>
                  <a:schemeClr val="bg1">
                    <a:lumMod val="50000"/>
                    <a:lumOff val="50000"/>
                  </a:schemeClr>
                </a:solidFill>
                <a:latin typeface="+mn-lt"/>
                <a:ea typeface="+mn-ea"/>
                <a:cs typeface="+mn-cs"/>
              </a:defRPr>
            </a:lvl1pPr>
            <a:lvl2pPr marL="574675" indent="-342900" algn="l" defTabSz="914400" rtl="0" eaLnBrk="1" latinLnBrk="0" hangingPunct="1">
              <a:lnSpc>
                <a:spcPct val="90000"/>
              </a:lnSpc>
              <a:spcBef>
                <a:spcPts val="1200"/>
              </a:spcBef>
              <a:buClr>
                <a:srgbClr val="C62326"/>
              </a:buClr>
              <a:buSzPct val="100000"/>
              <a:buFont typeface="Wingdings" charset="2"/>
              <a:buChar char="§"/>
              <a:defRPr sz="2000" kern="1200">
                <a:solidFill>
                  <a:schemeClr val="bg1">
                    <a:lumMod val="50000"/>
                    <a:lumOff val="50000"/>
                  </a:schemeClr>
                </a:solidFill>
                <a:latin typeface="+mn-lt"/>
                <a:ea typeface="+mn-ea"/>
                <a:cs typeface="+mn-cs"/>
              </a:defRPr>
            </a:lvl2pPr>
            <a:lvl3pPr marL="749300" indent="-285750" algn="l" defTabSz="914400" rtl="0" eaLnBrk="1" latinLnBrk="0" hangingPunct="1">
              <a:lnSpc>
                <a:spcPct val="90000"/>
              </a:lnSpc>
              <a:spcBef>
                <a:spcPts val="600"/>
              </a:spcBef>
              <a:buClr>
                <a:srgbClr val="C62326"/>
              </a:buClr>
              <a:buSzPct val="100000"/>
              <a:buFont typeface="Wingdings" charset="2"/>
              <a:buChar char="§"/>
              <a:defRPr sz="1800" kern="1200">
                <a:solidFill>
                  <a:schemeClr val="bg1">
                    <a:lumMod val="50000"/>
                    <a:lumOff val="50000"/>
                  </a:schemeClr>
                </a:solidFill>
                <a:latin typeface="+mn-lt"/>
                <a:ea typeface="+mn-ea"/>
                <a:cs typeface="+mn-cs"/>
              </a:defRPr>
            </a:lvl3pPr>
            <a:lvl4pPr marL="968375" indent="-285750" algn="l" defTabSz="914400" rtl="0" eaLnBrk="1" latinLnBrk="0" hangingPunct="1">
              <a:lnSpc>
                <a:spcPct val="90000"/>
              </a:lnSpc>
              <a:spcBef>
                <a:spcPts val="600"/>
              </a:spcBef>
              <a:buClr>
                <a:srgbClr val="C62326"/>
              </a:buClr>
              <a:buSzPct val="100000"/>
              <a:buFont typeface="Wingdings" charset="2"/>
              <a:buChar char="§"/>
              <a:defRPr sz="1800" kern="1200">
                <a:solidFill>
                  <a:schemeClr val="bg1">
                    <a:lumMod val="50000"/>
                    <a:lumOff val="50000"/>
                  </a:schemeClr>
                </a:solidFill>
                <a:latin typeface="+mn-lt"/>
                <a:ea typeface="+mn-ea"/>
                <a:cs typeface="+mn-cs"/>
              </a:defRPr>
            </a:lvl4pPr>
            <a:lvl5pPr marL="1143000" indent="-285750" algn="l" defTabSz="914400" rtl="0" eaLnBrk="1" latinLnBrk="0" hangingPunct="1">
              <a:lnSpc>
                <a:spcPct val="90000"/>
              </a:lnSpc>
              <a:spcBef>
                <a:spcPts val="600"/>
              </a:spcBef>
              <a:buClr>
                <a:srgbClr val="C62326"/>
              </a:buClr>
              <a:buSzPct val="100000"/>
              <a:buFont typeface="Wingdings" charset="2"/>
              <a:buChar char="§"/>
              <a:defRPr sz="1800" kern="1200">
                <a:solidFill>
                  <a:schemeClr val="bg1">
                    <a:lumMod val="50000"/>
                    <a:lumOff val="50000"/>
                  </a:schemeClr>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9pPr>
          </a:lstStyle>
          <a:p>
            <a:pPr>
              <a:lnSpc>
                <a:spcPct val="100000"/>
              </a:lnSpc>
            </a:pPr>
            <a:r>
              <a:rPr lang="zh-CN" altLang="en-US" sz="2000" dirty="0" smtClean="0">
                <a:solidFill>
                  <a:schemeClr val="bg1"/>
                </a:solidFill>
              </a:rPr>
              <a:t>作者支付很小一部分费用</a:t>
            </a:r>
            <a:endParaRPr lang="en-US" altLang="zh-CN" sz="2000" dirty="0" smtClean="0">
              <a:solidFill>
                <a:schemeClr val="bg1"/>
              </a:solidFill>
            </a:endParaRPr>
          </a:p>
          <a:p>
            <a:pPr>
              <a:lnSpc>
                <a:spcPct val="100000"/>
              </a:lnSpc>
            </a:pPr>
            <a:r>
              <a:rPr lang="zh-CN" altLang="en-US" sz="2000" dirty="0" smtClean="0">
                <a:solidFill>
                  <a:schemeClr val="bg1"/>
                </a:solidFill>
              </a:rPr>
              <a:t>须订阅</a:t>
            </a:r>
            <a:endParaRPr lang="en-US" altLang="zh-CN" sz="2000" dirty="0" smtClean="0">
              <a:solidFill>
                <a:schemeClr val="bg1"/>
              </a:solidFill>
            </a:endParaRPr>
          </a:p>
          <a:p>
            <a:pPr>
              <a:lnSpc>
                <a:spcPct val="100000"/>
              </a:lnSpc>
            </a:pPr>
            <a:r>
              <a:rPr lang="zh-CN" altLang="en-US" sz="2000" dirty="0" smtClean="0">
                <a:solidFill>
                  <a:schemeClr val="bg1"/>
                </a:solidFill>
              </a:rPr>
              <a:t>对单独用户可提供单篇订购方式</a:t>
            </a:r>
            <a:endParaRPr lang="en-US" altLang="zh-CN" sz="2000" dirty="0" smtClean="0">
              <a:solidFill>
                <a:schemeClr val="bg1"/>
              </a:solidFill>
            </a:endParaRPr>
          </a:p>
          <a:p>
            <a:pPr>
              <a:lnSpc>
                <a:spcPct val="100000"/>
              </a:lnSpc>
              <a:buNone/>
            </a:pPr>
            <a:endParaRPr lang="en-US" altLang="zh-CN" sz="2000" dirty="0" smtClean="0">
              <a:solidFill>
                <a:schemeClr val="bg1"/>
              </a:solidFill>
            </a:endParaRPr>
          </a:p>
          <a:p>
            <a:pPr marL="0" indent="0">
              <a:buNone/>
            </a:pPr>
            <a:r>
              <a:rPr lang="en-US" altLang="en-US" sz="2000" b="1" i="1" dirty="0" smtClean="0">
                <a:solidFill>
                  <a:schemeClr val="bg1"/>
                </a:solidFill>
              </a:rPr>
              <a:t>Science</a:t>
            </a:r>
          </a:p>
          <a:p>
            <a:pPr marL="0" indent="0">
              <a:buNone/>
            </a:pPr>
            <a:r>
              <a:rPr lang="en-US" altLang="en-US" sz="2000" b="1" i="1" dirty="0" smtClean="0">
                <a:solidFill>
                  <a:schemeClr val="bg1"/>
                </a:solidFill>
              </a:rPr>
              <a:t>Science Signaling</a:t>
            </a:r>
          </a:p>
          <a:p>
            <a:pPr marL="0" indent="0">
              <a:buNone/>
            </a:pPr>
            <a:r>
              <a:rPr lang="en-US" altLang="en-US" sz="2000" b="1" i="1" dirty="0" smtClean="0">
                <a:solidFill>
                  <a:schemeClr val="bg1"/>
                </a:solidFill>
              </a:rPr>
              <a:t>Science </a:t>
            </a:r>
            <a:r>
              <a:rPr lang="en-US" altLang="en-US" sz="2000" b="1" i="1" dirty="0">
                <a:solidFill>
                  <a:schemeClr val="bg1"/>
                </a:solidFill>
              </a:rPr>
              <a:t>Translational </a:t>
            </a:r>
            <a:r>
              <a:rPr lang="en-US" altLang="en-US" sz="2000" b="1" i="1" dirty="0" smtClean="0">
                <a:solidFill>
                  <a:schemeClr val="bg1"/>
                </a:solidFill>
              </a:rPr>
              <a:t>Medicine</a:t>
            </a:r>
          </a:p>
          <a:p>
            <a:pPr marL="0" indent="0">
              <a:buNone/>
            </a:pPr>
            <a:r>
              <a:rPr lang="en-US" altLang="en-US" sz="2000" b="1" i="1" dirty="0" smtClean="0">
                <a:solidFill>
                  <a:schemeClr val="bg1"/>
                </a:solidFill>
              </a:rPr>
              <a:t>Science Immunology</a:t>
            </a:r>
          </a:p>
          <a:p>
            <a:pPr marL="0" indent="0">
              <a:buNone/>
            </a:pPr>
            <a:r>
              <a:rPr lang="en-US" altLang="en-US" sz="2000" b="1" i="1" dirty="0" smtClean="0">
                <a:solidFill>
                  <a:schemeClr val="bg1"/>
                </a:solidFill>
              </a:rPr>
              <a:t>Science Robotics</a:t>
            </a:r>
            <a:endParaRPr lang="en-US" altLang="en-US" sz="2000" b="1" i="1" dirty="0">
              <a:solidFill>
                <a:schemeClr val="bg1"/>
              </a:solidFill>
            </a:endParaRPr>
          </a:p>
          <a:p>
            <a:endParaRPr lang="en-US" altLang="en-US" dirty="0" smtClean="0">
              <a:solidFill>
                <a:schemeClr val="bg1"/>
              </a:solidFill>
            </a:endParaRPr>
          </a:p>
        </p:txBody>
      </p:sp>
    </p:spTree>
    <p:extLst>
      <p:ext uri="{BB962C8B-B14F-4D97-AF65-F5344CB8AC3E}">
        <p14:creationId xmlns:p14="http://schemas.microsoft.com/office/powerpoint/2010/main" val="34531902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6" descr="Tommy Edison"/>
          <p:cNvPicPr>
            <a:picLocks noChangeAspect="1" noChangeArrowheads="1"/>
          </p:cNvPicPr>
          <p:nvPr/>
        </p:nvPicPr>
        <p:blipFill>
          <a:blip r:embed="rId3" cstate="print">
            <a:extLst>
              <a:ext uri="{28A0092B-C50C-407E-A947-70E740481C1C}">
                <a14:useLocalDpi xmlns:a14="http://schemas.microsoft.com/office/drawing/2010/main" val="0"/>
              </a:ext>
            </a:extLst>
          </a:blip>
          <a:srcRect l="21687" t="3178" r="24097" b="4956"/>
          <a:stretch>
            <a:fillRect/>
          </a:stretch>
        </p:blipFill>
        <p:spPr bwMode="auto">
          <a:xfrm rot="798952">
            <a:off x="8020050" y="2198688"/>
            <a:ext cx="2127250" cy="2590800"/>
          </a:xfrm>
          <a:prstGeom prst="rect">
            <a:avLst/>
          </a:prstGeom>
          <a:noFill/>
          <a:ln>
            <a:noFill/>
          </a:ln>
          <a:effectLst>
            <a:outerShdw dist="107763"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a:xfrm>
            <a:off x="1808162" y="642939"/>
            <a:ext cx="6705600" cy="752475"/>
          </a:xfrm>
          <a:prstGeom prst="rect">
            <a:avLst/>
          </a:prstGeom>
        </p:spPr>
        <p:txBody>
          <a:bodyPr/>
          <a:lstStyle/>
          <a:p>
            <a:pPr fontAlgn="base">
              <a:spcBef>
                <a:spcPct val="0"/>
              </a:spcBef>
              <a:spcAft>
                <a:spcPct val="0"/>
              </a:spcAft>
              <a:defRPr/>
            </a:pPr>
            <a:r>
              <a:rPr lang="en-US" altLang="zh-CN" sz="3200" kern="0">
                <a:solidFill>
                  <a:srgbClr val="000000"/>
                </a:solidFill>
                <a:latin typeface="Arial"/>
                <a:ea typeface="黑体" pitchFamily="49" charset="-122"/>
              </a:rPr>
              <a:t>Science</a:t>
            </a:r>
            <a:endParaRPr lang="zh-CN" altLang="en-US" sz="3200" kern="0" dirty="0">
              <a:solidFill>
                <a:srgbClr val="000000"/>
              </a:solidFill>
              <a:latin typeface="Arial"/>
              <a:ea typeface="黑体" pitchFamily="49" charset="-122"/>
            </a:endParaRPr>
          </a:p>
        </p:txBody>
      </p:sp>
      <p:sp>
        <p:nvSpPr>
          <p:cNvPr id="5" name="Rectangle 3"/>
          <p:cNvSpPr txBox="1">
            <a:spLocks noChangeArrowheads="1"/>
          </p:cNvSpPr>
          <p:nvPr/>
        </p:nvSpPr>
        <p:spPr>
          <a:xfrm>
            <a:off x="1917701" y="2349501"/>
            <a:ext cx="5329237" cy="2447925"/>
          </a:xfrm>
          <a:prstGeom prst="rect">
            <a:avLst/>
          </a:prstGeom>
        </p:spPr>
        <p:txBody>
          <a:bodyPr/>
          <a:lstStyle/>
          <a:p>
            <a:pPr marL="342900" indent="-342900" fontAlgn="base">
              <a:spcBef>
                <a:spcPct val="20000"/>
              </a:spcBef>
              <a:spcAft>
                <a:spcPct val="0"/>
              </a:spcAft>
              <a:buFontTx/>
              <a:buChar char="•"/>
              <a:defRPr/>
            </a:pPr>
            <a:r>
              <a:rPr lang="zh-CN" altLang="en-US" kern="0" dirty="0">
                <a:solidFill>
                  <a:srgbClr val="000000"/>
                </a:solidFill>
                <a:latin typeface="微软雅黑" pitchFamily="34" charset="-122"/>
                <a:ea typeface="微软雅黑" pitchFamily="34" charset="-122"/>
              </a:rPr>
              <a:t>由</a:t>
            </a:r>
            <a:r>
              <a:rPr lang="en-US" altLang="zh-CN" b="1" kern="0" dirty="0">
                <a:solidFill>
                  <a:srgbClr val="000000">
                    <a:lumMod val="75000"/>
                  </a:srgbClr>
                </a:solidFill>
                <a:latin typeface="微软雅黑" pitchFamily="34" charset="-122"/>
                <a:ea typeface="微软雅黑" pitchFamily="34" charset="-122"/>
              </a:rPr>
              <a:t>Thomas Edison</a:t>
            </a:r>
            <a:r>
              <a:rPr lang="zh-CN" altLang="en-US" kern="0" dirty="0">
                <a:solidFill>
                  <a:srgbClr val="000000"/>
                </a:solidFill>
                <a:latin typeface="微软雅黑" pitchFamily="34" charset="-122"/>
                <a:ea typeface="微软雅黑" pitchFamily="34" charset="-122"/>
              </a:rPr>
              <a:t>创办于</a:t>
            </a:r>
            <a:r>
              <a:rPr lang="en-US" altLang="zh-CN" kern="0" dirty="0">
                <a:solidFill>
                  <a:srgbClr val="000000"/>
                </a:solidFill>
                <a:latin typeface="微软雅黑" pitchFamily="34" charset="-122"/>
                <a:ea typeface="微软雅黑" pitchFamily="34" charset="-122"/>
              </a:rPr>
              <a:t>1880</a:t>
            </a:r>
            <a:r>
              <a:rPr lang="zh-CN" altLang="en-US" kern="0" dirty="0">
                <a:solidFill>
                  <a:srgbClr val="000000"/>
                </a:solidFill>
                <a:latin typeface="微软雅黑" pitchFamily="34" charset="-122"/>
                <a:ea typeface="微软雅黑" pitchFamily="34" charset="-122"/>
              </a:rPr>
              <a:t>年，</a:t>
            </a:r>
            <a:r>
              <a:rPr lang="en-US" altLang="zh-CN" kern="0" dirty="0">
                <a:solidFill>
                  <a:srgbClr val="000000"/>
                </a:solidFill>
                <a:latin typeface="微软雅黑" pitchFamily="34" charset="-122"/>
                <a:ea typeface="微软雅黑" pitchFamily="34" charset="-122"/>
              </a:rPr>
              <a:t>1900</a:t>
            </a:r>
            <a:r>
              <a:rPr lang="zh-CN" altLang="en-US" kern="0" dirty="0">
                <a:solidFill>
                  <a:srgbClr val="000000"/>
                </a:solidFill>
                <a:latin typeface="微软雅黑" pitchFamily="34" charset="-122"/>
                <a:ea typeface="微软雅黑" pitchFamily="34" charset="-122"/>
              </a:rPr>
              <a:t>年起成为美国科学促进会（</a:t>
            </a:r>
            <a:r>
              <a:rPr lang="en-US" altLang="zh-CN" kern="0" dirty="0">
                <a:solidFill>
                  <a:srgbClr val="000000"/>
                </a:solidFill>
                <a:latin typeface="微软雅黑" pitchFamily="34" charset="-122"/>
                <a:ea typeface="微软雅黑" pitchFamily="34" charset="-122"/>
              </a:rPr>
              <a:t>AAAS</a:t>
            </a:r>
            <a:r>
              <a:rPr lang="zh-CN" altLang="en-US" kern="0" dirty="0">
                <a:solidFill>
                  <a:srgbClr val="000000"/>
                </a:solidFill>
                <a:latin typeface="微软雅黑" pitchFamily="34" charset="-122"/>
                <a:ea typeface="微软雅黑" pitchFamily="34" charset="-122"/>
              </a:rPr>
              <a:t>）的</a:t>
            </a:r>
            <a:r>
              <a:rPr lang="zh-CN" altLang="en-US" kern="0" dirty="0">
                <a:solidFill>
                  <a:srgbClr val="000000"/>
                </a:solidFill>
                <a:latin typeface="微软雅黑" pitchFamily="34" charset="-122"/>
                <a:ea typeface="微软雅黑" pitchFamily="34" charset="-122"/>
                <a:cs typeface="Arial Unicode MS" pitchFamily="34" charset="-122"/>
              </a:rPr>
              <a:t>官方</a:t>
            </a:r>
            <a:r>
              <a:rPr lang="zh-CN" altLang="en-US" kern="0" dirty="0">
                <a:solidFill>
                  <a:srgbClr val="000000"/>
                </a:solidFill>
                <a:latin typeface="微软雅黑" pitchFamily="34" charset="-122"/>
                <a:ea typeface="微软雅黑" pitchFamily="34" charset="-122"/>
              </a:rPr>
              <a:t>刊物。</a:t>
            </a:r>
            <a:endParaRPr lang="en-US" altLang="zh-CN" kern="0" dirty="0">
              <a:solidFill>
                <a:srgbClr val="000000"/>
              </a:solidFill>
              <a:latin typeface="微软雅黑" pitchFamily="34" charset="-122"/>
              <a:ea typeface="微软雅黑" pitchFamily="34" charset="-122"/>
            </a:endParaRPr>
          </a:p>
          <a:p>
            <a:pPr marL="342900" indent="-342900" fontAlgn="base">
              <a:spcBef>
                <a:spcPct val="20000"/>
              </a:spcBef>
              <a:spcAft>
                <a:spcPct val="0"/>
              </a:spcAft>
              <a:buFontTx/>
              <a:buChar char="•"/>
              <a:defRPr/>
            </a:pPr>
            <a:endParaRPr lang="en-US" altLang="zh-CN" kern="0" dirty="0">
              <a:solidFill>
                <a:srgbClr val="000000"/>
              </a:solidFill>
              <a:latin typeface="微软雅黑" pitchFamily="34" charset="-122"/>
              <a:ea typeface="微软雅黑" pitchFamily="34" charset="-122"/>
            </a:endParaRPr>
          </a:p>
          <a:p>
            <a:pPr marL="342900" indent="-342900" fontAlgn="base">
              <a:spcBef>
                <a:spcPct val="20000"/>
              </a:spcBef>
              <a:spcAft>
                <a:spcPct val="0"/>
              </a:spcAft>
              <a:buFontTx/>
              <a:buChar char="•"/>
              <a:defRPr/>
            </a:pPr>
            <a:endParaRPr lang="en-US" altLang="zh-CN" kern="0" dirty="0">
              <a:solidFill>
                <a:srgbClr val="000000"/>
              </a:solidFill>
              <a:latin typeface="微软雅黑" pitchFamily="34" charset="-122"/>
              <a:ea typeface="微软雅黑" pitchFamily="34" charset="-122"/>
            </a:endParaRPr>
          </a:p>
          <a:p>
            <a:pPr marL="342900" indent="-342900" fontAlgn="base">
              <a:spcBef>
                <a:spcPct val="20000"/>
              </a:spcBef>
              <a:spcAft>
                <a:spcPct val="0"/>
              </a:spcAft>
              <a:buFontTx/>
              <a:buChar char="•"/>
              <a:defRPr/>
            </a:pPr>
            <a:r>
              <a:rPr lang="zh-CN" altLang="en-US" kern="0" dirty="0">
                <a:solidFill>
                  <a:srgbClr val="000000"/>
                </a:solidFill>
                <a:latin typeface="微软雅黑" pitchFamily="34" charset="-122"/>
                <a:ea typeface="微软雅黑" pitchFamily="34" charset="-122"/>
              </a:rPr>
              <a:t>全世界发行量最大的同行评审综合科学刊物，各国科学家公认的世界一流科技学术期刊，被誉为</a:t>
            </a:r>
            <a:r>
              <a:rPr lang="en-US" altLang="zh-CN" b="1" kern="0" dirty="0">
                <a:solidFill>
                  <a:srgbClr val="000000"/>
                </a:solidFill>
                <a:latin typeface="微软雅黑" pitchFamily="34" charset="-122"/>
                <a:ea typeface="微软雅黑" pitchFamily="34" charset="-122"/>
              </a:rPr>
              <a:t>”</a:t>
            </a:r>
            <a:r>
              <a:rPr lang="zh-CN" altLang="en-US" b="1" kern="0" dirty="0">
                <a:solidFill>
                  <a:srgbClr val="000000"/>
                </a:solidFill>
                <a:latin typeface="微软雅黑" pitchFamily="34" charset="-122"/>
                <a:ea typeface="微软雅黑" pitchFamily="34" charset="-122"/>
              </a:rPr>
              <a:t>诺贝尔奖获得者的摇篮</a:t>
            </a:r>
            <a:r>
              <a:rPr lang="en-US" altLang="zh-CN" b="1" kern="0" dirty="0">
                <a:solidFill>
                  <a:srgbClr val="000000"/>
                </a:solidFill>
                <a:latin typeface="微软雅黑" pitchFamily="34" charset="-122"/>
                <a:ea typeface="微软雅黑" pitchFamily="34" charset="-122"/>
              </a:rPr>
              <a:t>”</a:t>
            </a:r>
            <a:r>
              <a:rPr lang="zh-CN" altLang="en-US" kern="0" dirty="0">
                <a:solidFill>
                  <a:srgbClr val="000000"/>
                </a:solidFill>
                <a:latin typeface="微软雅黑" pitchFamily="34" charset="-122"/>
                <a:ea typeface="微软雅黑" pitchFamily="34" charset="-122"/>
              </a:rPr>
              <a:t>。</a:t>
            </a:r>
            <a:endParaRPr lang="en-US" altLang="zh-CN" kern="0" dirty="0">
              <a:solidFill>
                <a:srgbClr val="000000"/>
              </a:solidFill>
              <a:latin typeface="微软雅黑" pitchFamily="34" charset="-122"/>
              <a:ea typeface="微软雅黑" pitchFamily="34" charset="-122"/>
            </a:endParaRPr>
          </a:p>
          <a:p>
            <a:pPr marL="342900" indent="-342900" fontAlgn="base">
              <a:spcBef>
                <a:spcPct val="20000"/>
              </a:spcBef>
              <a:spcAft>
                <a:spcPct val="0"/>
              </a:spcAft>
              <a:buFontTx/>
              <a:buChar char="•"/>
              <a:defRPr/>
            </a:pPr>
            <a:endParaRPr lang="en-US" altLang="zh-CN" sz="2000" kern="0" dirty="0">
              <a:solidFill>
                <a:srgbClr val="000000"/>
              </a:solidFill>
              <a:latin typeface="微软雅黑" pitchFamily="34" charset="-122"/>
              <a:ea typeface="微软雅黑" pitchFamily="34" charset="-122"/>
            </a:endParaRPr>
          </a:p>
          <a:p>
            <a:pPr marL="342900" indent="-342900" fontAlgn="base">
              <a:spcBef>
                <a:spcPct val="20000"/>
              </a:spcBef>
              <a:spcAft>
                <a:spcPct val="0"/>
              </a:spcAft>
              <a:defRPr/>
            </a:pPr>
            <a:r>
              <a:rPr lang="zh-CN" altLang="en-US" sz="2000" kern="0" dirty="0">
                <a:solidFill>
                  <a:srgbClr val="000000"/>
                </a:solidFill>
                <a:latin typeface="微软雅黑" pitchFamily="34" charset="-122"/>
                <a:ea typeface="微软雅黑" pitchFamily="34" charset="-122"/>
              </a:rPr>
              <a:t> </a:t>
            </a:r>
            <a:endParaRPr lang="en-US" altLang="zh-CN" sz="2000" kern="0" dirty="0">
              <a:solidFill>
                <a:srgbClr val="000000"/>
              </a:solidFill>
              <a:latin typeface="微软雅黑" pitchFamily="34" charset="-122"/>
              <a:ea typeface="微软雅黑" pitchFamily="34" charset="-122"/>
            </a:endParaRPr>
          </a:p>
          <a:p>
            <a:pPr marL="342900" indent="-342900" fontAlgn="base">
              <a:spcBef>
                <a:spcPct val="20000"/>
              </a:spcBef>
              <a:spcAft>
                <a:spcPct val="0"/>
              </a:spcAft>
              <a:buFontTx/>
              <a:buChar char="•"/>
              <a:defRPr/>
            </a:pPr>
            <a:endParaRPr lang="zh-CN" altLang="en-US" sz="2000" kern="0" dirty="0">
              <a:solidFill>
                <a:srgbClr val="000000"/>
              </a:solidFill>
              <a:latin typeface="微软雅黑" pitchFamily="34" charset="-122"/>
              <a:ea typeface="微软雅黑" pitchFamily="34" charset="-122"/>
            </a:endParaRPr>
          </a:p>
          <a:p>
            <a:pPr marL="342900" indent="-342900" fontAlgn="base">
              <a:spcBef>
                <a:spcPct val="20000"/>
              </a:spcBef>
              <a:spcAft>
                <a:spcPct val="0"/>
              </a:spcAft>
              <a:defRPr/>
            </a:pPr>
            <a:endParaRPr lang="zh-CN" altLang="en-US" sz="2400" kern="0" dirty="0">
              <a:solidFill>
                <a:srgbClr val="000000"/>
              </a:solidFill>
              <a:latin typeface="微软雅黑" pitchFamily="34" charset="-122"/>
              <a:ea typeface="微软雅黑" pitchFamily="34" charset="-122"/>
            </a:endParaRPr>
          </a:p>
        </p:txBody>
      </p:sp>
    </p:spTree>
    <p:extLst>
      <p:ext uri="{BB962C8B-B14F-4D97-AF65-F5344CB8AC3E}">
        <p14:creationId xmlns:p14="http://schemas.microsoft.com/office/powerpoint/2010/main" val="32260104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285452" y="533400"/>
          <a:ext cx="5514847" cy="5649036"/>
        </p:xfrm>
        <a:graphic>
          <a:graphicData uri="http://schemas.openxmlformats.org/presentationml/2006/ole">
            <mc:AlternateContent xmlns:mc="http://schemas.openxmlformats.org/markup-compatibility/2006">
              <mc:Choice xmlns:v="urn:schemas-microsoft-com:vml" Requires="v">
                <p:oleObj spid="_x0000_s1086" name="Acrobat Document" r:id="rId3" imgW="7550280" imgH="10710000" progId="AcroExch.Document.7">
                  <p:embed/>
                </p:oleObj>
              </mc:Choice>
              <mc:Fallback>
                <p:oleObj name="Acrobat Document" r:id="rId3" imgW="7550280" imgH="10710000" progId="AcroExch.Document.7">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452" y="533400"/>
                        <a:ext cx="5514847" cy="56490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3"/>
          <p:cNvGraphicFramePr>
            <a:graphicFrameLocks noChangeAspect="1"/>
          </p:cNvGraphicFramePr>
          <p:nvPr/>
        </p:nvGraphicFramePr>
        <p:xfrm>
          <a:off x="6182437" y="533400"/>
          <a:ext cx="5745706" cy="5566150"/>
        </p:xfrm>
        <a:graphic>
          <a:graphicData uri="http://schemas.openxmlformats.org/presentationml/2006/ole">
            <mc:AlternateContent xmlns:mc="http://schemas.openxmlformats.org/markup-compatibility/2006">
              <mc:Choice xmlns:v="urn:schemas-microsoft-com:vml" Requires="v">
                <p:oleObj spid="_x0000_s1087" name="Document" r:id="rId5" imgW="5411304" imgH="7824916" progId="Word.Document.12">
                  <p:embed/>
                </p:oleObj>
              </mc:Choice>
              <mc:Fallback>
                <p:oleObj name="Document" r:id="rId5" imgW="5411304" imgH="7824916" progId="Word.Document.12">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2437" y="533400"/>
                        <a:ext cx="5745706" cy="5566150"/>
                      </a:xfrm>
                      <a:prstGeom prst="rect">
                        <a:avLst/>
                      </a:prstGeom>
                      <a:solidFill>
                        <a:schemeClr val="tx1"/>
                      </a:solidFill>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descr="baby.jpg"/>
          <p:cNvPicPr>
            <a:picLocks noChangeAspect="1"/>
          </p:cNvPicPr>
          <p:nvPr/>
        </p:nvPicPr>
        <p:blipFill>
          <a:blip r:embed="rId2" cstate="print"/>
          <a:stretch>
            <a:fillRect/>
          </a:stretch>
        </p:blipFill>
        <p:spPr>
          <a:xfrm>
            <a:off x="2634018" y="0"/>
            <a:ext cx="9554807" cy="6858000"/>
          </a:xfrm>
          <a:prstGeom prst="rect">
            <a:avLst/>
          </a:prstGeom>
        </p:spPr>
      </p:pic>
      <p:sp>
        <p:nvSpPr>
          <p:cNvPr id="2" name="矩形 1"/>
          <p:cNvSpPr/>
          <p:nvPr/>
        </p:nvSpPr>
        <p:spPr>
          <a:xfrm>
            <a:off x="1976441" y="3103563"/>
            <a:ext cx="4992687" cy="431800"/>
          </a:xfrm>
          <a:prstGeom prst="rect">
            <a:avLst/>
          </a:prstGeom>
          <a:solidFill>
            <a:srgbClr val="44AD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3" name="矩形 2"/>
          <p:cNvSpPr/>
          <p:nvPr/>
        </p:nvSpPr>
        <p:spPr>
          <a:xfrm>
            <a:off x="1976441" y="3929063"/>
            <a:ext cx="4992687" cy="431800"/>
          </a:xfrm>
          <a:prstGeom prst="rect">
            <a:avLst/>
          </a:prstGeom>
          <a:solidFill>
            <a:srgbClr val="44AD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4" name="矩形 3"/>
          <p:cNvSpPr/>
          <p:nvPr/>
        </p:nvSpPr>
        <p:spPr>
          <a:xfrm>
            <a:off x="1976441" y="4729163"/>
            <a:ext cx="4992687" cy="431800"/>
          </a:xfrm>
          <a:prstGeom prst="rect">
            <a:avLst/>
          </a:prstGeom>
          <a:solidFill>
            <a:srgbClr val="44AD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5" name="矩形 4"/>
          <p:cNvSpPr/>
          <p:nvPr/>
        </p:nvSpPr>
        <p:spPr>
          <a:xfrm>
            <a:off x="1976441" y="2306638"/>
            <a:ext cx="4992687" cy="431800"/>
          </a:xfrm>
          <a:prstGeom prst="rect">
            <a:avLst/>
          </a:prstGeom>
          <a:solidFill>
            <a:srgbClr val="44AD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 name="矩形 6"/>
          <p:cNvSpPr/>
          <p:nvPr/>
        </p:nvSpPr>
        <p:spPr>
          <a:xfrm>
            <a:off x="0" y="289755"/>
            <a:ext cx="685800" cy="588962"/>
          </a:xfrm>
          <a:prstGeom prst="rect">
            <a:avLst/>
          </a:prstGeom>
          <a:solidFill>
            <a:srgbClr val="44AD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996" fontAlgn="auto">
              <a:spcBef>
                <a:spcPts val="0"/>
              </a:spcBef>
              <a:spcAft>
                <a:spcPts val="0"/>
              </a:spcAft>
              <a:defRPr/>
            </a:pPr>
            <a:endParaRPr lang="zh-CN" altLang="en-US" sz="2799" b="1" dirty="0">
              <a:solidFill>
                <a:prstClr val="white"/>
              </a:solidFill>
              <a:latin typeface="微软雅黑" panose="020B0503020204020204" pitchFamily="34" charset="-122"/>
              <a:ea typeface="微软雅黑" panose="020B0503020204020204" pitchFamily="34" charset="-122"/>
            </a:endParaRPr>
          </a:p>
        </p:txBody>
      </p:sp>
      <p:sp>
        <p:nvSpPr>
          <p:cNvPr id="8" name="矩形 3"/>
          <p:cNvSpPr>
            <a:spLocks noChangeArrowheads="1"/>
          </p:cNvSpPr>
          <p:nvPr/>
        </p:nvSpPr>
        <p:spPr bwMode="auto">
          <a:xfrm>
            <a:off x="901991" y="215783"/>
            <a:ext cx="1210588" cy="707886"/>
          </a:xfrm>
          <a:prstGeom prst="rect">
            <a:avLst/>
          </a:prstGeom>
          <a:noFill/>
          <a:ln w="9525">
            <a:noFill/>
            <a:miter lim="800000"/>
            <a:headEnd/>
            <a:tailEnd/>
          </a:ln>
        </p:spPr>
        <p:txBody>
          <a:bodyPr wrap="none">
            <a:spAutoFit/>
          </a:bodyPr>
          <a:lstStyle/>
          <a:p>
            <a:pPr algn="ctr" defTabSz="912813"/>
            <a:r>
              <a:rPr lang="zh-CN" altLang="en-US" sz="4000" b="1" dirty="0">
                <a:solidFill>
                  <a:srgbClr val="3B3838"/>
                </a:solidFill>
                <a:latin typeface="微软雅黑" pitchFamily="34" charset="-122"/>
                <a:ea typeface="微软雅黑" pitchFamily="34" charset="-122"/>
              </a:rPr>
              <a:t>目录</a:t>
            </a:r>
          </a:p>
        </p:txBody>
      </p:sp>
      <p:grpSp>
        <p:nvGrpSpPr>
          <p:cNvPr id="6" name="组合 5"/>
          <p:cNvGrpSpPr>
            <a:grpSpLocks/>
          </p:cNvGrpSpPr>
          <p:nvPr/>
        </p:nvGrpSpPr>
        <p:grpSpPr bwMode="auto">
          <a:xfrm>
            <a:off x="1976439" y="2306638"/>
            <a:ext cx="4894263" cy="431800"/>
            <a:chOff x="3779912" y="1777380"/>
            <a:chExt cx="4896544" cy="432049"/>
          </a:xfrm>
        </p:grpSpPr>
        <p:sp>
          <p:nvSpPr>
            <p:cNvPr id="10" name="矩形 9"/>
            <p:cNvSpPr/>
            <p:nvPr/>
          </p:nvSpPr>
          <p:spPr>
            <a:xfrm>
              <a:off x="3779912" y="1777380"/>
              <a:ext cx="4896544" cy="432049"/>
            </a:xfrm>
            <a:prstGeom prst="rect">
              <a:avLst/>
            </a:prstGeom>
            <a:solidFill>
              <a:schemeClr val="bg2">
                <a:lumMod val="25000"/>
              </a:schemeClr>
            </a:solidFill>
            <a:ln w="12700" cap="flat" cmpd="sng" algn="ctr">
              <a:noFill/>
              <a:prstDash val="solid"/>
            </a:ln>
            <a:effectLst>
              <a:outerShdw blurRad="50800" dist="38100" dir="5400000" algn="t" rotWithShape="0">
                <a:prstClr val="black">
                  <a:alpha val="40000"/>
                </a:prstClr>
              </a:outerShdw>
            </a:effectLst>
          </p:spPr>
          <p:txBody>
            <a:bodyPr anchor="ctr"/>
            <a:lstStyle/>
            <a:p>
              <a:pPr algn="ctr" fontAlgn="auto">
                <a:spcBef>
                  <a:spcPts val="0"/>
                </a:spcBef>
                <a:spcAft>
                  <a:spcPts val="0"/>
                </a:spcAft>
                <a:defRPr/>
              </a:pPr>
              <a:endParaRPr lang="zh-CN" altLang="en-US" sz="1799" kern="0">
                <a:solidFill>
                  <a:sysClr val="window" lastClr="FFFFFF"/>
                </a:solidFill>
                <a:latin typeface="+mn-lt"/>
                <a:ea typeface="微软雅黑"/>
              </a:endParaRPr>
            </a:p>
          </p:txBody>
        </p:sp>
        <p:sp>
          <p:nvSpPr>
            <p:cNvPr id="11" name="矩形 10"/>
            <p:cNvSpPr/>
            <p:nvPr/>
          </p:nvSpPr>
          <p:spPr>
            <a:xfrm>
              <a:off x="3779912" y="1777380"/>
              <a:ext cx="1289651" cy="432049"/>
            </a:xfrm>
            <a:prstGeom prst="rect">
              <a:avLst/>
            </a:prstGeom>
            <a:solidFill>
              <a:srgbClr val="44ADCB"/>
            </a:solidFill>
            <a:ln w="12700" cap="flat" cmpd="sng" algn="ctr">
              <a:noFill/>
              <a:prstDash val="solid"/>
            </a:ln>
            <a:effectLst/>
          </p:spPr>
          <p:txBody>
            <a:bodyPr anchor="ctr"/>
            <a:lstStyle/>
            <a:p>
              <a:pPr algn="ctr" fontAlgn="auto">
                <a:spcBef>
                  <a:spcPts val="0"/>
                </a:spcBef>
                <a:spcAft>
                  <a:spcPts val="0"/>
                </a:spcAft>
                <a:defRPr/>
              </a:pPr>
              <a:r>
                <a:rPr lang="en-US" altLang="zh-CN" sz="2399" kern="0" dirty="0">
                  <a:solidFill>
                    <a:sysClr val="window" lastClr="FFFFFF"/>
                  </a:solidFill>
                  <a:latin typeface="Broadway" pitchFamily="82" charset="0"/>
                  <a:ea typeface="微软雅黑"/>
                </a:rPr>
                <a:t>1</a:t>
              </a:r>
              <a:endParaRPr lang="zh-CN" altLang="en-US" sz="2399" kern="0" dirty="0">
                <a:solidFill>
                  <a:sysClr val="window" lastClr="FFFFFF"/>
                </a:solidFill>
                <a:latin typeface="Broadway" pitchFamily="82" charset="0"/>
                <a:ea typeface="微软雅黑"/>
              </a:endParaRPr>
            </a:p>
          </p:txBody>
        </p:sp>
        <p:sp>
          <p:nvSpPr>
            <p:cNvPr id="12" name="TextBox 37"/>
            <p:cNvSpPr txBox="1"/>
            <p:nvPr/>
          </p:nvSpPr>
          <p:spPr>
            <a:xfrm>
              <a:off x="4381855" y="1823444"/>
              <a:ext cx="4275065" cy="369417"/>
            </a:xfrm>
            <a:prstGeom prst="rect">
              <a:avLst/>
            </a:prstGeom>
            <a:noFill/>
          </p:spPr>
          <p:txBody>
            <a:bodyPr wrap="square">
              <a:spAutoFit/>
            </a:bodyPr>
            <a:lstStyle/>
            <a:p>
              <a:pPr defTabSz="913996" fontAlgn="auto">
                <a:spcBef>
                  <a:spcPts val="0"/>
                </a:spcBef>
                <a:spcAft>
                  <a:spcPts val="0"/>
                </a:spcAft>
                <a:defRPr/>
              </a:pPr>
              <a:r>
                <a:rPr lang="zh-CN" altLang="en-US" sz="1799" b="1" dirty="0">
                  <a:solidFill>
                    <a:srgbClr val="1F497D"/>
                  </a:solidFill>
                  <a:latin typeface="微软雅黑" pitchFamily="34" charset="-122"/>
                  <a:ea typeface="微软雅黑" pitchFamily="34" charset="-122"/>
                </a:rPr>
                <a:t> </a:t>
              </a:r>
              <a:r>
                <a:rPr lang="zh-CN" altLang="en-US" sz="1799" b="1" dirty="0" smtClean="0">
                  <a:solidFill>
                    <a:srgbClr val="1F497D"/>
                  </a:solidFill>
                  <a:latin typeface="微软雅黑" pitchFamily="34" charset="-122"/>
                  <a:ea typeface="微软雅黑" pitchFamily="34" charset="-122"/>
                </a:rPr>
                <a:t>        </a:t>
              </a:r>
              <a:r>
                <a:rPr lang="zh-CN" altLang="en-US" sz="1799" b="1" dirty="0" smtClean="0">
                  <a:latin typeface="微软雅黑" pitchFamily="34" charset="-122"/>
                  <a:ea typeface="微软雅黑" pitchFamily="34" charset="-122"/>
                </a:rPr>
                <a:t>近</a:t>
              </a:r>
              <a:r>
                <a:rPr lang="en-US" altLang="zh-CN" sz="1799" b="1" dirty="0" smtClean="0">
                  <a:latin typeface="微软雅黑" pitchFamily="34" charset="-122"/>
                  <a:ea typeface="微软雅黑" pitchFamily="34" charset="-122"/>
                </a:rPr>
                <a:t>2</a:t>
              </a:r>
              <a:r>
                <a:rPr lang="zh-CN" altLang="en-US" sz="1799" b="1" dirty="0" smtClean="0">
                  <a:latin typeface="微软雅黑" pitchFamily="34" charset="-122"/>
                  <a:ea typeface="微软雅黑" pitchFamily="34" charset="-122"/>
                </a:rPr>
                <a:t>年中国作者发文情况</a:t>
              </a:r>
              <a:endParaRPr lang="zh-CN" altLang="en-US" sz="1799" b="1" dirty="0">
                <a:latin typeface="微软雅黑" pitchFamily="34" charset="-122"/>
                <a:ea typeface="微软雅黑" pitchFamily="34" charset="-122"/>
              </a:endParaRPr>
            </a:p>
          </p:txBody>
        </p:sp>
      </p:grpSp>
      <p:grpSp>
        <p:nvGrpSpPr>
          <p:cNvPr id="9" name="组合 9"/>
          <p:cNvGrpSpPr>
            <a:grpSpLocks/>
          </p:cNvGrpSpPr>
          <p:nvPr/>
        </p:nvGrpSpPr>
        <p:grpSpPr bwMode="auto">
          <a:xfrm>
            <a:off x="1976439" y="3119438"/>
            <a:ext cx="4894263" cy="431801"/>
            <a:chOff x="3779912" y="1777380"/>
            <a:chExt cx="4896544" cy="432050"/>
          </a:xfrm>
        </p:grpSpPr>
        <p:sp>
          <p:nvSpPr>
            <p:cNvPr id="14" name="矩形 13"/>
            <p:cNvSpPr/>
            <p:nvPr/>
          </p:nvSpPr>
          <p:spPr>
            <a:xfrm>
              <a:off x="3779912" y="1777381"/>
              <a:ext cx="4896544" cy="432049"/>
            </a:xfrm>
            <a:prstGeom prst="rect">
              <a:avLst/>
            </a:prstGeom>
            <a:solidFill>
              <a:schemeClr val="bg2">
                <a:lumMod val="25000"/>
              </a:schemeClr>
            </a:solidFill>
            <a:ln w="12700" cap="flat" cmpd="sng" algn="ctr">
              <a:noFill/>
              <a:prstDash val="solid"/>
            </a:ln>
            <a:effectLst>
              <a:outerShdw blurRad="50800" dist="38100" dir="5400000" algn="t" rotWithShape="0">
                <a:prstClr val="black">
                  <a:alpha val="40000"/>
                </a:prstClr>
              </a:outerShdw>
            </a:effectLst>
          </p:spPr>
          <p:txBody>
            <a:bodyPr anchor="ctr"/>
            <a:lstStyle/>
            <a:p>
              <a:pPr algn="ctr" fontAlgn="auto">
                <a:spcBef>
                  <a:spcPts val="0"/>
                </a:spcBef>
                <a:spcAft>
                  <a:spcPts val="0"/>
                </a:spcAft>
                <a:defRPr/>
              </a:pPr>
              <a:endParaRPr lang="zh-CN" altLang="en-US" sz="1799" kern="0">
                <a:solidFill>
                  <a:sysClr val="window" lastClr="FFFFFF"/>
                </a:solidFill>
                <a:latin typeface="+mn-lt"/>
                <a:ea typeface="微软雅黑"/>
              </a:endParaRPr>
            </a:p>
          </p:txBody>
        </p:sp>
        <p:sp>
          <p:nvSpPr>
            <p:cNvPr id="15" name="矩形 14"/>
            <p:cNvSpPr/>
            <p:nvPr/>
          </p:nvSpPr>
          <p:spPr>
            <a:xfrm>
              <a:off x="3779912" y="1777380"/>
              <a:ext cx="1289651" cy="432049"/>
            </a:xfrm>
            <a:prstGeom prst="rect">
              <a:avLst/>
            </a:prstGeom>
            <a:solidFill>
              <a:srgbClr val="44ADCB"/>
            </a:solidFill>
            <a:ln w="12700" cap="flat" cmpd="sng" algn="ctr">
              <a:noFill/>
              <a:prstDash val="solid"/>
            </a:ln>
            <a:effectLst/>
          </p:spPr>
          <p:txBody>
            <a:bodyPr anchor="ctr"/>
            <a:lstStyle/>
            <a:p>
              <a:pPr algn="ctr" fontAlgn="auto">
                <a:spcBef>
                  <a:spcPts val="0"/>
                </a:spcBef>
                <a:spcAft>
                  <a:spcPts val="0"/>
                </a:spcAft>
                <a:defRPr/>
              </a:pPr>
              <a:r>
                <a:rPr lang="en-US" altLang="zh-CN" sz="2399" kern="0" dirty="0">
                  <a:solidFill>
                    <a:sysClr val="window" lastClr="FFFFFF"/>
                  </a:solidFill>
                  <a:latin typeface="Broadway" pitchFamily="82" charset="0"/>
                  <a:ea typeface="微软雅黑"/>
                </a:rPr>
                <a:t>2</a:t>
              </a:r>
              <a:endParaRPr lang="zh-CN" altLang="en-US" sz="2399" kern="0" dirty="0">
                <a:solidFill>
                  <a:sysClr val="window" lastClr="FFFFFF"/>
                </a:solidFill>
                <a:latin typeface="Broadway" pitchFamily="82" charset="0"/>
                <a:ea typeface="微软雅黑"/>
              </a:endParaRPr>
            </a:p>
          </p:txBody>
        </p:sp>
        <p:sp>
          <p:nvSpPr>
            <p:cNvPr id="16" name="TextBox 37"/>
            <p:cNvSpPr txBox="1"/>
            <p:nvPr/>
          </p:nvSpPr>
          <p:spPr>
            <a:xfrm>
              <a:off x="4177044" y="1796133"/>
              <a:ext cx="4078601" cy="370101"/>
            </a:xfrm>
            <a:prstGeom prst="rect">
              <a:avLst/>
            </a:prstGeom>
            <a:noFill/>
          </p:spPr>
          <p:txBody>
            <a:bodyPr>
              <a:spAutoFit/>
            </a:bodyPr>
            <a:lstStyle/>
            <a:p>
              <a:pPr algn="ctr" fontAlgn="auto">
                <a:spcBef>
                  <a:spcPts val="0"/>
                </a:spcBef>
                <a:spcAft>
                  <a:spcPts val="0"/>
                </a:spcAft>
                <a:defRPr/>
              </a:pPr>
              <a:r>
                <a:rPr lang="en-US" altLang="zh-CN" sz="1799" b="1" dirty="0" smtClean="0">
                  <a:solidFill>
                    <a:prstClr val="white"/>
                  </a:solidFill>
                  <a:latin typeface="微软雅黑" pitchFamily="34" charset="-122"/>
                  <a:ea typeface="微软雅黑" pitchFamily="34" charset="-122"/>
                </a:rPr>
                <a:t>Science</a:t>
              </a:r>
              <a:r>
                <a:rPr lang="zh-CN" altLang="en-US" sz="1799" b="1" dirty="0" smtClean="0">
                  <a:solidFill>
                    <a:prstClr val="white"/>
                  </a:solidFill>
                  <a:latin typeface="微软雅黑" pitchFamily="34" charset="-122"/>
                  <a:ea typeface="微软雅黑" pitchFamily="34" charset="-122"/>
                </a:rPr>
                <a:t>期刊投稿要领</a:t>
              </a:r>
              <a:endParaRPr lang="zh-CN" altLang="en-US" sz="1799" b="1" dirty="0">
                <a:solidFill>
                  <a:prstClr val="white"/>
                </a:solidFill>
                <a:latin typeface="微软雅黑" pitchFamily="34" charset="-122"/>
                <a:ea typeface="微软雅黑" pitchFamily="34" charset="-122"/>
              </a:endParaRPr>
            </a:p>
          </p:txBody>
        </p:sp>
      </p:grpSp>
      <p:grpSp>
        <p:nvGrpSpPr>
          <p:cNvPr id="13" name="组合 13"/>
          <p:cNvGrpSpPr>
            <a:grpSpLocks/>
          </p:cNvGrpSpPr>
          <p:nvPr/>
        </p:nvGrpSpPr>
        <p:grpSpPr bwMode="auto">
          <a:xfrm>
            <a:off x="1976439" y="3932238"/>
            <a:ext cx="4894263" cy="431800"/>
            <a:chOff x="3779912" y="1777380"/>
            <a:chExt cx="4896544" cy="432048"/>
          </a:xfrm>
        </p:grpSpPr>
        <p:sp>
          <p:nvSpPr>
            <p:cNvPr id="18" name="矩形 17"/>
            <p:cNvSpPr/>
            <p:nvPr/>
          </p:nvSpPr>
          <p:spPr>
            <a:xfrm>
              <a:off x="3779912" y="1777380"/>
              <a:ext cx="4896544" cy="432048"/>
            </a:xfrm>
            <a:prstGeom prst="rect">
              <a:avLst/>
            </a:prstGeom>
            <a:solidFill>
              <a:schemeClr val="bg2">
                <a:lumMod val="25000"/>
              </a:schemeClr>
            </a:solidFill>
            <a:ln w="12700" cap="flat" cmpd="sng" algn="ctr">
              <a:noFill/>
              <a:prstDash val="solid"/>
            </a:ln>
            <a:effectLst>
              <a:outerShdw blurRad="50800" dist="38100" dir="5400000" algn="t" rotWithShape="0">
                <a:prstClr val="black">
                  <a:alpha val="40000"/>
                </a:prstClr>
              </a:outerShdw>
            </a:effectLst>
          </p:spPr>
          <p:txBody>
            <a:bodyPr anchor="ctr"/>
            <a:lstStyle/>
            <a:p>
              <a:pPr algn="ctr" fontAlgn="auto">
                <a:spcBef>
                  <a:spcPts val="0"/>
                </a:spcBef>
                <a:spcAft>
                  <a:spcPts val="0"/>
                </a:spcAft>
                <a:defRPr/>
              </a:pPr>
              <a:endParaRPr lang="zh-CN" altLang="en-US" sz="1799" kern="0">
                <a:solidFill>
                  <a:sysClr val="window" lastClr="FFFFFF"/>
                </a:solidFill>
                <a:latin typeface="+mn-lt"/>
                <a:ea typeface="微软雅黑"/>
              </a:endParaRPr>
            </a:p>
          </p:txBody>
        </p:sp>
        <p:sp>
          <p:nvSpPr>
            <p:cNvPr id="19" name="矩形 18"/>
            <p:cNvSpPr/>
            <p:nvPr/>
          </p:nvSpPr>
          <p:spPr>
            <a:xfrm>
              <a:off x="3779912" y="1777380"/>
              <a:ext cx="1289651" cy="432048"/>
            </a:xfrm>
            <a:prstGeom prst="rect">
              <a:avLst/>
            </a:prstGeom>
            <a:solidFill>
              <a:srgbClr val="44ADCB"/>
            </a:solidFill>
            <a:ln w="12700" cap="flat" cmpd="sng" algn="ctr">
              <a:noFill/>
              <a:prstDash val="solid"/>
            </a:ln>
            <a:effectLst/>
          </p:spPr>
          <p:txBody>
            <a:bodyPr anchor="ctr"/>
            <a:lstStyle/>
            <a:p>
              <a:pPr algn="ctr" fontAlgn="auto">
                <a:spcBef>
                  <a:spcPts val="0"/>
                </a:spcBef>
                <a:spcAft>
                  <a:spcPts val="0"/>
                </a:spcAft>
                <a:defRPr/>
              </a:pPr>
              <a:r>
                <a:rPr lang="en-US" altLang="zh-CN" sz="2399" kern="0" dirty="0">
                  <a:solidFill>
                    <a:sysClr val="window" lastClr="FFFFFF"/>
                  </a:solidFill>
                  <a:latin typeface="Broadway" pitchFamily="82" charset="0"/>
                  <a:ea typeface="微软雅黑"/>
                </a:rPr>
                <a:t>3</a:t>
              </a:r>
              <a:endParaRPr lang="zh-CN" altLang="en-US" sz="2399" kern="0" dirty="0">
                <a:solidFill>
                  <a:sysClr val="window" lastClr="FFFFFF"/>
                </a:solidFill>
                <a:latin typeface="Broadway" pitchFamily="82" charset="0"/>
                <a:ea typeface="微软雅黑"/>
              </a:endParaRPr>
            </a:p>
          </p:txBody>
        </p:sp>
        <p:sp>
          <p:nvSpPr>
            <p:cNvPr id="20" name="TextBox 37"/>
            <p:cNvSpPr txBox="1"/>
            <p:nvPr/>
          </p:nvSpPr>
          <p:spPr>
            <a:xfrm>
              <a:off x="3917615" y="1796132"/>
              <a:ext cx="4078601" cy="369416"/>
            </a:xfrm>
            <a:prstGeom prst="rect">
              <a:avLst/>
            </a:prstGeom>
            <a:noFill/>
          </p:spPr>
          <p:txBody>
            <a:bodyPr>
              <a:spAutoFit/>
            </a:bodyPr>
            <a:lstStyle/>
            <a:p>
              <a:pPr algn="ctr">
                <a:defRPr/>
              </a:pPr>
              <a:r>
                <a:rPr lang="zh-CN" altLang="en-US" sz="1799" b="1" dirty="0" smtClean="0">
                  <a:solidFill>
                    <a:srgbClr val="FFC000"/>
                  </a:solidFill>
                  <a:latin typeface="微软雅黑" pitchFamily="34" charset="-122"/>
                  <a:ea typeface="微软雅黑" pitchFamily="34" charset="-122"/>
                </a:rPr>
                <a:t>按要求准备稿件</a:t>
              </a:r>
              <a:endParaRPr lang="zh-CN" altLang="en-US" sz="1799" b="1" dirty="0">
                <a:solidFill>
                  <a:srgbClr val="FFC000"/>
                </a:solidFill>
                <a:latin typeface="微软雅黑" pitchFamily="34" charset="-122"/>
                <a:ea typeface="微软雅黑" pitchFamily="34" charset="-122"/>
              </a:endParaRPr>
            </a:p>
          </p:txBody>
        </p:sp>
      </p:grpSp>
      <p:grpSp>
        <p:nvGrpSpPr>
          <p:cNvPr id="17" name="组合 17"/>
          <p:cNvGrpSpPr>
            <a:grpSpLocks/>
          </p:cNvGrpSpPr>
          <p:nvPr/>
        </p:nvGrpSpPr>
        <p:grpSpPr bwMode="auto">
          <a:xfrm>
            <a:off x="1976439" y="4745042"/>
            <a:ext cx="4894263" cy="433387"/>
            <a:chOff x="3779912" y="1777380"/>
            <a:chExt cx="4896544" cy="432048"/>
          </a:xfrm>
        </p:grpSpPr>
        <p:sp>
          <p:nvSpPr>
            <p:cNvPr id="22" name="矩形 21"/>
            <p:cNvSpPr/>
            <p:nvPr/>
          </p:nvSpPr>
          <p:spPr>
            <a:xfrm>
              <a:off x="3779912" y="1777380"/>
              <a:ext cx="4896544" cy="432048"/>
            </a:xfrm>
            <a:prstGeom prst="rect">
              <a:avLst/>
            </a:prstGeom>
            <a:solidFill>
              <a:schemeClr val="bg2">
                <a:lumMod val="25000"/>
              </a:schemeClr>
            </a:solidFill>
            <a:ln w="12700" cap="flat" cmpd="sng" algn="ctr">
              <a:noFill/>
              <a:prstDash val="solid"/>
            </a:ln>
            <a:effectLst>
              <a:outerShdw blurRad="50800" dist="38100" dir="5400000" algn="t" rotWithShape="0">
                <a:prstClr val="black">
                  <a:alpha val="40000"/>
                </a:prstClr>
              </a:outerShdw>
            </a:effectLst>
          </p:spPr>
          <p:txBody>
            <a:bodyPr anchor="ctr"/>
            <a:lstStyle/>
            <a:p>
              <a:pPr algn="ctr" fontAlgn="auto">
                <a:spcBef>
                  <a:spcPts val="0"/>
                </a:spcBef>
                <a:spcAft>
                  <a:spcPts val="0"/>
                </a:spcAft>
                <a:defRPr/>
              </a:pPr>
              <a:endParaRPr lang="zh-CN" altLang="en-US" sz="1799" kern="0">
                <a:solidFill>
                  <a:sysClr val="window" lastClr="FFFFFF"/>
                </a:solidFill>
                <a:latin typeface="+mn-lt"/>
                <a:ea typeface="微软雅黑"/>
              </a:endParaRPr>
            </a:p>
          </p:txBody>
        </p:sp>
        <p:sp>
          <p:nvSpPr>
            <p:cNvPr id="23" name="矩形 22"/>
            <p:cNvSpPr/>
            <p:nvPr/>
          </p:nvSpPr>
          <p:spPr>
            <a:xfrm>
              <a:off x="3779912" y="1777380"/>
              <a:ext cx="1289651" cy="432048"/>
            </a:xfrm>
            <a:prstGeom prst="rect">
              <a:avLst/>
            </a:prstGeom>
            <a:solidFill>
              <a:srgbClr val="44ADCB"/>
            </a:solidFill>
            <a:ln w="12700" cap="flat" cmpd="sng" algn="ctr">
              <a:noFill/>
              <a:prstDash val="solid"/>
            </a:ln>
            <a:effectLst/>
          </p:spPr>
          <p:txBody>
            <a:bodyPr anchor="ctr"/>
            <a:lstStyle/>
            <a:p>
              <a:pPr algn="ctr" fontAlgn="auto">
                <a:spcBef>
                  <a:spcPts val="0"/>
                </a:spcBef>
                <a:spcAft>
                  <a:spcPts val="0"/>
                </a:spcAft>
                <a:defRPr/>
              </a:pPr>
              <a:r>
                <a:rPr lang="en-US" altLang="zh-CN" sz="2399" kern="0" dirty="0">
                  <a:solidFill>
                    <a:sysClr val="window" lastClr="FFFFFF"/>
                  </a:solidFill>
                  <a:latin typeface="Broadway" pitchFamily="82" charset="0"/>
                  <a:ea typeface="微软雅黑"/>
                </a:rPr>
                <a:t>4</a:t>
              </a:r>
              <a:endParaRPr lang="zh-CN" altLang="en-US" sz="2399" kern="0" dirty="0">
                <a:solidFill>
                  <a:sysClr val="window" lastClr="FFFFFF"/>
                </a:solidFill>
                <a:latin typeface="Broadway" pitchFamily="82" charset="0"/>
                <a:ea typeface="微软雅黑"/>
              </a:endParaRPr>
            </a:p>
          </p:txBody>
        </p:sp>
        <p:sp>
          <p:nvSpPr>
            <p:cNvPr id="24" name="TextBox 37"/>
            <p:cNvSpPr txBox="1"/>
            <p:nvPr/>
          </p:nvSpPr>
          <p:spPr>
            <a:xfrm>
              <a:off x="4381855" y="1824858"/>
              <a:ext cx="4078601" cy="368744"/>
            </a:xfrm>
            <a:prstGeom prst="rect">
              <a:avLst/>
            </a:prstGeom>
            <a:noFill/>
          </p:spPr>
          <p:txBody>
            <a:bodyPr>
              <a:spAutoFit/>
            </a:bodyPr>
            <a:lstStyle/>
            <a:p>
              <a:pPr fontAlgn="auto">
                <a:spcBef>
                  <a:spcPts val="0"/>
                </a:spcBef>
                <a:spcAft>
                  <a:spcPts val="0"/>
                </a:spcAft>
                <a:defRPr/>
              </a:pPr>
              <a:r>
                <a:rPr lang="zh-CN" altLang="en-US" sz="1799" b="1" dirty="0" smtClean="0">
                  <a:solidFill>
                    <a:prstClr val="white"/>
                  </a:solidFill>
                  <a:latin typeface="微软雅黑" pitchFamily="34" charset="-122"/>
                  <a:ea typeface="微软雅黑" pitchFamily="34" charset="-122"/>
                </a:rPr>
                <a:t>          作者须知</a:t>
              </a:r>
              <a:endParaRPr lang="zh-CN" altLang="en-US" sz="1799" b="1" dirty="0">
                <a:solidFill>
                  <a:prstClr val="white"/>
                </a:solidFill>
                <a:latin typeface="微软雅黑" pitchFamily="34" charset="-122"/>
                <a:ea typeface="微软雅黑"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20440" y="232012"/>
            <a:ext cx="10326132" cy="823913"/>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en-US" sz="3600" b="1" i="0" u="none" strike="noStrike" kern="1200" cap="none" spc="0" normalizeH="0" baseline="0" noProof="0" dirty="0" smtClean="0">
                <a:ln w="9525">
                  <a:noFill/>
                  <a:prstDash val="solid"/>
                </a:ln>
                <a:solidFill>
                  <a:srgbClr val="C62326"/>
                </a:solidFill>
                <a:effectLst/>
                <a:uLnTx/>
                <a:uFillTx/>
                <a:latin typeface="+mj-lt"/>
                <a:ea typeface="宋体" charset="-122"/>
                <a:cs typeface="+mj-cs"/>
              </a:rPr>
              <a:t>如何准备稿件？</a:t>
            </a:r>
          </a:p>
        </p:txBody>
      </p:sp>
      <p:sp>
        <p:nvSpPr>
          <p:cNvPr id="3" name="Rectangle 3"/>
          <p:cNvSpPr txBox="1">
            <a:spLocks noChangeArrowheads="1"/>
          </p:cNvSpPr>
          <p:nvPr/>
        </p:nvSpPr>
        <p:spPr>
          <a:xfrm>
            <a:off x="445827" y="1460737"/>
            <a:ext cx="11127474" cy="4230379"/>
          </a:xfrm>
          <a:prstGeom prst="rect">
            <a:avLst/>
          </a:prstGeom>
        </p:spPr>
        <p:txBody>
          <a:bodyPr/>
          <a:lstStyle/>
          <a:p>
            <a:pPr marL="342900" marR="0" lvl="0" indent="-342900" algn="l" defTabSz="914400" rtl="0" eaLnBrk="1" fontAlgn="auto" latinLnBrk="0" hangingPunct="1">
              <a:lnSpc>
                <a:spcPct val="90000"/>
              </a:lnSpc>
              <a:spcBef>
                <a:spcPts val="1800"/>
              </a:spcBef>
              <a:spcAft>
                <a:spcPts val="0"/>
              </a:spcAft>
              <a:buClr>
                <a:srgbClr val="C62326"/>
              </a:buClr>
              <a:buSzPct val="100000"/>
              <a:buFont typeface="Wingdings" charset="2"/>
              <a:buChar char="§"/>
              <a:tabLst/>
              <a:defRPr/>
            </a:pPr>
            <a:r>
              <a:rPr kumimoji="0" lang="en-US" altLang="zh-CN" sz="24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author information</a:t>
            </a:r>
            <a:r>
              <a:rPr kumimoji="0" lang="zh-CN" altLang="en-US" sz="24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或</a:t>
            </a:r>
            <a:r>
              <a:rPr kumimoji="0" lang="en-US" altLang="zh-CN" sz="24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information for contributor</a:t>
            </a:r>
          </a:p>
          <a:p>
            <a:pPr marL="342900" marR="0" lvl="0" indent="-342900" algn="l" defTabSz="914400" rtl="0" eaLnBrk="1" fontAlgn="auto" latinLnBrk="0" hangingPunct="1">
              <a:lnSpc>
                <a:spcPct val="90000"/>
              </a:lnSpc>
              <a:spcBef>
                <a:spcPts val="1800"/>
              </a:spcBef>
              <a:spcAft>
                <a:spcPts val="0"/>
              </a:spcAft>
              <a:buClr>
                <a:srgbClr val="C62326"/>
              </a:buClr>
              <a:buSzPct val="100000"/>
              <a:buFont typeface="Wingdings" pitchFamily="2" charset="2"/>
              <a:buNone/>
              <a:tabLst/>
              <a:defRPr/>
            </a:pPr>
            <a:r>
              <a:rPr kumimoji="0" lang="en-US" altLang="zh-CN" sz="24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   </a:t>
            </a:r>
            <a:r>
              <a:rPr kumimoji="0" lang="zh-CN" altLang="en-US" sz="24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提供稿件准备的信息：</a:t>
            </a:r>
          </a:p>
          <a:p>
            <a:pPr marL="342900" marR="0" lvl="0" indent="-342900" algn="l" defTabSz="914400" rtl="0" eaLnBrk="1" fontAlgn="auto" latinLnBrk="0" hangingPunct="1">
              <a:lnSpc>
                <a:spcPct val="90000"/>
              </a:lnSpc>
              <a:spcBef>
                <a:spcPts val="1800"/>
              </a:spcBef>
              <a:spcAft>
                <a:spcPts val="0"/>
              </a:spcAft>
              <a:buClr>
                <a:srgbClr val="C62326"/>
              </a:buClr>
              <a:buSzPct val="100000"/>
              <a:buFont typeface="Wingdings" charset="2"/>
              <a:buChar char="§"/>
              <a:tabLst/>
              <a:defRPr/>
            </a:pPr>
            <a:endParaRPr kumimoji="0" lang="zh-CN" altLang="en-US" sz="10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endParaRPr>
          </a:p>
          <a:p>
            <a:pPr marL="574675" marR="0" lvl="1" indent="-342900" algn="l" defTabSz="914400" rtl="0" eaLnBrk="1" fontAlgn="auto" latinLnBrk="0" hangingPunct="1">
              <a:lnSpc>
                <a:spcPct val="90000"/>
              </a:lnSpc>
              <a:spcBef>
                <a:spcPts val="1200"/>
              </a:spcBef>
              <a:spcAft>
                <a:spcPts val="0"/>
              </a:spcAft>
              <a:buClr>
                <a:srgbClr val="C62326"/>
              </a:buClr>
              <a:buSzPct val="100000"/>
              <a:buFont typeface="Wingdings" pitchFamily="2" charset="2"/>
              <a:buAutoNum type="arabicPeriod"/>
              <a:tabLst/>
              <a:defRPr/>
            </a:pPr>
            <a:r>
              <a:rPr kumimoji="0" lang="en-US" altLang="zh-CN" sz="24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Guidelines：</a:t>
            </a:r>
            <a:r>
              <a:rPr kumimoji="0" lang="zh-CN" altLang="en-US" sz="24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说明投稿的大致步骤和所需准备</a:t>
            </a:r>
          </a:p>
          <a:p>
            <a:pPr marL="574675" marR="0" lvl="1" indent="-342900" algn="l" defTabSz="914400" rtl="0" eaLnBrk="1" fontAlgn="auto" latinLnBrk="0" hangingPunct="1">
              <a:lnSpc>
                <a:spcPct val="90000"/>
              </a:lnSpc>
              <a:spcBef>
                <a:spcPts val="1200"/>
              </a:spcBef>
              <a:spcAft>
                <a:spcPts val="0"/>
              </a:spcAft>
              <a:buClr>
                <a:srgbClr val="C62326"/>
              </a:buClr>
              <a:buSzPct val="100000"/>
              <a:buFont typeface="Wingdings" pitchFamily="2" charset="2"/>
              <a:buNone/>
              <a:tabLst/>
              <a:defRPr/>
            </a:pPr>
            <a:r>
              <a:rPr kumimoji="0" lang="zh-CN" altLang="en-US" sz="24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     一份稿件通常包括以下部分：</a:t>
            </a:r>
          </a:p>
          <a:p>
            <a:pPr marL="749300" marR="0" lvl="2" indent="-285750" algn="l" defTabSz="914400" rtl="0" eaLnBrk="1" fontAlgn="auto" latinLnBrk="0" hangingPunct="1">
              <a:lnSpc>
                <a:spcPct val="90000"/>
              </a:lnSpc>
              <a:spcBef>
                <a:spcPts val="600"/>
              </a:spcBef>
              <a:spcAft>
                <a:spcPts val="0"/>
              </a:spcAft>
              <a:buClr>
                <a:srgbClr val="C62326"/>
              </a:buClr>
              <a:buSzPct val="100000"/>
              <a:buFont typeface="Wingdings" charset="2"/>
              <a:buChar char="§"/>
              <a:tabLst/>
              <a:defRPr/>
            </a:pPr>
            <a:r>
              <a:rPr kumimoji="0" lang="zh-CN" altLang="en-US" sz="18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投稿信*（</a:t>
            </a:r>
            <a:r>
              <a:rPr kumimoji="0" lang="en-US" altLang="zh-CN" sz="18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Cover Letter</a:t>
            </a:r>
            <a:r>
              <a:rPr kumimoji="0" lang="zh-CN" altLang="en-US" sz="18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a:t>
            </a:r>
          </a:p>
          <a:p>
            <a:pPr marL="749300" marR="0" lvl="2" indent="-285750" algn="l" defTabSz="914400" rtl="0" eaLnBrk="1" fontAlgn="auto" latinLnBrk="0" hangingPunct="1">
              <a:lnSpc>
                <a:spcPct val="90000"/>
              </a:lnSpc>
              <a:spcBef>
                <a:spcPts val="600"/>
              </a:spcBef>
              <a:spcAft>
                <a:spcPts val="0"/>
              </a:spcAft>
              <a:buClr>
                <a:srgbClr val="C62326"/>
              </a:buClr>
              <a:buSzPct val="100000"/>
              <a:buFont typeface="Wingdings" charset="2"/>
              <a:buChar char="§"/>
              <a:tabLst/>
              <a:defRPr/>
            </a:pPr>
            <a:r>
              <a:rPr kumimoji="0" lang="zh-CN" altLang="en-US" sz="18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原稿</a:t>
            </a:r>
          </a:p>
          <a:p>
            <a:pPr marL="749300" marR="0" lvl="2" indent="-285750" algn="l" defTabSz="914400" rtl="0" eaLnBrk="1" fontAlgn="auto" latinLnBrk="0" hangingPunct="1">
              <a:lnSpc>
                <a:spcPct val="90000"/>
              </a:lnSpc>
              <a:spcBef>
                <a:spcPts val="600"/>
              </a:spcBef>
              <a:spcAft>
                <a:spcPts val="0"/>
              </a:spcAft>
              <a:buClr>
                <a:srgbClr val="C62326"/>
              </a:buClr>
              <a:buSzPct val="100000"/>
              <a:buFont typeface="Wingdings" charset="2"/>
              <a:buChar char="§"/>
              <a:tabLst/>
              <a:defRPr/>
            </a:pPr>
            <a:r>
              <a:rPr kumimoji="0" lang="zh-CN" altLang="en-US" sz="18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图片和表格</a:t>
            </a:r>
          </a:p>
          <a:p>
            <a:pPr marL="749300" marR="0" lvl="2" indent="-285750" algn="l" defTabSz="914400" rtl="0" eaLnBrk="1" fontAlgn="auto" latinLnBrk="0" hangingPunct="1">
              <a:lnSpc>
                <a:spcPct val="90000"/>
              </a:lnSpc>
              <a:spcBef>
                <a:spcPts val="600"/>
              </a:spcBef>
              <a:spcAft>
                <a:spcPts val="0"/>
              </a:spcAft>
              <a:buClr>
                <a:srgbClr val="C62326"/>
              </a:buClr>
              <a:buSzPct val="100000"/>
              <a:buFont typeface="Wingdings" charset="2"/>
              <a:buChar char="§"/>
              <a:tabLst/>
              <a:defRPr/>
            </a:pPr>
            <a:r>
              <a:rPr kumimoji="0" lang="zh-CN" altLang="en-US" sz="18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版权文件，投稿时通常需同时签署版权声明文件</a:t>
            </a:r>
          </a:p>
          <a:p>
            <a:pPr marL="749300" marR="0" lvl="2" indent="-285750" algn="l" defTabSz="914400" rtl="0" eaLnBrk="1" fontAlgn="auto" latinLnBrk="0" hangingPunct="1">
              <a:lnSpc>
                <a:spcPct val="90000"/>
              </a:lnSpc>
              <a:spcBef>
                <a:spcPts val="600"/>
              </a:spcBef>
              <a:spcAft>
                <a:spcPts val="0"/>
              </a:spcAft>
              <a:buClr>
                <a:srgbClr val="C62326"/>
              </a:buClr>
              <a:buSzPct val="100000"/>
              <a:buFont typeface="Wingdings" charset="2"/>
              <a:buChar char="§"/>
              <a:tabLst/>
              <a:defRPr/>
            </a:pPr>
            <a:r>
              <a:rPr kumimoji="0" lang="zh-CN" altLang="en-US" sz="18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作者</a:t>
            </a:r>
            <a:r>
              <a:rPr lang="zh-CN" altLang="en-US" noProof="0" dirty="0" smtClean="0">
                <a:solidFill>
                  <a:schemeClr val="bg1">
                    <a:lumMod val="95000"/>
                    <a:lumOff val="5000"/>
                  </a:schemeClr>
                </a:solidFill>
                <a:ea typeface="宋体" charset="-122"/>
              </a:rPr>
              <a:t>基本信息</a:t>
            </a:r>
            <a:endParaRPr kumimoji="0" lang="zh-CN" altLang="en-US" sz="18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endParaRPr>
          </a:p>
          <a:p>
            <a:pPr marL="342900" marR="0" lvl="0" indent="-342900" algn="l" defTabSz="914400" rtl="0" eaLnBrk="1" fontAlgn="auto" latinLnBrk="0" hangingPunct="1">
              <a:lnSpc>
                <a:spcPct val="90000"/>
              </a:lnSpc>
              <a:spcBef>
                <a:spcPts val="1800"/>
              </a:spcBef>
              <a:spcAft>
                <a:spcPts val="0"/>
              </a:spcAft>
              <a:buClr>
                <a:srgbClr val="C62326"/>
              </a:buClr>
              <a:buSzPct val="100000"/>
              <a:buFont typeface="Wingdings" charset="2"/>
              <a:buChar char="§"/>
              <a:tabLst/>
              <a:defRPr/>
            </a:pPr>
            <a:endParaRPr kumimoji="0" lang="zh-CN" altLang="en-US" sz="24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611188" y="1052513"/>
            <a:ext cx="10989409" cy="5224462"/>
          </a:xfrm>
          <a:prstGeom prst="rect">
            <a:avLst/>
          </a:prstGeom>
        </p:spPr>
        <p:txBody>
          <a:bodyPr/>
          <a:lstStyle/>
          <a:p>
            <a:pPr marL="457200" marR="0" lvl="0" indent="-457200" algn="l" defTabSz="914400" rtl="0" eaLnBrk="1" fontAlgn="auto" latinLnBrk="0" hangingPunct="1">
              <a:lnSpc>
                <a:spcPct val="90000"/>
              </a:lnSpc>
              <a:spcBef>
                <a:spcPts val="1800"/>
              </a:spcBef>
              <a:spcAft>
                <a:spcPts val="0"/>
              </a:spcAft>
              <a:buClr>
                <a:srgbClr val="C62326"/>
              </a:buClr>
              <a:buSzPct val="100000"/>
              <a:buFont typeface="Wingdings" pitchFamily="2" charset="2"/>
              <a:buNone/>
              <a:tabLst/>
              <a:defRPr/>
            </a:pPr>
            <a:r>
              <a:rPr kumimoji="0" lang="en-US" altLang="zh-CN" sz="24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2. Format</a:t>
            </a:r>
            <a:r>
              <a:rPr kumimoji="0" lang="zh-CN" altLang="en-US" sz="24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，这里有稿件各个部分的格式规范（</a:t>
            </a:r>
            <a:r>
              <a:rPr kumimoji="0" lang="en-US" altLang="zh-CN" sz="24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Science</a:t>
            </a:r>
            <a:r>
              <a:rPr lang="zh-CN" altLang="en-US" sz="2400" dirty="0" smtClean="0">
                <a:solidFill>
                  <a:schemeClr val="bg1">
                    <a:lumMod val="95000"/>
                    <a:lumOff val="5000"/>
                  </a:schemeClr>
                </a:solidFill>
                <a:ea typeface="宋体" charset="-122"/>
              </a:rPr>
              <a:t>可</a:t>
            </a:r>
            <a:r>
              <a:rPr kumimoji="0" lang="zh-CN" altLang="en-US" sz="24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下载模版）</a:t>
            </a:r>
          </a:p>
          <a:p>
            <a:pPr marL="1295400" marR="0" lvl="2" indent="-381000" algn="l" defTabSz="914400" rtl="0" eaLnBrk="1" fontAlgn="auto" latinLnBrk="0" hangingPunct="1">
              <a:lnSpc>
                <a:spcPct val="90000"/>
              </a:lnSpc>
              <a:spcBef>
                <a:spcPts val="600"/>
              </a:spcBef>
              <a:spcAft>
                <a:spcPts val="0"/>
              </a:spcAft>
              <a:buClr>
                <a:srgbClr val="C62326"/>
              </a:buClr>
              <a:buSzPct val="100000"/>
              <a:buFont typeface="Wingdings" charset="2"/>
              <a:buChar char="§"/>
              <a:tabLst/>
              <a:defRPr/>
            </a:pPr>
            <a:r>
              <a:rPr kumimoji="0" lang="zh-CN" altLang="en-US" sz="18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标题</a:t>
            </a:r>
            <a:endParaRPr kumimoji="0" lang="en-US" altLang="zh-CN" sz="18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endParaRPr>
          </a:p>
          <a:p>
            <a:pPr marL="1295400" marR="0" lvl="2" indent="-381000" algn="l" defTabSz="914400" rtl="0" eaLnBrk="1" fontAlgn="auto" latinLnBrk="0" hangingPunct="1">
              <a:lnSpc>
                <a:spcPct val="90000"/>
              </a:lnSpc>
              <a:spcBef>
                <a:spcPts val="600"/>
              </a:spcBef>
              <a:spcAft>
                <a:spcPts val="0"/>
              </a:spcAft>
              <a:buClr>
                <a:srgbClr val="C62326"/>
              </a:buClr>
              <a:buSzPct val="100000"/>
              <a:buFont typeface="Wingdings" charset="2"/>
              <a:buChar char="§"/>
              <a:tabLst/>
              <a:defRPr/>
            </a:pPr>
            <a:r>
              <a:rPr lang="en-US" altLang="zh-CN" dirty="0" smtClean="0">
                <a:solidFill>
                  <a:schemeClr val="bg1">
                    <a:lumMod val="95000"/>
                    <a:lumOff val="5000"/>
                  </a:schemeClr>
                </a:solidFill>
                <a:ea typeface="宋体" charset="-122"/>
              </a:rPr>
              <a:t>1</a:t>
            </a:r>
            <a:r>
              <a:rPr lang="zh-CN" altLang="en-US" dirty="0" smtClean="0">
                <a:solidFill>
                  <a:schemeClr val="bg1">
                    <a:lumMod val="95000"/>
                    <a:lumOff val="5000"/>
                  </a:schemeClr>
                </a:solidFill>
                <a:ea typeface="宋体" charset="-122"/>
              </a:rPr>
              <a:t>句话总结（获取文章最重要的信息，补充标题而非重复）</a:t>
            </a:r>
            <a:endParaRPr kumimoji="0" lang="zh-CN" altLang="en-US" sz="18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endParaRPr>
          </a:p>
          <a:p>
            <a:pPr marL="1295400" marR="0" lvl="2" indent="-381000" algn="l" defTabSz="914400" rtl="0" eaLnBrk="1" fontAlgn="auto" latinLnBrk="0" hangingPunct="1">
              <a:lnSpc>
                <a:spcPct val="90000"/>
              </a:lnSpc>
              <a:spcBef>
                <a:spcPts val="600"/>
              </a:spcBef>
              <a:spcAft>
                <a:spcPts val="0"/>
              </a:spcAft>
              <a:buClr>
                <a:srgbClr val="C62326"/>
              </a:buClr>
              <a:buSzPct val="100000"/>
              <a:buFont typeface="Wingdings" charset="2"/>
              <a:buChar char="§"/>
              <a:tabLst/>
              <a:defRPr/>
            </a:pPr>
            <a:r>
              <a:rPr kumimoji="0" lang="zh-CN" altLang="en-US" sz="18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作者信息</a:t>
            </a:r>
            <a:endParaRPr kumimoji="0" lang="en-US" altLang="zh-CN" sz="18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endParaRPr>
          </a:p>
          <a:p>
            <a:pPr marL="1295400" marR="0" lvl="2" indent="-381000" algn="l" defTabSz="914400" rtl="0" eaLnBrk="1" fontAlgn="auto" latinLnBrk="0" hangingPunct="1">
              <a:lnSpc>
                <a:spcPct val="90000"/>
              </a:lnSpc>
              <a:spcBef>
                <a:spcPts val="600"/>
              </a:spcBef>
              <a:spcAft>
                <a:spcPts val="0"/>
              </a:spcAft>
              <a:buClr>
                <a:srgbClr val="C62326"/>
              </a:buClr>
              <a:buSzPct val="100000"/>
              <a:buFont typeface="Wingdings" charset="2"/>
              <a:buChar char="§"/>
              <a:tabLst/>
              <a:defRPr/>
            </a:pPr>
            <a:r>
              <a:rPr lang="zh-CN" altLang="en-US" dirty="0" smtClean="0">
                <a:solidFill>
                  <a:schemeClr val="bg1">
                    <a:lumMod val="95000"/>
                    <a:lumOff val="5000"/>
                  </a:schemeClr>
                </a:solidFill>
                <a:ea typeface="宋体" charset="-122"/>
              </a:rPr>
              <a:t>机构名称</a:t>
            </a:r>
            <a:endParaRPr kumimoji="0" lang="zh-CN" altLang="en-US" sz="18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endParaRPr>
          </a:p>
          <a:p>
            <a:pPr marL="1295400" marR="0" lvl="2" indent="-381000" algn="l" defTabSz="914400" rtl="0" eaLnBrk="1" fontAlgn="auto" latinLnBrk="0" hangingPunct="1">
              <a:lnSpc>
                <a:spcPct val="90000"/>
              </a:lnSpc>
              <a:spcBef>
                <a:spcPts val="600"/>
              </a:spcBef>
              <a:spcAft>
                <a:spcPts val="0"/>
              </a:spcAft>
              <a:buClr>
                <a:srgbClr val="C62326"/>
              </a:buClr>
              <a:buSzPct val="100000"/>
              <a:buFont typeface="Wingdings" charset="2"/>
              <a:buChar char="§"/>
              <a:tabLst/>
              <a:defRPr/>
            </a:pPr>
            <a:r>
              <a:rPr kumimoji="0" lang="zh-CN" altLang="en-US" sz="18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文摘</a:t>
            </a:r>
          </a:p>
          <a:p>
            <a:pPr marL="1295400" lvl="2" indent="-381000">
              <a:lnSpc>
                <a:spcPct val="90000"/>
              </a:lnSpc>
              <a:spcBef>
                <a:spcPts val="600"/>
              </a:spcBef>
              <a:buClr>
                <a:srgbClr val="C62326"/>
              </a:buClr>
              <a:buSzPct val="100000"/>
              <a:buFont typeface="Wingdings" charset="2"/>
              <a:buChar char="§"/>
              <a:defRPr/>
            </a:pPr>
            <a:r>
              <a:rPr kumimoji="0" lang="zh-CN" altLang="en-US" sz="18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正文 </a:t>
            </a:r>
            <a:r>
              <a:rPr lang="en-US" altLang="zh-CN" dirty="0" smtClean="0">
                <a:solidFill>
                  <a:schemeClr val="bg1">
                    <a:lumMod val="95000"/>
                    <a:lumOff val="5000"/>
                  </a:schemeClr>
                </a:solidFill>
                <a:ea typeface="宋体" charset="-122"/>
              </a:rPr>
              <a:t>(a single complete file that includes all figures and tables in Word’s .</a:t>
            </a:r>
            <a:r>
              <a:rPr lang="en-US" altLang="zh-CN" dirty="0" err="1" smtClean="0">
                <a:solidFill>
                  <a:schemeClr val="bg1">
                    <a:lumMod val="95000"/>
                    <a:lumOff val="5000"/>
                  </a:schemeClr>
                </a:solidFill>
                <a:ea typeface="宋体" charset="-122"/>
              </a:rPr>
              <a:t>docx</a:t>
            </a:r>
            <a:r>
              <a:rPr lang="en-US" altLang="zh-CN" dirty="0" smtClean="0">
                <a:solidFill>
                  <a:schemeClr val="bg1">
                    <a:lumMod val="95000"/>
                    <a:lumOff val="5000"/>
                  </a:schemeClr>
                </a:solidFill>
                <a:ea typeface="宋体" charset="-122"/>
              </a:rPr>
              <a:t> format (Word 2007, 2010, or 2008 or 2011 for a Mac)</a:t>
            </a:r>
            <a:endParaRPr kumimoji="0" lang="zh-CN" altLang="en-US" sz="18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endParaRPr>
          </a:p>
          <a:p>
            <a:pPr marL="1295400" marR="0" lvl="2" indent="-381000" algn="l" defTabSz="914400" rtl="0" eaLnBrk="1" fontAlgn="auto" latinLnBrk="0" hangingPunct="1">
              <a:lnSpc>
                <a:spcPct val="90000"/>
              </a:lnSpc>
              <a:spcBef>
                <a:spcPts val="600"/>
              </a:spcBef>
              <a:spcAft>
                <a:spcPts val="0"/>
              </a:spcAft>
              <a:buClr>
                <a:srgbClr val="C62326"/>
              </a:buClr>
              <a:buSzPct val="100000"/>
              <a:buFont typeface="Wingdings" charset="2"/>
              <a:buChar char="§"/>
              <a:tabLst/>
              <a:defRPr/>
            </a:pPr>
            <a:r>
              <a:rPr kumimoji="0" lang="zh-CN" altLang="en-US" sz="18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多媒体文件</a:t>
            </a:r>
          </a:p>
          <a:p>
            <a:pPr marL="1295400" lvl="2" indent="-381000">
              <a:lnSpc>
                <a:spcPct val="90000"/>
              </a:lnSpc>
              <a:spcBef>
                <a:spcPts val="600"/>
              </a:spcBef>
              <a:buClr>
                <a:srgbClr val="C62326"/>
              </a:buClr>
              <a:buSzPct val="100000"/>
              <a:buFont typeface="Wingdings" charset="2"/>
              <a:buChar char="§"/>
              <a:defRPr/>
            </a:pPr>
            <a:r>
              <a:rPr kumimoji="0" lang="zh-CN" altLang="en-US" sz="18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脚注和参考文献 （</a:t>
            </a:r>
            <a:r>
              <a:rPr lang="en-US" altLang="zh-CN" dirty="0" smtClean="0">
                <a:solidFill>
                  <a:schemeClr val="bg1">
                    <a:lumMod val="95000"/>
                    <a:lumOff val="5000"/>
                  </a:schemeClr>
                </a:solidFill>
                <a:ea typeface="宋体" charset="-122"/>
              </a:rPr>
              <a:t>a single separate file in .</a:t>
            </a:r>
            <a:r>
              <a:rPr lang="en-US" altLang="zh-CN" dirty="0" err="1" smtClean="0">
                <a:solidFill>
                  <a:schemeClr val="bg1">
                    <a:lumMod val="95000"/>
                    <a:lumOff val="5000"/>
                  </a:schemeClr>
                </a:solidFill>
                <a:ea typeface="宋体" charset="-122"/>
              </a:rPr>
              <a:t>docx</a:t>
            </a:r>
            <a:r>
              <a:rPr lang="en-US" altLang="zh-CN" dirty="0" smtClean="0">
                <a:solidFill>
                  <a:schemeClr val="bg1">
                    <a:lumMod val="95000"/>
                    <a:lumOff val="5000"/>
                  </a:schemeClr>
                </a:solidFill>
                <a:ea typeface="宋体" charset="-122"/>
              </a:rPr>
              <a:t> or </a:t>
            </a:r>
          </a:p>
          <a:p>
            <a:pPr marL="1295400" lvl="2" indent="-381000">
              <a:lnSpc>
                <a:spcPct val="90000"/>
              </a:lnSpc>
              <a:spcBef>
                <a:spcPts val="600"/>
              </a:spcBef>
              <a:buClr>
                <a:srgbClr val="C62326"/>
              </a:buClr>
              <a:buSzPct val="100000"/>
              <a:defRPr/>
            </a:pPr>
            <a:r>
              <a:rPr lang="en-US" altLang="zh-CN" dirty="0" smtClean="0">
                <a:solidFill>
                  <a:schemeClr val="bg1">
                    <a:lumMod val="95000"/>
                    <a:lumOff val="5000"/>
                  </a:schemeClr>
                </a:solidFill>
                <a:ea typeface="宋体" charset="-122"/>
              </a:rPr>
              <a:t>       PDF format）</a:t>
            </a:r>
            <a:endParaRPr kumimoji="0" lang="zh-CN" altLang="en-US" sz="18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endParaRPr>
          </a:p>
          <a:p>
            <a:pPr marL="1295400" marR="0" lvl="2" indent="-381000" algn="l" defTabSz="914400" rtl="0" eaLnBrk="1" fontAlgn="auto" latinLnBrk="0" hangingPunct="1">
              <a:lnSpc>
                <a:spcPct val="90000"/>
              </a:lnSpc>
              <a:spcBef>
                <a:spcPts val="600"/>
              </a:spcBef>
              <a:spcAft>
                <a:spcPts val="0"/>
              </a:spcAft>
              <a:buClr>
                <a:srgbClr val="C62326"/>
              </a:buClr>
              <a:buSzPct val="100000"/>
              <a:buFontTx/>
              <a:buNone/>
              <a:tabLst/>
              <a:defRPr/>
            </a:pPr>
            <a:r>
              <a:rPr kumimoji="0" lang="zh-CN" altLang="en-US" sz="1800" b="1"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       </a:t>
            </a:r>
            <a:r>
              <a:rPr kumimoji="0" lang="en-US" altLang="zh-CN" sz="1800" b="1"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a:t>
            </a:r>
          </a:p>
          <a:p>
            <a:pPr marL="1295400" marR="0" lvl="2" indent="-381000" algn="l" defTabSz="914400" rtl="0" eaLnBrk="1" fontAlgn="auto" latinLnBrk="0" hangingPunct="1">
              <a:lnSpc>
                <a:spcPct val="90000"/>
              </a:lnSpc>
              <a:spcBef>
                <a:spcPts val="600"/>
              </a:spcBef>
              <a:spcAft>
                <a:spcPts val="0"/>
              </a:spcAft>
              <a:buClr>
                <a:srgbClr val="C62326"/>
              </a:buClr>
              <a:buSzPct val="100000"/>
              <a:buFontTx/>
              <a:buNone/>
              <a:tabLst/>
              <a:defRPr/>
            </a:pPr>
            <a:endParaRPr kumimoji="0" lang="en-US" altLang="zh-CN" sz="10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endParaRPr>
          </a:p>
          <a:p>
            <a:pPr marL="457200" marR="0" lvl="0" indent="-457200" algn="l" defTabSz="914400" rtl="0" eaLnBrk="1" fontAlgn="auto" latinLnBrk="0" hangingPunct="1">
              <a:lnSpc>
                <a:spcPct val="90000"/>
              </a:lnSpc>
              <a:spcBef>
                <a:spcPts val="1800"/>
              </a:spcBef>
              <a:spcAft>
                <a:spcPts val="0"/>
              </a:spcAft>
              <a:buClr>
                <a:srgbClr val="C62326"/>
              </a:buClr>
              <a:buSzPct val="100000"/>
              <a:buFont typeface="Wingdings" pitchFamily="2" charset="2"/>
              <a:buNone/>
              <a:tabLst/>
              <a:defRPr/>
            </a:pPr>
            <a:r>
              <a:rPr kumimoji="0" lang="en-US" altLang="zh-CN" sz="24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3. </a:t>
            </a:r>
            <a:r>
              <a:rPr kumimoji="0" lang="zh-CN" altLang="en-US" sz="24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其他信息</a:t>
            </a:r>
          </a:p>
          <a:p>
            <a:pPr marL="457200" marR="0" lvl="0" indent="-457200" algn="l" defTabSz="914400" rtl="0" eaLnBrk="1" fontAlgn="auto" latinLnBrk="0" hangingPunct="1">
              <a:lnSpc>
                <a:spcPct val="90000"/>
              </a:lnSpc>
              <a:spcBef>
                <a:spcPts val="1800"/>
              </a:spcBef>
              <a:spcAft>
                <a:spcPts val="0"/>
              </a:spcAft>
              <a:buClr>
                <a:srgbClr val="C62326"/>
              </a:buClr>
              <a:buSzPct val="100000"/>
              <a:buFont typeface="Wingdings" pitchFamily="2" charset="2"/>
              <a:buNone/>
              <a:tabLst/>
              <a:defRPr/>
            </a:pPr>
            <a:r>
              <a:rPr kumimoji="0" lang="zh-CN" altLang="en-US" sz="24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    如出版费用等</a:t>
            </a:r>
          </a:p>
        </p:txBody>
      </p:sp>
      <p:sp>
        <p:nvSpPr>
          <p:cNvPr id="3" name="Rectangle 2"/>
          <p:cNvSpPr txBox="1">
            <a:spLocks noChangeArrowheads="1"/>
          </p:cNvSpPr>
          <p:nvPr/>
        </p:nvSpPr>
        <p:spPr>
          <a:xfrm>
            <a:off x="520440" y="232012"/>
            <a:ext cx="10326132" cy="823913"/>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en-US" sz="3600" b="1" i="0" u="none" strike="noStrike" kern="1200" cap="none" spc="0" normalizeH="0" baseline="0" noProof="0" dirty="0" smtClean="0">
                <a:ln w="9525">
                  <a:noFill/>
                  <a:prstDash val="solid"/>
                </a:ln>
                <a:solidFill>
                  <a:srgbClr val="C62326"/>
                </a:solidFill>
                <a:effectLst/>
                <a:uLnTx/>
                <a:uFillTx/>
                <a:latin typeface="+mj-lt"/>
                <a:ea typeface="宋体" charset="-122"/>
                <a:cs typeface="+mj-cs"/>
              </a:rPr>
              <a:t>如何准备稿件？</a:t>
            </a:r>
          </a:p>
        </p:txBody>
      </p:sp>
      <p:pic>
        <p:nvPicPr>
          <p:cNvPr id="4" name="图片 3" descr="1.jpg"/>
          <p:cNvPicPr>
            <a:picLocks noChangeAspect="1"/>
          </p:cNvPicPr>
          <p:nvPr/>
        </p:nvPicPr>
        <p:blipFill>
          <a:blip r:embed="rId2" cstate="print"/>
          <a:stretch>
            <a:fillRect/>
          </a:stretch>
        </p:blipFill>
        <p:spPr>
          <a:xfrm>
            <a:off x="7454873" y="3507474"/>
            <a:ext cx="4733952" cy="29587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11188" y="188913"/>
            <a:ext cx="8229600" cy="533400"/>
          </a:xfrm>
          <a:prstGeom prst="rect">
            <a:avLst/>
          </a:prstGeom>
          <a:noFill/>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en-US" sz="3600" b="1" i="0" u="none" strike="noStrike" kern="1200" cap="none" spc="0" normalizeH="0" baseline="0" noProof="0" dirty="0" smtClean="0">
                <a:ln w="9525">
                  <a:noFill/>
                  <a:prstDash val="solid"/>
                </a:ln>
                <a:solidFill>
                  <a:srgbClr val="C62326"/>
                </a:solidFill>
                <a:effectLst/>
                <a:uLnTx/>
                <a:uFillTx/>
                <a:latin typeface="+mj-lt"/>
                <a:ea typeface="宋体" charset="-122"/>
                <a:cs typeface="+mj-cs"/>
              </a:rPr>
              <a:t>如何提交稿件？</a:t>
            </a:r>
          </a:p>
        </p:txBody>
      </p:sp>
      <p:sp>
        <p:nvSpPr>
          <p:cNvPr id="3" name="Rectangle 3"/>
          <p:cNvSpPr txBox="1">
            <a:spLocks noChangeArrowheads="1"/>
          </p:cNvSpPr>
          <p:nvPr/>
        </p:nvSpPr>
        <p:spPr>
          <a:xfrm>
            <a:off x="533400" y="1052513"/>
            <a:ext cx="10343866" cy="5400675"/>
          </a:xfrm>
          <a:prstGeom prst="rect">
            <a:avLst/>
          </a:prstGeom>
        </p:spPr>
        <p:txBody>
          <a:bodyPr/>
          <a:lstStyle/>
          <a:p>
            <a:pPr marL="342900" marR="0" lvl="0" indent="-342900" algn="l" defTabSz="914400" rtl="0" eaLnBrk="1" fontAlgn="auto" latinLnBrk="0" hangingPunct="1">
              <a:lnSpc>
                <a:spcPct val="90000"/>
              </a:lnSpc>
              <a:spcBef>
                <a:spcPts val="1800"/>
              </a:spcBef>
              <a:spcAft>
                <a:spcPts val="0"/>
              </a:spcAft>
              <a:buClr>
                <a:srgbClr val="C62326"/>
              </a:buClr>
              <a:buSzPct val="100000"/>
              <a:buFont typeface="Wingdings" charset="2"/>
              <a:buChar char="§"/>
              <a:tabLst/>
              <a:defRPr/>
            </a:pPr>
            <a:r>
              <a:rPr kumimoji="0" lang="zh-CN" altLang="en-US" sz="24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不接受传统方式投稿（邮寄</a:t>
            </a:r>
            <a:r>
              <a:rPr kumimoji="0" lang="en-US" altLang="zh-CN" sz="24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a:t>
            </a:r>
            <a:r>
              <a:rPr kumimoji="0" lang="zh-CN" altLang="en-US" sz="24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电子邮件</a:t>
            </a:r>
            <a:r>
              <a:rPr lang="zh-CN" altLang="en-US" sz="2400" dirty="0" smtClean="0">
                <a:solidFill>
                  <a:schemeClr val="bg1">
                    <a:lumMod val="95000"/>
                    <a:lumOff val="5000"/>
                  </a:schemeClr>
                </a:solidFill>
                <a:ea typeface="宋体" charset="-122"/>
              </a:rPr>
              <a:t>）</a:t>
            </a:r>
            <a:endParaRPr kumimoji="0" lang="zh-CN" altLang="en-US" sz="24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endParaRPr>
          </a:p>
          <a:p>
            <a:pPr marL="574675" marR="0" lvl="1" indent="-342900" algn="l" defTabSz="914400" rtl="0" eaLnBrk="1" fontAlgn="auto" latinLnBrk="0" hangingPunct="1">
              <a:lnSpc>
                <a:spcPct val="90000"/>
              </a:lnSpc>
              <a:spcBef>
                <a:spcPts val="1200"/>
              </a:spcBef>
              <a:spcAft>
                <a:spcPts val="0"/>
              </a:spcAft>
              <a:buClr>
                <a:srgbClr val="C62326"/>
              </a:buClr>
              <a:buSzPct val="100000"/>
              <a:buFont typeface="Wingdings" charset="2"/>
              <a:buChar char="§"/>
              <a:tabLst/>
              <a:defRPr/>
            </a:pPr>
            <a:endParaRPr kumimoji="0" lang="zh-CN" altLang="en-US" sz="12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endParaRPr>
          </a:p>
          <a:p>
            <a:pPr marL="342900" lvl="0" indent="-342900">
              <a:lnSpc>
                <a:spcPct val="90000"/>
              </a:lnSpc>
              <a:spcBef>
                <a:spcPts val="1800"/>
              </a:spcBef>
              <a:buClr>
                <a:srgbClr val="C62326"/>
              </a:buClr>
              <a:buSzPct val="100000"/>
              <a:buFont typeface="Wingdings" charset="2"/>
              <a:buChar char="§"/>
            </a:pPr>
            <a:r>
              <a:rPr kumimoji="0" lang="zh-CN" altLang="en-US" sz="24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使用在线投稿系统 （</a:t>
            </a:r>
            <a:r>
              <a:rPr lang="en-US" altLang="zh-CN" sz="2400" b="1" dirty="0" smtClean="0">
                <a:hlinkClick r:id="rId2"/>
              </a:rPr>
              <a:t>https://cts.sciencemag.org</a:t>
            </a:r>
            <a:r>
              <a:rPr lang="en-US" altLang="zh-CN" sz="2400" b="1" dirty="0" smtClean="0">
                <a:solidFill>
                  <a:schemeClr val="bg1">
                    <a:lumMod val="95000"/>
                    <a:lumOff val="5000"/>
                  </a:schemeClr>
                </a:solidFill>
              </a:rPr>
              <a:t>）</a:t>
            </a:r>
            <a:endParaRPr kumimoji="0" lang="zh-CN" altLang="en-US" sz="24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endParaRPr>
          </a:p>
          <a:p>
            <a:pPr marL="574675" lvl="1" indent="-342900">
              <a:lnSpc>
                <a:spcPct val="90000"/>
              </a:lnSpc>
              <a:spcBef>
                <a:spcPts val="1200"/>
              </a:spcBef>
              <a:buClr>
                <a:srgbClr val="C62326"/>
              </a:buClr>
              <a:buSzPct val="100000"/>
              <a:buFont typeface="Wingdings" charset="2"/>
              <a:buChar char="§"/>
            </a:pPr>
            <a:r>
              <a:rPr kumimoji="0" lang="zh-CN" altLang="en-US" sz="24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注册</a:t>
            </a:r>
            <a:endParaRPr kumimoji="0" lang="zh-CN" altLang="en-US" sz="12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endParaRPr>
          </a:p>
          <a:p>
            <a:pPr marL="574675" marR="0" lvl="1" indent="-342900" algn="l" defTabSz="914400" rtl="0" eaLnBrk="1" fontAlgn="auto" latinLnBrk="0" hangingPunct="1">
              <a:lnSpc>
                <a:spcPct val="90000"/>
              </a:lnSpc>
              <a:spcBef>
                <a:spcPts val="1200"/>
              </a:spcBef>
              <a:spcAft>
                <a:spcPts val="0"/>
              </a:spcAft>
              <a:buClr>
                <a:srgbClr val="C62326"/>
              </a:buClr>
              <a:buSzPct val="100000"/>
              <a:buFont typeface="Wingdings" charset="2"/>
              <a:buChar char="§"/>
              <a:tabLst/>
              <a:defRPr/>
            </a:pPr>
            <a:r>
              <a:rPr kumimoji="0" lang="zh-CN" altLang="en-US" sz="24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按要求上传稿件</a:t>
            </a:r>
          </a:p>
          <a:p>
            <a:pPr marL="574675" marR="0" lvl="1" indent="-342900" algn="l" defTabSz="914400" rtl="0" eaLnBrk="1" fontAlgn="auto" latinLnBrk="0" hangingPunct="1">
              <a:lnSpc>
                <a:spcPct val="90000"/>
              </a:lnSpc>
              <a:spcBef>
                <a:spcPts val="1200"/>
              </a:spcBef>
              <a:spcAft>
                <a:spcPts val="0"/>
              </a:spcAft>
              <a:buClr>
                <a:srgbClr val="C62326"/>
              </a:buClr>
              <a:buSzPct val="100000"/>
              <a:buFont typeface="Wingdings" charset="2"/>
              <a:buChar char="§"/>
              <a:tabLst/>
              <a:defRPr/>
            </a:pPr>
            <a:r>
              <a:rPr kumimoji="0" lang="zh-CN" altLang="en-US" sz="24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在线选择或填写信息</a:t>
            </a:r>
          </a:p>
          <a:p>
            <a:pPr marL="574675" marR="0" lvl="1" indent="-342900" algn="l" defTabSz="914400" rtl="0" eaLnBrk="1" fontAlgn="auto" latinLnBrk="0" hangingPunct="1">
              <a:lnSpc>
                <a:spcPct val="90000"/>
              </a:lnSpc>
              <a:spcBef>
                <a:spcPts val="1200"/>
              </a:spcBef>
              <a:spcAft>
                <a:spcPts val="0"/>
              </a:spcAft>
              <a:buClr>
                <a:srgbClr val="C62326"/>
              </a:buClr>
              <a:buSzPct val="100000"/>
              <a:buFont typeface="Wingdings" charset="2"/>
              <a:buChar char="§"/>
              <a:tabLst/>
              <a:defRPr/>
            </a:pPr>
            <a:r>
              <a:rPr kumimoji="0" lang="zh-CN" altLang="en-US" sz="24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在线投稿会形成一个编号，修改</a:t>
            </a:r>
            <a:r>
              <a:rPr kumimoji="0" lang="en-US" altLang="zh-CN" sz="24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a:t>
            </a:r>
            <a:r>
              <a:rPr kumimoji="0" lang="zh-CN" altLang="en-US" sz="24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再次提交时需要提供该编号</a:t>
            </a:r>
          </a:p>
          <a:p>
            <a:pPr marL="574675" marR="0" lvl="1" indent="-342900" algn="l" defTabSz="914400" rtl="0" eaLnBrk="1" fontAlgn="auto" latinLnBrk="0" hangingPunct="1">
              <a:lnSpc>
                <a:spcPct val="90000"/>
              </a:lnSpc>
              <a:spcBef>
                <a:spcPts val="1200"/>
              </a:spcBef>
              <a:spcAft>
                <a:spcPts val="0"/>
              </a:spcAft>
              <a:buClr>
                <a:srgbClr val="C62326"/>
              </a:buClr>
              <a:buSzPct val="100000"/>
              <a:buFont typeface="Wingdings" charset="2"/>
              <a:buChar char="§"/>
              <a:tabLst/>
              <a:defRPr/>
            </a:pPr>
            <a:endParaRPr kumimoji="0" lang="zh-CN" altLang="en-US" sz="2400" b="0" i="0" u="none" strike="noStrike" kern="1200" cap="none" spc="0" normalizeH="0" baseline="0" noProof="0" dirty="0" smtClean="0">
              <a:ln>
                <a:noFill/>
              </a:ln>
              <a:solidFill>
                <a:schemeClr val="bg1">
                  <a:lumMod val="50000"/>
                  <a:lumOff val="50000"/>
                </a:schemeClr>
              </a:solidFill>
              <a:effectLst/>
              <a:uLnTx/>
              <a:uFillTx/>
              <a:latin typeface="+mn-lt"/>
              <a:ea typeface="宋体" charset="-122"/>
              <a:cs typeface="+mn-cs"/>
            </a:endParaRPr>
          </a:p>
          <a:p>
            <a:pPr marL="342900" marR="0" lvl="0" indent="-342900" algn="l" defTabSz="914400" rtl="0" eaLnBrk="1" fontAlgn="auto" latinLnBrk="0" hangingPunct="1">
              <a:lnSpc>
                <a:spcPct val="90000"/>
              </a:lnSpc>
              <a:spcBef>
                <a:spcPts val="1800"/>
              </a:spcBef>
              <a:spcAft>
                <a:spcPts val="0"/>
              </a:spcAft>
              <a:buClr>
                <a:srgbClr val="C62326"/>
              </a:buClr>
              <a:buSzPct val="100000"/>
              <a:buFont typeface="Wingdings" charset="2"/>
              <a:buChar char="§"/>
              <a:tabLst/>
              <a:defRPr/>
            </a:pPr>
            <a:r>
              <a:rPr kumimoji="0" lang="zh-CN" altLang="en-US" sz="24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确认</a:t>
            </a:r>
            <a:r>
              <a:rPr kumimoji="0" lang="en-US" altLang="zh-CN" sz="24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a:t>
            </a:r>
            <a:r>
              <a:rPr kumimoji="0" lang="zh-CN" altLang="en-US" sz="24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审稿</a:t>
            </a:r>
            <a:r>
              <a:rPr kumimoji="0" lang="en-US" altLang="zh-CN" sz="24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a:t>
            </a:r>
            <a:r>
              <a:rPr kumimoji="0" lang="zh-CN" altLang="en-US" sz="24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修改</a:t>
            </a:r>
            <a:r>
              <a:rPr kumimoji="0" lang="en-US" altLang="zh-CN" sz="24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68313" y="188913"/>
            <a:ext cx="7758112" cy="563562"/>
          </a:xfrm>
          <a:prstGeom prst="rect">
            <a:avLst/>
          </a:prstGeom>
        </p:spPr>
        <p:txBody>
          <a:bodyPr/>
          <a:lstStyle/>
          <a:p>
            <a:pPr lvl="0">
              <a:lnSpc>
                <a:spcPct val="90000"/>
              </a:lnSpc>
              <a:spcBef>
                <a:spcPct val="0"/>
              </a:spcBef>
              <a:defRPr/>
            </a:pPr>
            <a:r>
              <a:rPr lang="zh-CN" altLang="en-US" sz="2800" b="1" dirty="0" smtClean="0">
                <a:ln w="9525">
                  <a:noFill/>
                  <a:prstDash val="solid"/>
                </a:ln>
                <a:solidFill>
                  <a:srgbClr val="C62326"/>
                </a:solidFill>
                <a:ea typeface="宋体" charset="-122"/>
              </a:rPr>
              <a:t>了解投稿要求</a:t>
            </a:r>
            <a:r>
              <a:rPr lang="en-US" altLang="zh-CN" sz="2800" b="1" dirty="0" smtClean="0">
                <a:ln w="9525">
                  <a:noFill/>
                  <a:prstDash val="solid"/>
                </a:ln>
                <a:solidFill>
                  <a:srgbClr val="C62326"/>
                </a:solidFill>
                <a:ea typeface="宋体" charset="-122"/>
              </a:rPr>
              <a:t>_</a:t>
            </a:r>
            <a:r>
              <a:rPr lang="zh-CN" altLang="en-US" sz="2800" b="1" dirty="0" smtClean="0">
                <a:ln w="9525">
                  <a:noFill/>
                  <a:prstDash val="solid"/>
                </a:ln>
                <a:solidFill>
                  <a:srgbClr val="C62326"/>
                </a:solidFill>
                <a:ea typeface="宋体" charset="-122"/>
              </a:rPr>
              <a:t>作者投稿须知</a:t>
            </a:r>
          </a:p>
        </p:txBody>
      </p:sp>
      <p:sp>
        <p:nvSpPr>
          <p:cNvPr id="3" name="Rectangle 3"/>
          <p:cNvSpPr txBox="1">
            <a:spLocks noChangeArrowheads="1"/>
          </p:cNvSpPr>
          <p:nvPr/>
        </p:nvSpPr>
        <p:spPr>
          <a:xfrm>
            <a:off x="395286" y="1052513"/>
            <a:ext cx="11164367" cy="5252753"/>
          </a:xfrm>
          <a:prstGeom prst="rect">
            <a:avLst/>
          </a:prstGeom>
        </p:spPr>
        <p:txBody>
          <a:bodyPr/>
          <a:lstStyle/>
          <a:p>
            <a:pPr marL="342900" marR="0" lvl="0" indent="-342900" algn="l" defTabSz="914400" rtl="0" eaLnBrk="1" fontAlgn="auto" latinLnBrk="0" hangingPunct="1">
              <a:lnSpc>
                <a:spcPct val="90000"/>
              </a:lnSpc>
              <a:spcBef>
                <a:spcPts val="1800"/>
              </a:spcBef>
              <a:spcAft>
                <a:spcPts val="0"/>
              </a:spcAft>
              <a:buClr>
                <a:srgbClr val="C62326"/>
              </a:buClr>
              <a:buSzPct val="100000"/>
              <a:buFont typeface="Wingdings" charset="2"/>
              <a:buChar char="§"/>
              <a:tabLst/>
              <a:defRPr/>
            </a:pPr>
            <a:r>
              <a:rPr kumimoji="0" lang="zh-CN" altLang="en-US" sz="2400" b="1"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审稿流程和周期</a:t>
            </a:r>
          </a:p>
          <a:p>
            <a:pPr marL="574675" lvl="1" indent="-342900">
              <a:lnSpc>
                <a:spcPct val="90000"/>
              </a:lnSpc>
              <a:spcBef>
                <a:spcPts val="1200"/>
              </a:spcBef>
              <a:buClr>
                <a:srgbClr val="C62326"/>
              </a:buClr>
              <a:buSzPct val="100000"/>
              <a:buFont typeface="Wingdings" charset="2"/>
              <a:buChar char="§"/>
              <a:defRPr/>
            </a:pPr>
            <a:r>
              <a:rPr lang="zh-CN" altLang="en-US" dirty="0" smtClean="0">
                <a:solidFill>
                  <a:schemeClr val="bg1">
                    <a:lumMod val="95000"/>
                    <a:lumOff val="5000"/>
                  </a:schemeClr>
                </a:solidFill>
                <a:ea typeface="宋体" charset="-122"/>
              </a:rPr>
              <a:t>来稿分派给具有相关领域知识的编辑，多数来稿都会经编委会成员就其是否适合在</a:t>
            </a:r>
            <a:r>
              <a:rPr lang="en-US" altLang="zh-CN" dirty="0" smtClean="0">
                <a:solidFill>
                  <a:schemeClr val="bg1">
                    <a:lumMod val="95000"/>
                    <a:lumOff val="5000"/>
                  </a:schemeClr>
                </a:solidFill>
                <a:ea typeface="宋体" charset="-122"/>
              </a:rPr>
              <a:t>Science</a:t>
            </a:r>
            <a:r>
              <a:rPr lang="zh-CN" altLang="en-US" dirty="0" smtClean="0">
                <a:solidFill>
                  <a:schemeClr val="bg1">
                    <a:lumMod val="95000"/>
                    <a:lumOff val="5000"/>
                  </a:schemeClr>
                </a:solidFill>
                <a:ea typeface="宋体" charset="-122"/>
              </a:rPr>
              <a:t>上发表打分。</a:t>
            </a:r>
          </a:p>
          <a:p>
            <a:pPr marL="749300" marR="0" lvl="2" indent="-285750" algn="l" defTabSz="914400" rtl="0" eaLnBrk="1" fontAlgn="auto" latinLnBrk="0" hangingPunct="1">
              <a:lnSpc>
                <a:spcPct val="90000"/>
              </a:lnSpc>
              <a:spcBef>
                <a:spcPts val="600"/>
              </a:spcBef>
              <a:spcAft>
                <a:spcPts val="0"/>
              </a:spcAft>
              <a:buClr>
                <a:srgbClr val="C62326"/>
              </a:buClr>
              <a:buSzPct val="100000"/>
              <a:buFont typeface="Wingdings" charset="2"/>
              <a:buChar char="§"/>
              <a:tabLst/>
              <a:defRPr/>
            </a:pPr>
            <a:endParaRPr kumimoji="0" lang="zh-CN" altLang="en-US" sz="10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endParaRPr>
          </a:p>
          <a:p>
            <a:pPr marL="574675" marR="0" lvl="1" indent="-342900" algn="l" defTabSz="914400" rtl="0" eaLnBrk="1" fontAlgn="auto" latinLnBrk="0" hangingPunct="1">
              <a:lnSpc>
                <a:spcPct val="90000"/>
              </a:lnSpc>
              <a:spcBef>
                <a:spcPts val="1200"/>
              </a:spcBef>
              <a:spcAft>
                <a:spcPts val="0"/>
              </a:spcAft>
              <a:buClr>
                <a:srgbClr val="C62326"/>
              </a:buClr>
              <a:buSzPct val="100000"/>
              <a:buFont typeface="Wingdings" charset="2"/>
              <a:buChar char="§"/>
              <a:tabLst/>
              <a:defRPr/>
            </a:pPr>
            <a:r>
              <a:rPr kumimoji="0" lang="en-US" altLang="zh-CN" sz="18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Science</a:t>
            </a:r>
            <a:r>
              <a:rPr kumimoji="0" lang="zh-CN" altLang="en-US" sz="18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的编辑会参考打分来决定是否送来稿做同行评议。对分数不高的稿件，编辑会在</a:t>
            </a:r>
            <a:r>
              <a:rPr kumimoji="0" lang="en-US" altLang="zh-CN" sz="18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1-2</a:t>
            </a:r>
            <a:r>
              <a:rPr kumimoji="0" lang="zh-CN" altLang="en-US" sz="18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周内通过电子邮件及时通知其作者。</a:t>
            </a:r>
            <a:r>
              <a:rPr kumimoji="0" lang="en-US" altLang="zh-CN" sz="18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AAAS</a:t>
            </a:r>
            <a:r>
              <a:rPr kumimoji="0" lang="zh-CN" altLang="en-US" sz="18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会员身份不是选稿的考虑因素。</a:t>
            </a:r>
          </a:p>
          <a:p>
            <a:pPr marL="749300" marR="0" lvl="2" indent="-285750" algn="l" defTabSz="914400" rtl="0" eaLnBrk="1" fontAlgn="auto" latinLnBrk="0" hangingPunct="1">
              <a:lnSpc>
                <a:spcPct val="90000"/>
              </a:lnSpc>
              <a:spcBef>
                <a:spcPts val="600"/>
              </a:spcBef>
              <a:spcAft>
                <a:spcPts val="0"/>
              </a:spcAft>
              <a:buClr>
                <a:srgbClr val="C62326"/>
              </a:buClr>
              <a:buSzPct val="100000"/>
              <a:buFont typeface="Wingdings" charset="2"/>
              <a:buChar char="§"/>
              <a:tabLst/>
              <a:defRPr/>
            </a:pPr>
            <a:endParaRPr kumimoji="0" lang="zh-CN" altLang="en-US" sz="10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endParaRPr>
          </a:p>
          <a:p>
            <a:pPr marL="574675" marR="0" lvl="1" indent="-342900" algn="l" defTabSz="914400" rtl="0" eaLnBrk="1" fontAlgn="auto" latinLnBrk="0" hangingPunct="1">
              <a:lnSpc>
                <a:spcPct val="90000"/>
              </a:lnSpc>
              <a:spcBef>
                <a:spcPts val="1200"/>
              </a:spcBef>
              <a:spcAft>
                <a:spcPts val="0"/>
              </a:spcAft>
              <a:buClr>
                <a:srgbClr val="C62326"/>
              </a:buClr>
              <a:buSzPct val="100000"/>
              <a:buFont typeface="Wingdings" charset="2"/>
              <a:buChar char="§"/>
              <a:tabLst/>
              <a:defRPr/>
            </a:pPr>
            <a:r>
              <a:rPr kumimoji="0" lang="zh-CN" altLang="en-US" sz="18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符合要求的稿件将被送交至少两名匿名审稿人进行同行评议。</a:t>
            </a:r>
          </a:p>
          <a:p>
            <a:pPr marL="749300" marR="0" lvl="2" indent="-285750" algn="l" defTabSz="914400" rtl="0" eaLnBrk="1" fontAlgn="auto" latinLnBrk="0" hangingPunct="1">
              <a:lnSpc>
                <a:spcPct val="90000"/>
              </a:lnSpc>
              <a:spcBef>
                <a:spcPts val="600"/>
              </a:spcBef>
              <a:spcAft>
                <a:spcPts val="0"/>
              </a:spcAft>
              <a:buClr>
                <a:srgbClr val="C62326"/>
              </a:buClr>
              <a:buSzPct val="100000"/>
              <a:buFont typeface="Wingdings" charset="2"/>
              <a:buChar char="§"/>
              <a:tabLst/>
              <a:defRPr/>
            </a:pPr>
            <a:endParaRPr kumimoji="0" lang="zh-CN" altLang="en-US" sz="10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endParaRPr>
          </a:p>
          <a:p>
            <a:pPr marL="574675" marR="0" lvl="1" indent="-342900" algn="l" defTabSz="914400" rtl="0" eaLnBrk="1" fontAlgn="auto" latinLnBrk="0" hangingPunct="1">
              <a:lnSpc>
                <a:spcPct val="90000"/>
              </a:lnSpc>
              <a:spcBef>
                <a:spcPts val="1200"/>
              </a:spcBef>
              <a:spcAft>
                <a:spcPts val="0"/>
              </a:spcAft>
              <a:buClr>
                <a:srgbClr val="C62326"/>
              </a:buClr>
              <a:buSzPct val="100000"/>
              <a:buFont typeface="Wingdings" charset="2"/>
              <a:buChar char="§"/>
              <a:tabLst/>
              <a:defRPr/>
            </a:pPr>
            <a:r>
              <a:rPr kumimoji="0" lang="zh-CN" altLang="en-US" sz="18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稿件被选用后，编辑还要进一步加工以求准确明了，必要时还会压缩内容。</a:t>
            </a:r>
            <a:endParaRPr kumimoji="0" lang="en-US" altLang="zh-CN" sz="18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endParaRPr>
          </a:p>
          <a:p>
            <a:pPr marL="574675" marR="0" lvl="1" indent="-342900" algn="l" defTabSz="914400" rtl="0" eaLnBrk="1" fontAlgn="auto" latinLnBrk="0" hangingPunct="1">
              <a:lnSpc>
                <a:spcPct val="90000"/>
              </a:lnSpc>
              <a:spcBef>
                <a:spcPts val="1200"/>
              </a:spcBef>
              <a:spcAft>
                <a:spcPts val="0"/>
              </a:spcAft>
              <a:buClr>
                <a:srgbClr val="C62326"/>
              </a:buClr>
              <a:buSzPct val="100000"/>
              <a:buFont typeface="Wingdings" charset="2"/>
              <a:buChar char="§"/>
              <a:tabLst/>
              <a:defRPr/>
            </a:pPr>
            <a:endParaRPr kumimoji="0" lang="zh-CN" altLang="en-US" sz="16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endParaRPr>
          </a:p>
          <a:p>
            <a:pPr marL="749300" marR="0" lvl="2" indent="-285750" algn="l" defTabSz="914400" rtl="0" eaLnBrk="1" fontAlgn="auto" latinLnBrk="0" hangingPunct="1">
              <a:lnSpc>
                <a:spcPct val="90000"/>
              </a:lnSpc>
              <a:spcBef>
                <a:spcPts val="600"/>
              </a:spcBef>
              <a:spcAft>
                <a:spcPts val="0"/>
              </a:spcAft>
              <a:buClr>
                <a:srgbClr val="C62326"/>
              </a:buClr>
              <a:buSzPct val="100000"/>
              <a:buFontTx/>
              <a:buNone/>
              <a:tabLst/>
              <a:defRPr/>
            </a:pPr>
            <a:r>
              <a:rPr kumimoji="0" lang="zh-CN" altLang="en-US" sz="1600" b="1"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注意：</a:t>
            </a:r>
            <a:endParaRPr kumimoji="0" lang="en-US" altLang="zh-CN" sz="1600" b="1"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endParaRPr>
          </a:p>
          <a:p>
            <a:pPr marL="749300" marR="0" lvl="2" indent="-285750" algn="l" defTabSz="914400" rtl="0" eaLnBrk="1" fontAlgn="auto" latinLnBrk="0" hangingPunct="1">
              <a:lnSpc>
                <a:spcPct val="90000"/>
              </a:lnSpc>
              <a:spcBef>
                <a:spcPts val="600"/>
              </a:spcBef>
              <a:spcAft>
                <a:spcPts val="0"/>
              </a:spcAft>
              <a:buClr>
                <a:srgbClr val="C62326"/>
              </a:buClr>
              <a:buSzPct val="100000"/>
              <a:buFontTx/>
              <a:buNone/>
              <a:tabLst/>
              <a:defRPr/>
            </a:pPr>
            <a:r>
              <a:rPr kumimoji="0" lang="zh-CN" altLang="en-US" sz="1600" b="1"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退回的稿件不可因对兴趣或相对价值有异议而再次投稿。但是因严重的审稿错误导致退稿，可以考虑接受再次投稿。</a:t>
            </a:r>
          </a:p>
        </p:txBody>
      </p:sp>
      <p:sp>
        <p:nvSpPr>
          <p:cNvPr id="4" name="Text Box 4"/>
          <p:cNvSpPr txBox="1">
            <a:spLocks noChangeArrowheads="1"/>
          </p:cNvSpPr>
          <p:nvPr/>
        </p:nvSpPr>
        <p:spPr bwMode="auto">
          <a:xfrm>
            <a:off x="9183663" y="2931658"/>
            <a:ext cx="2520950" cy="646331"/>
          </a:xfrm>
          <a:prstGeom prst="rect">
            <a:avLst/>
          </a:prstGeom>
          <a:solidFill>
            <a:srgbClr val="FFCC99"/>
          </a:solidFill>
          <a:ln w="3175">
            <a:solidFill>
              <a:schemeClr val="tx1"/>
            </a:solidFill>
            <a:miter lim="800000"/>
            <a:headEnd/>
            <a:tailEnd/>
          </a:ln>
        </p:spPr>
        <p:txBody>
          <a:bodyPr>
            <a:spAutoFit/>
          </a:bodyPr>
          <a:lstStyle/>
          <a:p>
            <a:pPr>
              <a:spcBef>
                <a:spcPct val="50000"/>
              </a:spcBef>
            </a:pPr>
            <a:r>
              <a:rPr lang="zh-CN" altLang="en-US" b="1" dirty="0">
                <a:solidFill>
                  <a:schemeClr val="bg1">
                    <a:lumMod val="95000"/>
                    <a:lumOff val="5000"/>
                  </a:schemeClr>
                </a:solidFill>
                <a:ea typeface="宋体" charset="-122"/>
              </a:rPr>
              <a:t>大多数被决定录用的文章会在</a:t>
            </a:r>
            <a:r>
              <a:rPr lang="en-US" altLang="zh-CN" b="1" dirty="0">
                <a:solidFill>
                  <a:schemeClr val="bg1">
                    <a:lumMod val="95000"/>
                    <a:lumOff val="5000"/>
                  </a:schemeClr>
                </a:solidFill>
                <a:ea typeface="宋体" charset="-122"/>
              </a:rPr>
              <a:t>4</a:t>
            </a:r>
            <a:r>
              <a:rPr lang="zh-CN" altLang="en-US" b="1" dirty="0">
                <a:solidFill>
                  <a:schemeClr val="bg1">
                    <a:lumMod val="95000"/>
                    <a:lumOff val="5000"/>
                  </a:schemeClr>
                </a:solidFill>
                <a:ea typeface="宋体" charset="-122"/>
              </a:rPr>
              <a:t>－</a:t>
            </a:r>
            <a:r>
              <a:rPr lang="en-US" altLang="zh-CN" b="1" dirty="0">
                <a:solidFill>
                  <a:schemeClr val="bg1">
                    <a:lumMod val="95000"/>
                    <a:lumOff val="5000"/>
                  </a:schemeClr>
                </a:solidFill>
                <a:ea typeface="宋体" charset="-122"/>
              </a:rPr>
              <a:t>8</a:t>
            </a:r>
            <a:r>
              <a:rPr lang="zh-CN" altLang="en-US" b="1" dirty="0">
                <a:solidFill>
                  <a:schemeClr val="bg1">
                    <a:lumMod val="95000"/>
                    <a:lumOff val="5000"/>
                  </a:schemeClr>
                </a:solidFill>
                <a:ea typeface="宋体" charset="-122"/>
              </a:rPr>
              <a:t>周内发表</a:t>
            </a:r>
            <a:r>
              <a:rPr lang="zh-CN" altLang="en-US" b="1" dirty="0" smtClean="0">
                <a:solidFill>
                  <a:schemeClr val="bg1">
                    <a:lumMod val="95000"/>
                    <a:lumOff val="5000"/>
                  </a:schemeClr>
                </a:solidFill>
                <a:ea typeface="宋体" charset="-122"/>
              </a:rPr>
              <a:t>。</a:t>
            </a:r>
            <a:endParaRPr lang="zh-CN" altLang="en-US" b="1" dirty="0">
              <a:solidFill>
                <a:schemeClr val="bg1">
                  <a:lumMod val="95000"/>
                  <a:lumOff val="5000"/>
                </a:schemeClr>
              </a:solidFill>
              <a:ea typeface="宋体"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352954" y="859809"/>
            <a:ext cx="9510664" cy="823913"/>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en-US" sz="3600" b="1" i="0" u="none" strike="noStrike" kern="1200" cap="none" spc="0" normalizeH="0" baseline="0" noProof="0" dirty="0" smtClean="0">
                <a:ln w="9525">
                  <a:noFill/>
                  <a:prstDash val="solid"/>
                </a:ln>
                <a:solidFill>
                  <a:srgbClr val="C62326"/>
                </a:solidFill>
                <a:effectLst/>
                <a:uLnTx/>
                <a:uFillTx/>
                <a:latin typeface="+mj-lt"/>
                <a:ea typeface="宋体" charset="-122"/>
                <a:cs typeface="+mj-cs"/>
              </a:rPr>
              <a:t>稿件评审的一般流程（</a:t>
            </a:r>
            <a:r>
              <a:rPr kumimoji="0" lang="en-US" altLang="zh-CN" sz="3600" b="1" i="0" u="none" strike="noStrike" kern="1200" cap="none" spc="0" normalizeH="0" baseline="0" noProof="0" dirty="0" smtClean="0">
                <a:ln w="9525">
                  <a:noFill/>
                  <a:prstDash val="solid"/>
                </a:ln>
                <a:solidFill>
                  <a:srgbClr val="C62326"/>
                </a:solidFill>
                <a:effectLst/>
                <a:uLnTx/>
                <a:uFillTx/>
                <a:latin typeface="+mj-lt"/>
                <a:ea typeface="宋体" charset="-122"/>
                <a:cs typeface="+mj-cs"/>
              </a:rPr>
              <a:t>Review process)</a:t>
            </a:r>
            <a:endParaRPr kumimoji="0" lang="zh-CN" altLang="en-US" sz="3600" b="1" i="0" u="none" strike="noStrike" kern="1200" cap="none" spc="0" normalizeH="0" baseline="0" noProof="0" dirty="0" smtClean="0">
              <a:ln w="9525">
                <a:noFill/>
                <a:prstDash val="solid"/>
              </a:ln>
              <a:solidFill>
                <a:srgbClr val="C62326"/>
              </a:solidFill>
              <a:effectLst/>
              <a:uLnTx/>
              <a:uFillTx/>
              <a:latin typeface="+mj-lt"/>
              <a:ea typeface="宋体" charset="-122"/>
              <a:cs typeface="+mj-cs"/>
            </a:endParaRPr>
          </a:p>
        </p:txBody>
      </p:sp>
      <p:sp>
        <p:nvSpPr>
          <p:cNvPr id="3" name="Text Box 5"/>
          <p:cNvSpPr txBox="1">
            <a:spLocks noChangeArrowheads="1"/>
          </p:cNvSpPr>
          <p:nvPr/>
        </p:nvSpPr>
        <p:spPr bwMode="auto">
          <a:xfrm>
            <a:off x="1208491" y="2688372"/>
            <a:ext cx="1828800" cy="873125"/>
          </a:xfrm>
          <a:prstGeom prst="rect">
            <a:avLst/>
          </a:prstGeom>
          <a:solidFill>
            <a:srgbClr val="008000">
              <a:alpha val="20000"/>
            </a:srgbClr>
          </a:solidFill>
          <a:ln w="19050">
            <a:solidFill>
              <a:schemeClr val="tx1"/>
            </a:solidFill>
            <a:miter lim="800000"/>
            <a:headEnd/>
            <a:tailEnd/>
          </a:ln>
        </p:spPr>
        <p:txBody>
          <a:bodyPr>
            <a:spAutoFit/>
          </a:bodyPr>
          <a:lstStyle/>
          <a:p>
            <a:pPr eaLnBrk="0" hangingPunct="0">
              <a:spcBef>
                <a:spcPct val="50000"/>
              </a:spcBef>
            </a:pPr>
            <a:r>
              <a:rPr lang="en-US" altLang="zh-CN" sz="2500" dirty="0">
                <a:solidFill>
                  <a:schemeClr val="bg1">
                    <a:lumMod val="95000"/>
                    <a:lumOff val="5000"/>
                  </a:schemeClr>
                </a:solidFill>
                <a:latin typeface="Times New Roman" pitchFamily="18" charset="0"/>
                <a:ea typeface="ＭＳ Ｐゴシック" pitchFamily="34" charset="-128"/>
                <a:cs typeface="Times New Roman" pitchFamily="18" charset="0"/>
              </a:rPr>
              <a:t>Manuscript submission</a:t>
            </a:r>
          </a:p>
        </p:txBody>
      </p:sp>
      <p:sp>
        <p:nvSpPr>
          <p:cNvPr id="4" name="Text Box 7"/>
          <p:cNvSpPr txBox="1">
            <a:spLocks noChangeArrowheads="1"/>
          </p:cNvSpPr>
          <p:nvPr/>
        </p:nvSpPr>
        <p:spPr bwMode="auto">
          <a:xfrm>
            <a:off x="4161241" y="2688372"/>
            <a:ext cx="1933575" cy="841375"/>
          </a:xfrm>
          <a:prstGeom prst="rect">
            <a:avLst/>
          </a:prstGeom>
          <a:solidFill>
            <a:srgbClr val="008000">
              <a:alpha val="20000"/>
            </a:srgbClr>
          </a:solidFill>
          <a:ln w="19050">
            <a:solidFill>
              <a:schemeClr val="tx1"/>
            </a:solidFill>
            <a:miter lim="800000"/>
            <a:headEnd/>
            <a:tailEnd/>
          </a:ln>
        </p:spPr>
        <p:txBody>
          <a:bodyPr>
            <a:spAutoFit/>
          </a:bodyPr>
          <a:lstStyle/>
          <a:p>
            <a:pPr eaLnBrk="0" hangingPunct="0">
              <a:spcBef>
                <a:spcPct val="50000"/>
              </a:spcBef>
            </a:pPr>
            <a:r>
              <a:rPr lang="en-US" altLang="zh-CN" sz="2400" dirty="0">
                <a:solidFill>
                  <a:schemeClr val="bg1">
                    <a:lumMod val="95000"/>
                    <a:lumOff val="5000"/>
                  </a:schemeClr>
                </a:solidFill>
                <a:latin typeface="Times New Roman" pitchFamily="18" charset="0"/>
                <a:ea typeface="ＭＳ Ｐゴシック" pitchFamily="34" charset="-128"/>
                <a:cs typeface="Times New Roman" pitchFamily="18" charset="0"/>
              </a:rPr>
              <a:t>Referees consulted</a:t>
            </a:r>
          </a:p>
        </p:txBody>
      </p:sp>
      <p:sp>
        <p:nvSpPr>
          <p:cNvPr id="5" name="Text Box 9"/>
          <p:cNvSpPr txBox="1">
            <a:spLocks noChangeArrowheads="1"/>
          </p:cNvSpPr>
          <p:nvPr/>
        </p:nvSpPr>
        <p:spPr bwMode="auto">
          <a:xfrm>
            <a:off x="4088216" y="5064860"/>
            <a:ext cx="2590800" cy="841375"/>
          </a:xfrm>
          <a:prstGeom prst="rect">
            <a:avLst/>
          </a:prstGeom>
          <a:solidFill>
            <a:srgbClr val="FF6600">
              <a:alpha val="20000"/>
            </a:srgbClr>
          </a:solidFill>
          <a:ln w="19050">
            <a:solidFill>
              <a:schemeClr val="tx1"/>
            </a:solidFill>
            <a:miter lim="800000"/>
            <a:headEnd/>
            <a:tailEnd/>
          </a:ln>
        </p:spPr>
        <p:txBody>
          <a:bodyPr>
            <a:spAutoFit/>
          </a:bodyPr>
          <a:lstStyle/>
          <a:p>
            <a:pPr eaLnBrk="0" hangingPunct="0">
              <a:spcBef>
                <a:spcPct val="50000"/>
              </a:spcBef>
            </a:pPr>
            <a:r>
              <a:rPr lang="en-US" altLang="zh-CN" sz="2400" dirty="0">
                <a:solidFill>
                  <a:schemeClr val="bg1">
                    <a:lumMod val="95000"/>
                    <a:lumOff val="5000"/>
                  </a:schemeClr>
                </a:solidFill>
                <a:latin typeface="Times New Roman" pitchFamily="18" charset="0"/>
                <a:ea typeface="ＭＳ Ｐゴシック" pitchFamily="34" charset="-128"/>
                <a:cs typeface="Times New Roman" pitchFamily="18" charset="0"/>
              </a:rPr>
              <a:t>Decision letter - resubmission?</a:t>
            </a:r>
          </a:p>
        </p:txBody>
      </p:sp>
      <p:sp>
        <p:nvSpPr>
          <p:cNvPr id="6" name="Text Box 10"/>
          <p:cNvSpPr txBox="1">
            <a:spLocks noChangeArrowheads="1"/>
          </p:cNvSpPr>
          <p:nvPr/>
        </p:nvSpPr>
        <p:spPr bwMode="auto">
          <a:xfrm>
            <a:off x="7545791" y="2577247"/>
            <a:ext cx="1828800" cy="1023938"/>
          </a:xfrm>
          <a:prstGeom prst="rect">
            <a:avLst/>
          </a:prstGeom>
          <a:solidFill>
            <a:srgbClr val="008000">
              <a:alpha val="21960"/>
            </a:srgbClr>
          </a:solidFill>
          <a:ln w="19050">
            <a:solidFill>
              <a:schemeClr val="tx1"/>
            </a:solidFill>
            <a:miter lim="800000"/>
            <a:headEnd/>
            <a:tailEnd/>
          </a:ln>
        </p:spPr>
        <p:txBody>
          <a:bodyPr>
            <a:spAutoFit/>
          </a:bodyPr>
          <a:lstStyle/>
          <a:p>
            <a:pPr eaLnBrk="0" hangingPunct="0">
              <a:spcBef>
                <a:spcPct val="50000"/>
              </a:spcBef>
            </a:pPr>
            <a:r>
              <a:rPr lang="en-US" altLang="zh-CN" sz="2400" dirty="0">
                <a:solidFill>
                  <a:schemeClr val="bg1">
                    <a:lumMod val="95000"/>
                    <a:lumOff val="5000"/>
                  </a:schemeClr>
                </a:solidFill>
                <a:latin typeface="Times New Roman" pitchFamily="18" charset="0"/>
                <a:ea typeface="ＭＳ Ｐゴシック" pitchFamily="34" charset="-128"/>
                <a:cs typeface="Times New Roman" pitchFamily="18" charset="0"/>
              </a:rPr>
              <a:t>Accepted</a:t>
            </a:r>
          </a:p>
          <a:p>
            <a:pPr eaLnBrk="0" hangingPunct="0">
              <a:spcBef>
                <a:spcPct val="50000"/>
              </a:spcBef>
            </a:pPr>
            <a:r>
              <a:rPr lang="en-US" altLang="zh-CN" sz="2400" dirty="0">
                <a:solidFill>
                  <a:schemeClr val="bg1">
                    <a:lumMod val="95000"/>
                    <a:lumOff val="5000"/>
                  </a:schemeClr>
                </a:solidFill>
                <a:latin typeface="Times New Roman" pitchFamily="18" charset="0"/>
                <a:ea typeface="ＭＳ Ｐゴシック" pitchFamily="34" charset="-128"/>
                <a:cs typeface="Times New Roman" pitchFamily="18" charset="0"/>
              </a:rPr>
              <a:t>(~ ?%)</a:t>
            </a:r>
          </a:p>
        </p:txBody>
      </p:sp>
      <p:sp>
        <p:nvSpPr>
          <p:cNvPr id="7" name="Text Box 13"/>
          <p:cNvSpPr txBox="1">
            <a:spLocks noChangeArrowheads="1"/>
          </p:cNvSpPr>
          <p:nvPr/>
        </p:nvSpPr>
        <p:spPr bwMode="auto">
          <a:xfrm>
            <a:off x="1208491" y="5064860"/>
            <a:ext cx="2667000" cy="841375"/>
          </a:xfrm>
          <a:prstGeom prst="rect">
            <a:avLst/>
          </a:prstGeom>
          <a:solidFill>
            <a:srgbClr val="FF0000">
              <a:alpha val="20000"/>
            </a:srgbClr>
          </a:solidFill>
          <a:ln w="19050">
            <a:solidFill>
              <a:schemeClr val="tx1"/>
            </a:solidFill>
            <a:miter lim="800000"/>
            <a:headEnd/>
            <a:tailEnd/>
          </a:ln>
        </p:spPr>
        <p:txBody>
          <a:bodyPr>
            <a:spAutoFit/>
          </a:bodyPr>
          <a:lstStyle/>
          <a:p>
            <a:pPr eaLnBrk="0" hangingPunct="0">
              <a:spcBef>
                <a:spcPct val="50000"/>
              </a:spcBef>
            </a:pPr>
            <a:r>
              <a:rPr lang="en-US" altLang="zh-CN" sz="2400" dirty="0">
                <a:solidFill>
                  <a:schemeClr val="bg1">
                    <a:lumMod val="95000"/>
                    <a:lumOff val="5000"/>
                  </a:schemeClr>
                </a:solidFill>
                <a:latin typeface="Times New Roman" pitchFamily="18" charset="0"/>
                <a:ea typeface="ＭＳ Ｐゴシック" pitchFamily="34" charset="-128"/>
                <a:cs typeface="Times New Roman" pitchFamily="18" charset="0"/>
              </a:rPr>
              <a:t>Editorial rejection (~ ?%)</a:t>
            </a:r>
          </a:p>
        </p:txBody>
      </p:sp>
      <p:sp>
        <p:nvSpPr>
          <p:cNvPr id="8" name="Text Box 14"/>
          <p:cNvSpPr txBox="1">
            <a:spLocks noChangeArrowheads="1"/>
          </p:cNvSpPr>
          <p:nvPr/>
        </p:nvSpPr>
        <p:spPr bwMode="auto">
          <a:xfrm>
            <a:off x="7545791" y="4056797"/>
            <a:ext cx="1828800" cy="1023938"/>
          </a:xfrm>
          <a:prstGeom prst="rect">
            <a:avLst/>
          </a:prstGeom>
          <a:solidFill>
            <a:srgbClr val="FF0000">
              <a:alpha val="20000"/>
            </a:srgbClr>
          </a:solidFill>
          <a:ln w="19050">
            <a:solidFill>
              <a:schemeClr val="tx1"/>
            </a:solidFill>
            <a:miter lim="800000"/>
            <a:headEnd/>
            <a:tailEnd/>
          </a:ln>
        </p:spPr>
        <p:txBody>
          <a:bodyPr>
            <a:spAutoFit/>
          </a:bodyPr>
          <a:lstStyle/>
          <a:p>
            <a:pPr eaLnBrk="0" hangingPunct="0">
              <a:spcBef>
                <a:spcPct val="50000"/>
              </a:spcBef>
            </a:pPr>
            <a:r>
              <a:rPr lang="en-US" altLang="zh-CN" sz="2400" dirty="0">
                <a:solidFill>
                  <a:schemeClr val="bg1">
                    <a:lumMod val="95000"/>
                    <a:lumOff val="5000"/>
                  </a:schemeClr>
                </a:solidFill>
                <a:latin typeface="Times New Roman" pitchFamily="18" charset="0"/>
                <a:ea typeface="ＭＳ Ｐゴシック" pitchFamily="34" charset="-128"/>
                <a:cs typeface="Times New Roman" pitchFamily="18" charset="0"/>
              </a:rPr>
              <a:t>Rejected</a:t>
            </a:r>
          </a:p>
          <a:p>
            <a:pPr eaLnBrk="0" hangingPunct="0">
              <a:spcBef>
                <a:spcPct val="50000"/>
              </a:spcBef>
            </a:pPr>
            <a:r>
              <a:rPr lang="en-US" altLang="zh-CN" sz="2400" dirty="0">
                <a:solidFill>
                  <a:schemeClr val="bg1">
                    <a:lumMod val="95000"/>
                    <a:lumOff val="5000"/>
                  </a:schemeClr>
                </a:solidFill>
                <a:latin typeface="Times New Roman" pitchFamily="18" charset="0"/>
                <a:ea typeface="ＭＳ Ｐゴシック" pitchFamily="34" charset="-128"/>
                <a:cs typeface="Times New Roman" pitchFamily="18" charset="0"/>
              </a:rPr>
              <a:t>(~ ?%)</a:t>
            </a:r>
          </a:p>
        </p:txBody>
      </p:sp>
      <p:sp>
        <p:nvSpPr>
          <p:cNvPr id="9" name="AutoShape 16"/>
          <p:cNvSpPr>
            <a:spLocks noChangeArrowheads="1"/>
          </p:cNvSpPr>
          <p:nvPr/>
        </p:nvSpPr>
        <p:spPr bwMode="auto">
          <a:xfrm>
            <a:off x="3153179" y="2904272"/>
            <a:ext cx="762000" cy="485775"/>
          </a:xfrm>
          <a:prstGeom prst="rightArrow">
            <a:avLst>
              <a:gd name="adj1" fmla="val 50000"/>
              <a:gd name="adj2" fmla="val 39216"/>
            </a:avLst>
          </a:prstGeom>
          <a:solidFill>
            <a:srgbClr val="FFFF00"/>
          </a:solidFill>
          <a:ln w="25400">
            <a:solidFill>
              <a:schemeClr val="tx1"/>
            </a:solidFill>
            <a:miter lim="800000"/>
            <a:headEnd/>
            <a:tailEnd/>
          </a:ln>
        </p:spPr>
        <p:txBody>
          <a:bodyPr wrap="none" anchor="ctr"/>
          <a:lstStyle/>
          <a:p>
            <a:pPr eaLnBrk="0" hangingPunct="0"/>
            <a:endParaRPr lang="zh-CN" altLang="en-US" sz="2400">
              <a:latin typeface="Times New Roman" pitchFamily="18" charset="0"/>
              <a:ea typeface="ＭＳ Ｐゴシック" pitchFamily="34" charset="-128"/>
              <a:cs typeface="Times New Roman" pitchFamily="18" charset="0"/>
            </a:endParaRPr>
          </a:p>
        </p:txBody>
      </p:sp>
      <p:sp>
        <p:nvSpPr>
          <p:cNvPr id="10" name="AutoShape 17"/>
          <p:cNvSpPr>
            <a:spLocks noChangeArrowheads="1"/>
          </p:cNvSpPr>
          <p:nvPr/>
        </p:nvSpPr>
        <p:spPr bwMode="auto">
          <a:xfrm>
            <a:off x="6326591" y="2913797"/>
            <a:ext cx="762000" cy="485775"/>
          </a:xfrm>
          <a:prstGeom prst="rightArrow">
            <a:avLst>
              <a:gd name="adj1" fmla="val 50000"/>
              <a:gd name="adj2" fmla="val 39216"/>
            </a:avLst>
          </a:prstGeom>
          <a:solidFill>
            <a:srgbClr val="77933C"/>
          </a:solidFill>
          <a:ln w="25400">
            <a:solidFill>
              <a:schemeClr val="tx1"/>
            </a:solidFill>
            <a:miter lim="800000"/>
            <a:headEnd/>
            <a:tailEnd/>
          </a:ln>
        </p:spPr>
        <p:txBody>
          <a:bodyPr wrap="none" anchor="ctr"/>
          <a:lstStyle/>
          <a:p>
            <a:pPr eaLnBrk="0" hangingPunct="0"/>
            <a:endParaRPr lang="zh-CN" altLang="en-US" sz="2400">
              <a:latin typeface="Times New Roman" pitchFamily="18" charset="0"/>
              <a:ea typeface="ＭＳ Ｐゴシック" pitchFamily="34" charset="-128"/>
              <a:cs typeface="Times New Roman" pitchFamily="18" charset="0"/>
            </a:endParaRPr>
          </a:p>
        </p:txBody>
      </p:sp>
      <p:sp>
        <p:nvSpPr>
          <p:cNvPr id="11" name="AutoShape 18"/>
          <p:cNvSpPr>
            <a:spLocks noChangeArrowheads="1"/>
          </p:cNvSpPr>
          <p:nvPr/>
        </p:nvSpPr>
        <p:spPr bwMode="auto">
          <a:xfrm>
            <a:off x="4520016" y="3840897"/>
            <a:ext cx="485775" cy="1066800"/>
          </a:xfrm>
          <a:prstGeom prst="upDownArrow">
            <a:avLst>
              <a:gd name="adj1" fmla="val 50000"/>
              <a:gd name="adj2" fmla="val 43922"/>
            </a:avLst>
          </a:prstGeom>
          <a:solidFill>
            <a:srgbClr val="FF0000"/>
          </a:solidFill>
          <a:ln w="25400">
            <a:solidFill>
              <a:schemeClr val="tx1"/>
            </a:solidFill>
            <a:miter lim="800000"/>
            <a:headEnd/>
            <a:tailEnd/>
          </a:ln>
        </p:spPr>
        <p:txBody>
          <a:bodyPr wrap="none" anchor="ctr"/>
          <a:lstStyle/>
          <a:p>
            <a:pPr eaLnBrk="0" hangingPunct="0"/>
            <a:endParaRPr lang="zh-CN" altLang="en-US" sz="2400">
              <a:latin typeface="Times New Roman" pitchFamily="18" charset="0"/>
              <a:ea typeface="ＭＳ Ｐゴシック" pitchFamily="34" charset="-128"/>
              <a:cs typeface="Times New Roman" pitchFamily="18" charset="0"/>
            </a:endParaRPr>
          </a:p>
        </p:txBody>
      </p:sp>
      <p:sp>
        <p:nvSpPr>
          <p:cNvPr id="12" name="AutoShape 19"/>
          <p:cNvSpPr>
            <a:spLocks noChangeArrowheads="1"/>
          </p:cNvSpPr>
          <p:nvPr/>
        </p:nvSpPr>
        <p:spPr bwMode="auto">
          <a:xfrm flipV="1">
            <a:off x="6326591" y="3980597"/>
            <a:ext cx="1143000" cy="8667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0000"/>
          </a:solidFill>
          <a:ln w="25400">
            <a:solidFill>
              <a:schemeClr val="tx1"/>
            </a:solidFill>
            <a:miter lim="800000"/>
            <a:headEnd/>
            <a:tailEnd/>
          </a:ln>
        </p:spPr>
        <p:txBody>
          <a:bodyPr rot="10800000" wrap="none" anchor="ctr"/>
          <a:lstStyle/>
          <a:p>
            <a:endParaRPr lang="zh-CN" altLang="en-US"/>
          </a:p>
        </p:txBody>
      </p:sp>
      <p:sp>
        <p:nvSpPr>
          <p:cNvPr id="13" name="AutoShape 20"/>
          <p:cNvSpPr>
            <a:spLocks noChangeArrowheads="1"/>
          </p:cNvSpPr>
          <p:nvPr/>
        </p:nvSpPr>
        <p:spPr bwMode="auto">
          <a:xfrm>
            <a:off x="1856191" y="3840897"/>
            <a:ext cx="485775" cy="1066800"/>
          </a:xfrm>
          <a:prstGeom prst="upDownArrow">
            <a:avLst>
              <a:gd name="adj1" fmla="val 50000"/>
              <a:gd name="adj2" fmla="val 43922"/>
            </a:avLst>
          </a:prstGeom>
          <a:solidFill>
            <a:srgbClr val="FF0000"/>
          </a:solidFill>
          <a:ln w="25400">
            <a:solidFill>
              <a:schemeClr val="tx1"/>
            </a:solidFill>
            <a:miter lim="800000"/>
            <a:headEnd/>
            <a:tailEnd/>
          </a:ln>
        </p:spPr>
        <p:txBody>
          <a:bodyPr wrap="none" anchor="ctr"/>
          <a:lstStyle/>
          <a:p>
            <a:pPr eaLnBrk="0" hangingPunct="0"/>
            <a:endParaRPr lang="zh-CN" altLang="en-US" sz="2400">
              <a:solidFill>
                <a:srgbClr val="FF0000"/>
              </a:solidFill>
              <a:latin typeface="Times New Roman" pitchFamily="18" charset="0"/>
              <a:ea typeface="ＭＳ Ｐゴシック" pitchFamily="34" charset="-128"/>
              <a:cs typeface="Times New Roman" pitchFamily="18" charset="0"/>
            </a:endParaRPr>
          </a:p>
        </p:txBody>
      </p:sp>
      <p:sp>
        <p:nvSpPr>
          <p:cNvPr id="14" name="AutoShape 22"/>
          <p:cNvSpPr>
            <a:spLocks noChangeArrowheads="1"/>
          </p:cNvSpPr>
          <p:nvPr/>
        </p:nvSpPr>
        <p:spPr bwMode="auto">
          <a:xfrm>
            <a:off x="5312179" y="3840897"/>
            <a:ext cx="485775" cy="1066800"/>
          </a:xfrm>
          <a:prstGeom prst="upDownArrow">
            <a:avLst>
              <a:gd name="adj1" fmla="val 50000"/>
              <a:gd name="adj2" fmla="val 43922"/>
            </a:avLst>
          </a:prstGeom>
          <a:solidFill>
            <a:schemeClr val="accent3">
              <a:lumMod val="75000"/>
            </a:schemeClr>
          </a:solidFill>
          <a:ln w="25400">
            <a:solidFill>
              <a:schemeClr val="tx1"/>
            </a:solidFill>
            <a:miter lim="800000"/>
            <a:headEnd/>
            <a:tailEnd/>
          </a:ln>
        </p:spPr>
        <p:txBody>
          <a:bodyPr wrap="none" anchor="ctr"/>
          <a:lstStyle/>
          <a:p>
            <a:pPr eaLnBrk="0" hangingPunct="0">
              <a:defRPr/>
            </a:pPr>
            <a:endParaRPr lang="zh-CN" altLang="en-US" sz="2400">
              <a:latin typeface="Times New Roman" pitchFamily="18" charset="0"/>
              <a:ea typeface="ＭＳ Ｐゴシック" pitchFamily="34" charset="-128"/>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0-#ppt_h/2"/>
                                          </p:val>
                                        </p:tav>
                                        <p:tav tm="100000">
                                          <p:val>
                                            <p:strVal val="#ppt_y"/>
                                          </p:val>
                                        </p:tav>
                                      </p:tavLst>
                                    </p:anim>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0-#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par>
                                <p:cTn id="23" presetID="9"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dissolv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dissolv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0-#ppt_w/2"/>
                                          </p:val>
                                        </p:tav>
                                        <p:tav tm="100000">
                                          <p:val>
                                            <p:strVal val="#ppt_x"/>
                                          </p:val>
                                        </p:tav>
                                      </p:tavLst>
                                    </p:anim>
                                    <p:anim calcmode="lin" valueType="num">
                                      <p:cBhvr additive="base">
                                        <p:cTn id="48" dur="500" fill="hold"/>
                                        <p:tgtEl>
                                          <p:spTgt spid="10"/>
                                        </p:tgtEl>
                                        <p:attrNameLst>
                                          <p:attrName>ppt_y</p:attrName>
                                        </p:attrNameLst>
                                      </p:cBhvr>
                                      <p:tavLst>
                                        <p:tav tm="0">
                                          <p:val>
                                            <p:strVal val="#ppt_y"/>
                                          </p:val>
                                        </p:tav>
                                        <p:tav tm="100000">
                                          <p:val>
                                            <p:strVal val="#ppt_y"/>
                                          </p:val>
                                        </p:tav>
                                      </p:tavLst>
                                    </p:anim>
                                  </p:childTnLst>
                                </p:cTn>
                              </p:par>
                              <p:par>
                                <p:cTn id="49" presetID="9" presetClass="entr" presetSubtype="0" fill="hold" grpId="0" nodeType="with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dissolve">
                                      <p:cBhvr>
                                        <p:cTn id="51" dur="5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0-#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par>
                                <p:cTn id="58" presetID="9" presetClass="entr" presetSubtype="0" fill="hold" grpId="0" nodeType="with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dissolve">
                                      <p:cBhvr>
                                        <p:cTn id="6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P spid="4" grpId="0" animBg="1" autoUpdateAnimBg="0"/>
      <p:bldP spid="5" grpId="0" animBg="1" autoUpdateAnimBg="0"/>
      <p:bldP spid="6" grpId="0" animBg="1" autoUpdateAnimBg="0"/>
      <p:bldP spid="7" grpId="0" animBg="1" autoUpdateAnimBg="0"/>
      <p:bldP spid="8" grpId="0" animBg="1" autoUpdateAnimBg="0"/>
      <p:bldP spid="9" grpId="0" animBg="1"/>
      <p:bldP spid="10" grpId="0" animBg="1"/>
      <p:bldP spid="11" grpId="0" animBg="1"/>
      <p:bldP spid="12" grpId="0" animBg="1"/>
      <p:bldP spid="13" grpId="0" animBg="1"/>
      <p:bldP spid="1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4213" y="0"/>
            <a:ext cx="7829550" cy="823913"/>
          </a:xfrm>
          <a:prstGeom prst="rect">
            <a:avLst/>
          </a:prstGeom>
          <a:ln>
            <a:noFill/>
          </a:ln>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3600" b="0" i="1" u="none" strike="noStrike" kern="1200" cap="none" spc="0" normalizeH="0" baseline="0" noProof="0" smtClean="0">
                <a:ln w="9525">
                  <a:noFill/>
                  <a:prstDash val="solid"/>
                </a:ln>
                <a:solidFill>
                  <a:srgbClr val="C62326"/>
                </a:solidFill>
                <a:effectLst/>
                <a:uLnTx/>
                <a:uFillTx/>
                <a:latin typeface="+mj-lt"/>
                <a:ea typeface="宋体" charset="-122"/>
                <a:cs typeface="+mj-cs"/>
              </a:rPr>
              <a:t>Science</a:t>
            </a:r>
            <a:r>
              <a:rPr kumimoji="0" lang="zh-CN" altLang="en-US" sz="3600" b="1" i="0" u="none" strike="noStrike" kern="1200" cap="none" spc="0" normalizeH="0" baseline="0" noProof="0" smtClean="0">
                <a:ln w="9525">
                  <a:noFill/>
                  <a:prstDash val="solid"/>
                </a:ln>
                <a:solidFill>
                  <a:srgbClr val="C62326"/>
                </a:solidFill>
                <a:effectLst/>
                <a:uLnTx/>
                <a:uFillTx/>
                <a:latin typeface="+mj-lt"/>
                <a:ea typeface="宋体" charset="-122"/>
                <a:cs typeface="+mj-cs"/>
              </a:rPr>
              <a:t>严格的同行评审过程</a:t>
            </a:r>
            <a:endParaRPr kumimoji="0" lang="en-US" altLang="zh-CN" sz="3600" b="1" i="0" u="none" strike="noStrike" kern="1200" cap="none" spc="0" normalizeH="0" baseline="0" noProof="0" smtClean="0">
              <a:ln w="9525">
                <a:noFill/>
                <a:prstDash val="solid"/>
              </a:ln>
              <a:solidFill>
                <a:srgbClr val="C62326"/>
              </a:solidFill>
              <a:effectLst/>
              <a:uLnTx/>
              <a:uFillTx/>
              <a:latin typeface="+mj-lt"/>
              <a:ea typeface="宋体" charset="-122"/>
              <a:cs typeface="+mj-cs"/>
            </a:endParaRPr>
          </a:p>
        </p:txBody>
      </p:sp>
      <p:sp>
        <p:nvSpPr>
          <p:cNvPr id="3" name="Rectangle 4"/>
          <p:cNvSpPr>
            <a:spLocks noChangeArrowheads="1"/>
          </p:cNvSpPr>
          <p:nvPr/>
        </p:nvSpPr>
        <p:spPr bwMode="auto">
          <a:xfrm>
            <a:off x="609600" y="1600200"/>
            <a:ext cx="2667000" cy="914400"/>
          </a:xfrm>
          <a:prstGeom prst="rect">
            <a:avLst/>
          </a:prstGeom>
          <a:solidFill>
            <a:srgbClr val="FFFF66"/>
          </a:solidFill>
          <a:ln w="38100">
            <a:solidFill>
              <a:srgbClr val="FFCC00"/>
            </a:solidFill>
            <a:miter lim="800000"/>
            <a:headEnd/>
            <a:tailEnd/>
          </a:ln>
        </p:spPr>
        <p:txBody>
          <a:bodyPr wrap="none" anchor="ctr"/>
          <a:lstStyle/>
          <a:p>
            <a:pPr algn="ctr"/>
            <a:r>
              <a:rPr lang="en-US" altLang="zh-CN" b="1">
                <a:solidFill>
                  <a:srgbClr val="CC0000"/>
                </a:solidFill>
                <a:ea typeface="宋体" charset="-122"/>
              </a:rPr>
              <a:t>Science</a:t>
            </a:r>
            <a:r>
              <a:rPr lang="zh-CN" altLang="en-US" b="1">
                <a:solidFill>
                  <a:srgbClr val="CC0000"/>
                </a:solidFill>
                <a:ea typeface="宋体" charset="-122"/>
              </a:rPr>
              <a:t>每年收到</a:t>
            </a:r>
            <a:r>
              <a:rPr lang="en-US" altLang="zh-CN" b="1">
                <a:solidFill>
                  <a:srgbClr val="CC0000"/>
                </a:solidFill>
                <a:ea typeface="宋体" charset="-122"/>
              </a:rPr>
              <a:t> </a:t>
            </a:r>
          </a:p>
          <a:p>
            <a:pPr algn="ctr"/>
            <a:r>
              <a:rPr lang="en-US" altLang="zh-CN" b="1">
                <a:solidFill>
                  <a:srgbClr val="CC0000"/>
                </a:solidFill>
                <a:ea typeface="宋体" charset="-122"/>
              </a:rPr>
              <a:t>13,000 </a:t>
            </a:r>
            <a:r>
              <a:rPr lang="zh-CN" altLang="en-US" b="1">
                <a:solidFill>
                  <a:srgbClr val="CC0000"/>
                </a:solidFill>
                <a:ea typeface="宋体" charset="-122"/>
              </a:rPr>
              <a:t>余份来稿</a:t>
            </a:r>
            <a:endParaRPr lang="en-US" altLang="zh-CN" b="1">
              <a:solidFill>
                <a:srgbClr val="CC0000"/>
              </a:solidFill>
              <a:ea typeface="宋体" charset="-122"/>
            </a:endParaRPr>
          </a:p>
        </p:txBody>
      </p:sp>
      <p:sp>
        <p:nvSpPr>
          <p:cNvPr id="4" name="Rectangle 8"/>
          <p:cNvSpPr>
            <a:spLocks noChangeArrowheads="1"/>
          </p:cNvSpPr>
          <p:nvPr/>
        </p:nvSpPr>
        <p:spPr bwMode="auto">
          <a:xfrm>
            <a:off x="6934200" y="3200400"/>
            <a:ext cx="1524000" cy="762000"/>
          </a:xfrm>
          <a:prstGeom prst="rect">
            <a:avLst/>
          </a:prstGeom>
          <a:solidFill>
            <a:srgbClr val="FF0000"/>
          </a:solidFill>
          <a:ln w="38100">
            <a:solidFill>
              <a:srgbClr val="FFCC00"/>
            </a:solidFill>
            <a:miter lim="800000"/>
            <a:headEnd/>
            <a:tailEnd/>
          </a:ln>
        </p:spPr>
        <p:txBody>
          <a:bodyPr wrap="none" anchor="ctr"/>
          <a:lstStyle/>
          <a:p>
            <a:pPr algn="ctr"/>
            <a:r>
              <a:rPr lang="zh-CN" altLang="en-US" b="1">
                <a:solidFill>
                  <a:schemeClr val="bg1"/>
                </a:solidFill>
                <a:ea typeface="宋体" charset="-122"/>
              </a:rPr>
              <a:t>被  拒</a:t>
            </a:r>
            <a:endParaRPr lang="en-US" altLang="zh-CN" b="1">
              <a:solidFill>
                <a:schemeClr val="bg1"/>
              </a:solidFill>
              <a:ea typeface="宋体" charset="-122"/>
            </a:endParaRPr>
          </a:p>
        </p:txBody>
      </p:sp>
      <p:grpSp>
        <p:nvGrpSpPr>
          <p:cNvPr id="5" name="组合 20"/>
          <p:cNvGrpSpPr>
            <a:grpSpLocks/>
          </p:cNvGrpSpPr>
          <p:nvPr/>
        </p:nvGrpSpPr>
        <p:grpSpPr bwMode="auto">
          <a:xfrm>
            <a:off x="609600" y="2362200"/>
            <a:ext cx="2667000" cy="1295400"/>
            <a:chOff x="609600" y="2362200"/>
            <a:chExt cx="2667000" cy="1295400"/>
          </a:xfrm>
        </p:grpSpPr>
        <p:sp>
          <p:nvSpPr>
            <p:cNvPr id="6" name="Rectangle 5"/>
            <p:cNvSpPr>
              <a:spLocks noChangeArrowheads="1"/>
            </p:cNvSpPr>
            <p:nvPr/>
          </p:nvSpPr>
          <p:spPr bwMode="auto">
            <a:xfrm>
              <a:off x="609600" y="2743200"/>
              <a:ext cx="2667000" cy="914400"/>
            </a:xfrm>
            <a:prstGeom prst="rect">
              <a:avLst/>
            </a:prstGeom>
            <a:solidFill>
              <a:srgbClr val="FFFF66"/>
            </a:solidFill>
            <a:ln w="38100">
              <a:solidFill>
                <a:srgbClr val="FFCC00"/>
              </a:solidFill>
              <a:miter lim="800000"/>
              <a:headEnd/>
              <a:tailEnd/>
            </a:ln>
          </p:spPr>
          <p:txBody>
            <a:bodyPr wrap="none" anchor="ctr"/>
            <a:lstStyle/>
            <a:p>
              <a:pPr algn="ctr"/>
              <a:r>
                <a:rPr lang="zh-CN" altLang="en-US" b="1">
                  <a:solidFill>
                    <a:srgbClr val="CC0000"/>
                  </a:solidFill>
                  <a:ea typeface="宋体" charset="-122"/>
                </a:rPr>
                <a:t>内部编辑评审</a:t>
              </a:r>
              <a:endParaRPr lang="en-US" altLang="zh-CN" b="1">
                <a:solidFill>
                  <a:srgbClr val="CC0000"/>
                </a:solidFill>
                <a:ea typeface="宋体" charset="-122"/>
              </a:endParaRPr>
            </a:p>
          </p:txBody>
        </p:sp>
        <p:sp>
          <p:nvSpPr>
            <p:cNvPr id="7" name="AutoShape 9"/>
            <p:cNvSpPr>
              <a:spLocks noChangeArrowheads="1"/>
            </p:cNvSpPr>
            <p:nvPr/>
          </p:nvSpPr>
          <p:spPr bwMode="auto">
            <a:xfrm>
              <a:off x="1676400" y="2362200"/>
              <a:ext cx="533400" cy="609600"/>
            </a:xfrm>
            <a:prstGeom prst="downArrow">
              <a:avLst>
                <a:gd name="adj1" fmla="val 50000"/>
                <a:gd name="adj2" fmla="val 28571"/>
              </a:avLst>
            </a:prstGeom>
            <a:solidFill>
              <a:schemeClr val="bg1"/>
            </a:solidFill>
            <a:ln w="28575">
              <a:solidFill>
                <a:schemeClr val="bg2"/>
              </a:solidFill>
              <a:miter lim="800000"/>
              <a:headEnd/>
              <a:tailEnd/>
            </a:ln>
          </p:spPr>
          <p:txBody>
            <a:bodyPr wrap="none" anchor="ctr"/>
            <a:lstStyle/>
            <a:p>
              <a:endParaRPr lang="zh-CN" altLang="en-US">
                <a:ea typeface="宋体" charset="-122"/>
              </a:endParaRPr>
            </a:p>
          </p:txBody>
        </p:sp>
      </p:grpSp>
      <p:grpSp>
        <p:nvGrpSpPr>
          <p:cNvPr id="8" name="组合 21"/>
          <p:cNvGrpSpPr>
            <a:grpSpLocks/>
          </p:cNvGrpSpPr>
          <p:nvPr/>
        </p:nvGrpSpPr>
        <p:grpSpPr bwMode="auto">
          <a:xfrm>
            <a:off x="609600" y="3352800"/>
            <a:ext cx="2667000" cy="1371600"/>
            <a:chOff x="609600" y="3352800"/>
            <a:chExt cx="2667000" cy="1371600"/>
          </a:xfrm>
        </p:grpSpPr>
        <p:sp>
          <p:nvSpPr>
            <p:cNvPr id="9" name="Rectangle 6"/>
            <p:cNvSpPr>
              <a:spLocks noChangeArrowheads="1"/>
            </p:cNvSpPr>
            <p:nvPr/>
          </p:nvSpPr>
          <p:spPr bwMode="auto">
            <a:xfrm>
              <a:off x="609600" y="3962400"/>
              <a:ext cx="2667000" cy="762000"/>
            </a:xfrm>
            <a:prstGeom prst="rect">
              <a:avLst/>
            </a:prstGeom>
            <a:solidFill>
              <a:srgbClr val="FFFF66"/>
            </a:solidFill>
            <a:ln w="38100">
              <a:solidFill>
                <a:srgbClr val="FFCC00"/>
              </a:solidFill>
              <a:miter lim="800000"/>
              <a:headEnd/>
              <a:tailEnd/>
            </a:ln>
          </p:spPr>
          <p:txBody>
            <a:bodyPr wrap="none" anchor="ctr"/>
            <a:lstStyle/>
            <a:p>
              <a:pPr algn="ctr"/>
              <a:r>
                <a:rPr lang="zh-CN" altLang="en-US" b="1">
                  <a:solidFill>
                    <a:srgbClr val="CC0000"/>
                  </a:solidFill>
                  <a:ea typeface="宋体" charset="-122"/>
                </a:rPr>
                <a:t>国际范围内的评审</a:t>
              </a:r>
              <a:endParaRPr lang="en-US" altLang="zh-CN" b="1">
                <a:solidFill>
                  <a:srgbClr val="CC0000"/>
                </a:solidFill>
                <a:ea typeface="宋体" charset="-122"/>
              </a:endParaRPr>
            </a:p>
          </p:txBody>
        </p:sp>
        <p:sp>
          <p:nvSpPr>
            <p:cNvPr id="10" name="AutoShape 10"/>
            <p:cNvSpPr>
              <a:spLocks noChangeArrowheads="1"/>
            </p:cNvSpPr>
            <p:nvPr/>
          </p:nvSpPr>
          <p:spPr bwMode="auto">
            <a:xfrm>
              <a:off x="1676400" y="3352800"/>
              <a:ext cx="533400" cy="609600"/>
            </a:xfrm>
            <a:prstGeom prst="downArrow">
              <a:avLst>
                <a:gd name="adj1" fmla="val 50000"/>
                <a:gd name="adj2" fmla="val 28571"/>
              </a:avLst>
            </a:prstGeom>
            <a:solidFill>
              <a:schemeClr val="bg1"/>
            </a:solidFill>
            <a:ln w="28575">
              <a:solidFill>
                <a:schemeClr val="bg2"/>
              </a:solidFill>
              <a:miter lim="800000"/>
              <a:headEnd/>
              <a:tailEnd/>
            </a:ln>
          </p:spPr>
          <p:txBody>
            <a:bodyPr wrap="none" anchor="ctr"/>
            <a:lstStyle/>
            <a:p>
              <a:endParaRPr lang="zh-CN" altLang="en-US">
                <a:ea typeface="宋体" charset="-122"/>
              </a:endParaRPr>
            </a:p>
          </p:txBody>
        </p:sp>
      </p:grpSp>
      <p:grpSp>
        <p:nvGrpSpPr>
          <p:cNvPr id="11" name="组合 22"/>
          <p:cNvGrpSpPr>
            <a:grpSpLocks/>
          </p:cNvGrpSpPr>
          <p:nvPr/>
        </p:nvGrpSpPr>
        <p:grpSpPr bwMode="auto">
          <a:xfrm>
            <a:off x="609600" y="4495800"/>
            <a:ext cx="2667000" cy="1447800"/>
            <a:chOff x="609600" y="4495800"/>
            <a:chExt cx="2667000" cy="1447800"/>
          </a:xfrm>
        </p:grpSpPr>
        <p:sp>
          <p:nvSpPr>
            <p:cNvPr id="12" name="Rectangle 7"/>
            <p:cNvSpPr>
              <a:spLocks noChangeArrowheads="1"/>
            </p:cNvSpPr>
            <p:nvPr/>
          </p:nvSpPr>
          <p:spPr bwMode="auto">
            <a:xfrm>
              <a:off x="609600" y="5029200"/>
              <a:ext cx="2667000" cy="914400"/>
            </a:xfrm>
            <a:prstGeom prst="rect">
              <a:avLst/>
            </a:prstGeom>
            <a:solidFill>
              <a:srgbClr val="FFFF66"/>
            </a:solidFill>
            <a:ln w="38100">
              <a:solidFill>
                <a:srgbClr val="FFCC00"/>
              </a:solidFill>
              <a:miter lim="800000"/>
              <a:headEnd/>
              <a:tailEnd/>
            </a:ln>
          </p:spPr>
          <p:txBody>
            <a:bodyPr wrap="none" anchor="ctr"/>
            <a:lstStyle/>
            <a:p>
              <a:pPr algn="ctr"/>
              <a:r>
                <a:rPr lang="zh-CN" altLang="en-US" b="1">
                  <a:solidFill>
                    <a:srgbClr val="CC0000"/>
                  </a:solidFill>
                  <a:ea typeface="宋体" charset="-122"/>
                </a:rPr>
                <a:t>编辑分析、校对、再评审</a:t>
              </a:r>
              <a:endParaRPr lang="en-US" altLang="zh-CN" b="1">
                <a:solidFill>
                  <a:srgbClr val="CC0000"/>
                </a:solidFill>
                <a:ea typeface="宋体" charset="-122"/>
              </a:endParaRPr>
            </a:p>
          </p:txBody>
        </p:sp>
        <p:sp>
          <p:nvSpPr>
            <p:cNvPr id="13" name="AutoShape 11"/>
            <p:cNvSpPr>
              <a:spLocks noChangeArrowheads="1"/>
            </p:cNvSpPr>
            <p:nvPr/>
          </p:nvSpPr>
          <p:spPr bwMode="auto">
            <a:xfrm>
              <a:off x="1676400" y="4495800"/>
              <a:ext cx="533400" cy="609600"/>
            </a:xfrm>
            <a:prstGeom prst="downArrow">
              <a:avLst>
                <a:gd name="adj1" fmla="val 50000"/>
                <a:gd name="adj2" fmla="val 28571"/>
              </a:avLst>
            </a:prstGeom>
            <a:solidFill>
              <a:schemeClr val="bg1"/>
            </a:solidFill>
            <a:ln w="28575">
              <a:solidFill>
                <a:schemeClr val="bg2"/>
              </a:solidFill>
              <a:miter lim="800000"/>
              <a:headEnd/>
              <a:tailEnd/>
            </a:ln>
          </p:spPr>
          <p:txBody>
            <a:bodyPr wrap="none" anchor="ctr"/>
            <a:lstStyle/>
            <a:p>
              <a:endParaRPr lang="zh-CN" altLang="en-US">
                <a:ea typeface="宋体" charset="-122"/>
              </a:endParaRPr>
            </a:p>
          </p:txBody>
        </p:sp>
      </p:grpSp>
      <p:grpSp>
        <p:nvGrpSpPr>
          <p:cNvPr id="14" name="组合 23"/>
          <p:cNvGrpSpPr>
            <a:grpSpLocks/>
          </p:cNvGrpSpPr>
          <p:nvPr/>
        </p:nvGrpSpPr>
        <p:grpSpPr bwMode="auto">
          <a:xfrm>
            <a:off x="3352800" y="2819400"/>
            <a:ext cx="3581400" cy="762000"/>
            <a:chOff x="3352800" y="2819400"/>
            <a:chExt cx="3581400" cy="762000"/>
          </a:xfrm>
        </p:grpSpPr>
        <p:sp>
          <p:nvSpPr>
            <p:cNvPr id="15" name="Line 18"/>
            <p:cNvSpPr>
              <a:spLocks noChangeShapeType="1"/>
            </p:cNvSpPr>
            <p:nvPr/>
          </p:nvSpPr>
          <p:spPr bwMode="auto">
            <a:xfrm>
              <a:off x="3352800" y="3200400"/>
              <a:ext cx="3581400" cy="76200"/>
            </a:xfrm>
            <a:prstGeom prst="line">
              <a:avLst/>
            </a:prstGeom>
            <a:noFill/>
            <a:ln w="76200" cap="rnd">
              <a:solidFill>
                <a:schemeClr val="bg1"/>
              </a:solidFill>
              <a:prstDash val="sysDot"/>
              <a:round/>
              <a:headEnd/>
              <a:tailEnd type="triangle" w="med" len="med"/>
            </a:ln>
          </p:spPr>
          <p:txBody>
            <a:bodyPr/>
            <a:lstStyle/>
            <a:p>
              <a:endParaRPr lang="zh-CN" altLang="en-US"/>
            </a:p>
          </p:txBody>
        </p:sp>
        <p:sp>
          <p:nvSpPr>
            <p:cNvPr id="16" name="Oval 21"/>
            <p:cNvSpPr>
              <a:spLocks noChangeArrowheads="1"/>
            </p:cNvSpPr>
            <p:nvPr/>
          </p:nvSpPr>
          <p:spPr bwMode="auto">
            <a:xfrm>
              <a:off x="4572000" y="2819400"/>
              <a:ext cx="762000" cy="762000"/>
            </a:xfrm>
            <a:prstGeom prst="ellipse">
              <a:avLst/>
            </a:prstGeom>
            <a:solidFill>
              <a:srgbClr val="FF0000"/>
            </a:solidFill>
            <a:ln w="28575">
              <a:solidFill>
                <a:srgbClr val="FFFF66"/>
              </a:solidFill>
              <a:round/>
              <a:headEnd/>
              <a:tailEnd/>
            </a:ln>
          </p:spPr>
          <p:txBody>
            <a:bodyPr wrap="none" anchor="ctr"/>
            <a:lstStyle/>
            <a:p>
              <a:pPr algn="ctr"/>
              <a:r>
                <a:rPr lang="en-US" altLang="zh-CN" b="1" dirty="0">
                  <a:solidFill>
                    <a:schemeClr val="bg1"/>
                  </a:solidFill>
                  <a:ea typeface="宋体" charset="-122"/>
                </a:rPr>
                <a:t>75%</a:t>
              </a:r>
            </a:p>
          </p:txBody>
        </p:sp>
      </p:grpSp>
      <p:grpSp>
        <p:nvGrpSpPr>
          <p:cNvPr id="17" name="组合 26"/>
          <p:cNvGrpSpPr/>
          <p:nvPr/>
        </p:nvGrpSpPr>
        <p:grpSpPr>
          <a:xfrm>
            <a:off x="3367088" y="5038725"/>
            <a:ext cx="4624388" cy="919162"/>
            <a:chOff x="3286125" y="5024438"/>
            <a:chExt cx="4624388" cy="919162"/>
          </a:xfrm>
          <a:solidFill>
            <a:srgbClr val="92D050"/>
          </a:solidFill>
        </p:grpSpPr>
        <p:sp>
          <p:nvSpPr>
            <p:cNvPr id="18" name="Rectangle 12"/>
            <p:cNvSpPr>
              <a:spLocks noChangeArrowheads="1"/>
            </p:cNvSpPr>
            <p:nvPr/>
          </p:nvSpPr>
          <p:spPr bwMode="auto">
            <a:xfrm>
              <a:off x="6310313" y="5024438"/>
              <a:ext cx="1600200" cy="914400"/>
            </a:xfrm>
            <a:prstGeom prst="rect">
              <a:avLst/>
            </a:prstGeom>
            <a:grpFill/>
            <a:ln w="38100">
              <a:solidFill>
                <a:srgbClr val="00B050"/>
              </a:solidFill>
              <a:miter lim="800000"/>
              <a:headEnd/>
              <a:tailEnd/>
            </a:ln>
          </p:spPr>
          <p:txBody>
            <a:bodyPr wrap="none" anchor="ctr"/>
            <a:lstStyle/>
            <a:p>
              <a:pPr algn="ctr">
                <a:defRPr/>
              </a:pPr>
              <a:r>
                <a:rPr lang="zh-CN" altLang="en-US" sz="1700" b="1" dirty="0">
                  <a:solidFill>
                    <a:schemeClr val="bg1"/>
                  </a:solidFill>
                  <a:ea typeface="宋体" charset="-122"/>
                </a:rPr>
                <a:t>采  纳</a:t>
              </a:r>
              <a:endParaRPr lang="en-US" altLang="zh-CN" b="1" dirty="0">
                <a:solidFill>
                  <a:srgbClr val="CC0000"/>
                </a:solidFill>
                <a:ea typeface="宋体" charset="-122"/>
              </a:endParaRPr>
            </a:p>
          </p:txBody>
        </p:sp>
        <p:sp>
          <p:nvSpPr>
            <p:cNvPr id="19" name="AutoShape 13"/>
            <p:cNvSpPr>
              <a:spLocks noChangeArrowheads="1"/>
            </p:cNvSpPr>
            <p:nvPr/>
          </p:nvSpPr>
          <p:spPr bwMode="auto">
            <a:xfrm rot="16200000">
              <a:off x="4505325" y="4000500"/>
              <a:ext cx="533400" cy="2971800"/>
            </a:xfrm>
            <a:prstGeom prst="downArrow">
              <a:avLst>
                <a:gd name="adj1" fmla="val 64889"/>
                <a:gd name="adj2" fmla="val 79780"/>
              </a:avLst>
            </a:prstGeom>
            <a:grpFill/>
            <a:ln w="28575">
              <a:solidFill>
                <a:srgbClr val="00B050"/>
              </a:solidFill>
              <a:miter lim="800000"/>
              <a:headEnd/>
              <a:tailEnd/>
            </a:ln>
          </p:spPr>
          <p:txBody>
            <a:bodyPr wrap="none" anchor="ctr"/>
            <a:lstStyle/>
            <a:p>
              <a:pPr>
                <a:defRPr/>
              </a:pPr>
              <a:endParaRPr lang="zh-CN" altLang="en-US">
                <a:ea typeface="宋体" charset="-122"/>
              </a:endParaRPr>
            </a:p>
          </p:txBody>
        </p:sp>
        <p:sp>
          <p:nvSpPr>
            <p:cNvPr id="20" name="Oval 22"/>
            <p:cNvSpPr>
              <a:spLocks noChangeArrowheads="1"/>
            </p:cNvSpPr>
            <p:nvPr/>
          </p:nvSpPr>
          <p:spPr bwMode="auto">
            <a:xfrm>
              <a:off x="4191000" y="5181600"/>
              <a:ext cx="762000" cy="762000"/>
            </a:xfrm>
            <a:prstGeom prst="ellipse">
              <a:avLst/>
            </a:prstGeom>
            <a:grpFill/>
            <a:ln w="28575">
              <a:solidFill>
                <a:srgbClr val="00B050"/>
              </a:solidFill>
              <a:round/>
              <a:headEnd/>
              <a:tailEnd/>
            </a:ln>
          </p:spPr>
          <p:txBody>
            <a:bodyPr wrap="none" anchor="ctr"/>
            <a:lstStyle/>
            <a:p>
              <a:pPr algn="ctr">
                <a:defRPr/>
              </a:pPr>
              <a:r>
                <a:rPr lang="en-US" altLang="zh-CN" b="1" dirty="0" smtClean="0">
                  <a:solidFill>
                    <a:schemeClr val="bg1"/>
                  </a:solidFill>
                  <a:ea typeface="宋体" charset="-122"/>
                </a:rPr>
                <a:t>6%</a:t>
              </a:r>
              <a:endParaRPr lang="en-US" altLang="zh-CN" b="1" dirty="0">
                <a:solidFill>
                  <a:schemeClr val="bg1"/>
                </a:solidFill>
                <a:ea typeface="宋体" charset="-122"/>
              </a:endParaRPr>
            </a:p>
          </p:txBody>
        </p:sp>
      </p:grpSp>
      <p:sp>
        <p:nvSpPr>
          <p:cNvPr id="21" name="Oval 23"/>
          <p:cNvSpPr>
            <a:spLocks noChangeArrowheads="1"/>
          </p:cNvSpPr>
          <p:nvPr/>
        </p:nvSpPr>
        <p:spPr bwMode="auto">
          <a:xfrm>
            <a:off x="8077200" y="3200400"/>
            <a:ext cx="762000" cy="762000"/>
          </a:xfrm>
          <a:prstGeom prst="ellipse">
            <a:avLst/>
          </a:prstGeom>
          <a:solidFill>
            <a:srgbClr val="FF0000"/>
          </a:solidFill>
          <a:ln w="28575">
            <a:solidFill>
              <a:srgbClr val="FFFF66"/>
            </a:solidFill>
            <a:round/>
            <a:headEnd/>
            <a:tailEnd/>
          </a:ln>
        </p:spPr>
        <p:txBody>
          <a:bodyPr wrap="none" anchor="ctr"/>
          <a:lstStyle/>
          <a:p>
            <a:pPr algn="ctr"/>
            <a:r>
              <a:rPr lang="en-US" altLang="zh-CN" b="1" dirty="0" smtClean="0">
                <a:solidFill>
                  <a:schemeClr val="bg1"/>
                </a:solidFill>
                <a:ea typeface="宋体" charset="-122"/>
              </a:rPr>
              <a:t>94%</a:t>
            </a:r>
            <a:endParaRPr lang="en-US" altLang="zh-CN" b="1" dirty="0">
              <a:solidFill>
                <a:schemeClr val="bg1"/>
              </a:solidFill>
              <a:ea typeface="宋体" charset="-122"/>
            </a:endParaRPr>
          </a:p>
        </p:txBody>
      </p:sp>
      <p:grpSp>
        <p:nvGrpSpPr>
          <p:cNvPr id="22" name="组合 24"/>
          <p:cNvGrpSpPr>
            <a:grpSpLocks/>
          </p:cNvGrpSpPr>
          <p:nvPr/>
        </p:nvGrpSpPr>
        <p:grpSpPr bwMode="auto">
          <a:xfrm>
            <a:off x="3352800" y="3505200"/>
            <a:ext cx="3581400" cy="838200"/>
            <a:chOff x="3352800" y="3505200"/>
            <a:chExt cx="3581400" cy="838200"/>
          </a:xfrm>
        </p:grpSpPr>
        <p:sp>
          <p:nvSpPr>
            <p:cNvPr id="23" name="Line 19"/>
            <p:cNvSpPr>
              <a:spLocks noChangeShapeType="1"/>
            </p:cNvSpPr>
            <p:nvPr/>
          </p:nvSpPr>
          <p:spPr bwMode="auto">
            <a:xfrm flipV="1">
              <a:off x="3352800" y="3505200"/>
              <a:ext cx="3581400" cy="685800"/>
            </a:xfrm>
            <a:prstGeom prst="line">
              <a:avLst/>
            </a:prstGeom>
            <a:noFill/>
            <a:ln w="76200" cap="rnd">
              <a:solidFill>
                <a:schemeClr val="bg1"/>
              </a:solidFill>
              <a:prstDash val="sysDot"/>
              <a:round/>
              <a:headEnd/>
              <a:tailEnd type="triangle" w="med" len="med"/>
            </a:ln>
          </p:spPr>
          <p:txBody>
            <a:bodyPr/>
            <a:lstStyle/>
            <a:p>
              <a:endParaRPr lang="zh-CN" altLang="en-US"/>
            </a:p>
          </p:txBody>
        </p:sp>
        <p:sp>
          <p:nvSpPr>
            <p:cNvPr id="24" name="Oval 25"/>
            <p:cNvSpPr>
              <a:spLocks noChangeArrowheads="1"/>
            </p:cNvSpPr>
            <p:nvPr/>
          </p:nvSpPr>
          <p:spPr bwMode="auto">
            <a:xfrm>
              <a:off x="3886200" y="3581400"/>
              <a:ext cx="762000" cy="762000"/>
            </a:xfrm>
            <a:prstGeom prst="ellipse">
              <a:avLst/>
            </a:prstGeom>
            <a:solidFill>
              <a:srgbClr val="FF0000"/>
            </a:solidFill>
            <a:ln w="28575">
              <a:solidFill>
                <a:srgbClr val="FFFF66"/>
              </a:solidFill>
              <a:round/>
              <a:headEnd/>
              <a:tailEnd/>
            </a:ln>
          </p:spPr>
          <p:txBody>
            <a:bodyPr wrap="none" anchor="ctr"/>
            <a:lstStyle/>
            <a:p>
              <a:pPr algn="ctr"/>
              <a:r>
                <a:rPr lang="en-US" altLang="zh-CN" b="1" dirty="0" smtClean="0">
                  <a:solidFill>
                    <a:schemeClr val="bg1"/>
                  </a:solidFill>
                  <a:ea typeface="宋体" charset="-122"/>
                </a:rPr>
                <a:t>10%</a:t>
              </a:r>
              <a:endParaRPr lang="en-US" altLang="zh-CN" b="1" dirty="0">
                <a:solidFill>
                  <a:schemeClr val="bg1"/>
                </a:solidFill>
                <a:ea typeface="宋体" charset="-122"/>
              </a:endParaRPr>
            </a:p>
          </p:txBody>
        </p:sp>
      </p:grpSp>
      <p:grpSp>
        <p:nvGrpSpPr>
          <p:cNvPr id="25" name="组合 25"/>
          <p:cNvGrpSpPr>
            <a:grpSpLocks/>
          </p:cNvGrpSpPr>
          <p:nvPr/>
        </p:nvGrpSpPr>
        <p:grpSpPr bwMode="auto">
          <a:xfrm>
            <a:off x="3276600" y="3733800"/>
            <a:ext cx="3657600" cy="1371600"/>
            <a:chOff x="3276600" y="3733800"/>
            <a:chExt cx="3657600" cy="1371600"/>
          </a:xfrm>
        </p:grpSpPr>
        <p:sp>
          <p:nvSpPr>
            <p:cNvPr id="26" name="Line 20"/>
            <p:cNvSpPr>
              <a:spLocks noChangeShapeType="1"/>
            </p:cNvSpPr>
            <p:nvPr/>
          </p:nvSpPr>
          <p:spPr bwMode="auto">
            <a:xfrm flipV="1">
              <a:off x="3276600" y="3733800"/>
              <a:ext cx="3657600" cy="1371600"/>
            </a:xfrm>
            <a:prstGeom prst="line">
              <a:avLst/>
            </a:prstGeom>
            <a:noFill/>
            <a:ln w="76200" cap="rnd">
              <a:solidFill>
                <a:schemeClr val="bg1"/>
              </a:solidFill>
              <a:prstDash val="sysDot"/>
              <a:round/>
              <a:headEnd/>
              <a:tailEnd type="triangle" w="med" len="med"/>
            </a:ln>
          </p:spPr>
          <p:txBody>
            <a:bodyPr/>
            <a:lstStyle/>
            <a:p>
              <a:endParaRPr lang="zh-CN" altLang="en-US"/>
            </a:p>
          </p:txBody>
        </p:sp>
        <p:sp>
          <p:nvSpPr>
            <p:cNvPr id="27" name="Oval 26"/>
            <p:cNvSpPr>
              <a:spLocks noChangeArrowheads="1"/>
            </p:cNvSpPr>
            <p:nvPr/>
          </p:nvSpPr>
          <p:spPr bwMode="auto">
            <a:xfrm>
              <a:off x="4648200" y="4114800"/>
              <a:ext cx="762000" cy="762000"/>
            </a:xfrm>
            <a:prstGeom prst="ellipse">
              <a:avLst/>
            </a:prstGeom>
            <a:solidFill>
              <a:srgbClr val="FF0000"/>
            </a:solidFill>
            <a:ln w="28575">
              <a:solidFill>
                <a:srgbClr val="FFFF66"/>
              </a:solidFill>
              <a:round/>
              <a:headEnd/>
              <a:tailEnd/>
            </a:ln>
          </p:spPr>
          <p:txBody>
            <a:bodyPr wrap="none" anchor="ctr"/>
            <a:lstStyle/>
            <a:p>
              <a:pPr algn="ctr"/>
              <a:r>
                <a:rPr lang="en-US" altLang="zh-CN" b="1">
                  <a:solidFill>
                    <a:schemeClr val="bg1"/>
                  </a:solidFill>
                  <a:ea typeface="宋体" charset="-122"/>
                </a:rPr>
                <a:t>9%</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linds(horizont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linds(horizont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linds(horizontal)">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065213" y="4835407"/>
            <a:ext cx="8229600" cy="514584"/>
          </a:xfrm>
        </p:spPr>
        <p:txBody>
          <a:bodyPr/>
          <a:lstStyle/>
          <a:p>
            <a:r>
              <a:rPr lang="en-US" dirty="0" smtClean="0"/>
              <a:t>A guide to scientific writing</a:t>
            </a:r>
            <a:endParaRPr lang="en-US" dirty="0"/>
          </a:p>
        </p:txBody>
      </p:sp>
      <p:sp>
        <p:nvSpPr>
          <p:cNvPr id="3" name="Title 2"/>
          <p:cNvSpPr>
            <a:spLocks noGrp="1"/>
          </p:cNvSpPr>
          <p:nvPr>
            <p:ph type="ctrTitle"/>
          </p:nvPr>
        </p:nvSpPr>
        <p:spPr/>
        <p:txBody>
          <a:bodyPr/>
          <a:lstStyle/>
          <a:p>
            <a:pPr>
              <a:lnSpc>
                <a:spcPts val="6000"/>
              </a:lnSpc>
            </a:pPr>
            <a:r>
              <a:rPr lang="en-US" dirty="0" smtClean="0"/>
              <a:t>Practical tips to </a:t>
            </a:r>
            <a:br>
              <a:rPr lang="en-US" dirty="0" smtClean="0"/>
            </a:br>
            <a:r>
              <a:rPr lang="en-US" dirty="0" smtClean="0"/>
              <a:t>getting published</a:t>
            </a:r>
            <a:endParaRPr lang="en-US" dirty="0"/>
          </a:p>
        </p:txBody>
      </p:sp>
    </p:spTree>
    <p:extLst>
      <p:ext uri="{BB962C8B-B14F-4D97-AF65-F5344CB8AC3E}">
        <p14:creationId xmlns:p14="http://schemas.microsoft.com/office/powerpoint/2010/main" val="1526215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noChangeArrowheads="1"/>
          </p:cNvPicPr>
          <p:nvPr/>
        </p:nvPicPr>
        <p:blipFill rotWithShape="1">
          <a:blip r:embed="rId3" cstate="print">
            <a:alphaModFix/>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t="1884" r="4633"/>
          <a:stretch/>
        </p:blipFill>
        <p:spPr bwMode="auto">
          <a:xfrm>
            <a:off x="7342373" y="1853259"/>
            <a:ext cx="1680513" cy="319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Not Equal 5"/>
          <p:cNvSpPr/>
          <p:nvPr/>
        </p:nvSpPr>
        <p:spPr>
          <a:xfrm>
            <a:off x="4973246" y="2910139"/>
            <a:ext cx="1482436" cy="775855"/>
          </a:xfrm>
          <a:prstGeom prst="mathNotEqual">
            <a:avLst/>
          </a:prstGeom>
          <a:solidFill>
            <a:srgbClr val="C61F26"/>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solidFill>
                <a:schemeClr val="tx1"/>
              </a:solidFill>
            </a:endParaRPr>
          </a:p>
        </p:txBody>
      </p:sp>
      <p:sp>
        <p:nvSpPr>
          <p:cNvPr id="7" name="Title 12"/>
          <p:cNvSpPr txBox="1">
            <a:spLocks/>
          </p:cNvSpPr>
          <p:nvPr/>
        </p:nvSpPr>
        <p:spPr>
          <a:xfrm>
            <a:off x="683463" y="142394"/>
            <a:ext cx="10030465" cy="919788"/>
          </a:xfrm>
          <a:prstGeom prst="rect">
            <a:avLst/>
          </a:prstGeom>
          <a:ln>
            <a:noFill/>
          </a:ln>
        </p:spPr>
        <p:txBody>
          <a:bodyPr vert="horz" lIns="91440" tIns="45720" rIns="91440" bIns="45720" rtlCol="0" anchor="b">
            <a:normAutofit/>
          </a:bodyPr>
          <a:lstStyle>
            <a:lvl1pPr algn="l" defTabSz="914400" rtl="0" eaLnBrk="1" latinLnBrk="0" hangingPunct="1">
              <a:lnSpc>
                <a:spcPct val="90000"/>
              </a:lnSpc>
              <a:spcBef>
                <a:spcPct val="0"/>
              </a:spcBef>
              <a:buNone/>
              <a:defRPr sz="3600" b="1" kern="1200" cap="none" spc="0" baseline="0">
                <a:ln w="9525">
                  <a:noFill/>
                  <a:prstDash val="solid"/>
                </a:ln>
                <a:solidFill>
                  <a:srgbClr val="C62326"/>
                </a:solidFill>
                <a:effectLst/>
                <a:latin typeface="+mj-lt"/>
                <a:ea typeface="+mj-ea"/>
                <a:cs typeface="+mj-cs"/>
              </a:defRPr>
            </a:lvl1pPr>
          </a:lstStyle>
          <a:p>
            <a:r>
              <a:rPr lang="en-US" dirty="0"/>
              <a:t>5 Golden Rules</a:t>
            </a:r>
            <a:endParaRPr lang="en-US" dirty="0">
              <a:solidFill>
                <a:srgbClr val="C61F26"/>
              </a:solidFill>
            </a:endParaRPr>
          </a:p>
        </p:txBody>
      </p:sp>
      <p:sp>
        <p:nvSpPr>
          <p:cNvPr id="9" name="Content Placeholder 2"/>
          <p:cNvSpPr>
            <a:spLocks noGrp="1"/>
          </p:cNvSpPr>
          <p:nvPr>
            <p:ph sz="half" idx="1"/>
          </p:nvPr>
        </p:nvSpPr>
        <p:spPr>
          <a:xfrm>
            <a:off x="1270036" y="2052573"/>
            <a:ext cx="4289904" cy="2867501"/>
          </a:xfrm>
        </p:spPr>
        <p:txBody>
          <a:bodyPr>
            <a:noAutofit/>
          </a:bodyPr>
          <a:lstStyle/>
          <a:p>
            <a:pPr>
              <a:lnSpc>
                <a:spcPct val="100000"/>
              </a:lnSpc>
            </a:pPr>
            <a:r>
              <a:rPr lang="en-US" dirty="0" smtClean="0">
                <a:solidFill>
                  <a:schemeClr val="bg1"/>
                </a:solidFill>
              </a:rPr>
              <a:t>Know your audience</a:t>
            </a:r>
            <a:endParaRPr lang="en-US" dirty="0">
              <a:solidFill>
                <a:schemeClr val="bg1"/>
              </a:solidFill>
            </a:endParaRPr>
          </a:p>
          <a:p>
            <a:pPr>
              <a:lnSpc>
                <a:spcPct val="100000"/>
              </a:lnSpc>
            </a:pPr>
            <a:r>
              <a:rPr lang="en-US" dirty="0" smtClean="0">
                <a:solidFill>
                  <a:schemeClr val="bg1"/>
                </a:solidFill>
              </a:rPr>
              <a:t>Write clearly</a:t>
            </a:r>
          </a:p>
          <a:p>
            <a:pPr>
              <a:lnSpc>
                <a:spcPct val="100000"/>
              </a:lnSpc>
            </a:pPr>
            <a:r>
              <a:rPr lang="en-US" dirty="0" smtClean="0">
                <a:solidFill>
                  <a:schemeClr val="bg1"/>
                </a:solidFill>
              </a:rPr>
              <a:t>Write concisely</a:t>
            </a:r>
          </a:p>
          <a:p>
            <a:pPr>
              <a:lnSpc>
                <a:spcPct val="100000"/>
              </a:lnSpc>
            </a:pPr>
            <a:r>
              <a:rPr lang="en-US" dirty="0" smtClean="0">
                <a:solidFill>
                  <a:schemeClr val="bg1"/>
                </a:solidFill>
              </a:rPr>
              <a:t>Write accurately</a:t>
            </a:r>
          </a:p>
          <a:p>
            <a:pPr>
              <a:lnSpc>
                <a:spcPct val="100000"/>
              </a:lnSpc>
            </a:pPr>
            <a:r>
              <a:rPr lang="en-US" dirty="0" smtClean="0">
                <a:solidFill>
                  <a:schemeClr val="bg1"/>
                </a:solidFill>
              </a:rPr>
              <a:t>Follow instructions</a:t>
            </a:r>
            <a:endParaRPr lang="en-US" dirty="0">
              <a:solidFill>
                <a:schemeClr val="bg1"/>
              </a:solidFill>
            </a:endParaRPr>
          </a:p>
        </p:txBody>
      </p:sp>
    </p:spTree>
    <p:extLst>
      <p:ext uri="{BB962C8B-B14F-4D97-AF65-F5344CB8AC3E}">
        <p14:creationId xmlns:p14="http://schemas.microsoft.com/office/powerpoint/2010/main" val="494695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2"/>
          <p:cNvSpPr txBox="1">
            <a:spLocks/>
          </p:cNvSpPr>
          <p:nvPr/>
        </p:nvSpPr>
        <p:spPr>
          <a:xfrm>
            <a:off x="1990726" y="549275"/>
            <a:ext cx="8137525" cy="920750"/>
          </a:xfrm>
          <a:prstGeom prst="rect">
            <a:avLst/>
          </a:prstGeom>
        </p:spPr>
        <p:txBody>
          <a:bodyPr>
            <a:normAutofit fontScale="77500" lnSpcReduction="20000"/>
          </a:bodyPr>
          <a:lstStyle/>
          <a:p>
            <a:pPr algn="ctr" eaLnBrk="0" fontAlgn="base" hangingPunct="0">
              <a:spcBef>
                <a:spcPct val="0"/>
              </a:spcBef>
              <a:spcAft>
                <a:spcPct val="0"/>
              </a:spcAft>
              <a:defRPr/>
            </a:pPr>
            <a:r>
              <a:rPr lang="en-US" sz="4400" kern="0" dirty="0">
                <a:solidFill>
                  <a:srgbClr val="C00000"/>
                </a:solidFill>
                <a:latin typeface="Arial"/>
                <a:ea typeface="宋体"/>
              </a:rPr>
              <a:t>AAAS</a:t>
            </a:r>
          </a:p>
          <a:p>
            <a:pPr algn="ctr" eaLnBrk="0" fontAlgn="base" hangingPunct="0">
              <a:spcBef>
                <a:spcPct val="0"/>
              </a:spcBef>
              <a:spcAft>
                <a:spcPct val="0"/>
              </a:spcAft>
              <a:defRPr/>
            </a:pPr>
            <a:r>
              <a:rPr lang="en-US" sz="4400" kern="0" dirty="0">
                <a:solidFill>
                  <a:srgbClr val="C00000"/>
                </a:solidFill>
                <a:latin typeface="Arial"/>
                <a:ea typeface="宋体"/>
              </a:rPr>
              <a:t>Journal publisher and so much more</a:t>
            </a:r>
          </a:p>
        </p:txBody>
      </p:sp>
      <p:sp>
        <p:nvSpPr>
          <p:cNvPr id="4" name="TextBox 8"/>
          <p:cNvSpPr txBox="1"/>
          <p:nvPr/>
        </p:nvSpPr>
        <p:spPr>
          <a:xfrm>
            <a:off x="2063750" y="2854325"/>
            <a:ext cx="8318500" cy="584200"/>
          </a:xfrm>
          <a:prstGeom prst="rect">
            <a:avLst/>
          </a:prstGeom>
          <a:noFill/>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US" sz="1600" dirty="0">
                <a:solidFill>
                  <a:srgbClr val="DAEDEF">
                    <a:lumMod val="50000"/>
                  </a:srgbClr>
                </a:solidFill>
                <a:latin typeface="Arial"/>
                <a:ea typeface="宋体"/>
              </a:rPr>
              <a:t>ENHANCING       GLOBAL            POLICY &amp;             PUBLIC                   SUPPORTING</a:t>
            </a:r>
          </a:p>
          <a:p>
            <a:pPr fontAlgn="base">
              <a:spcBef>
                <a:spcPct val="0"/>
              </a:spcBef>
              <a:spcAft>
                <a:spcPct val="0"/>
              </a:spcAft>
              <a:defRPr/>
            </a:pPr>
            <a:r>
              <a:rPr lang="en-US" sz="1600" dirty="0">
                <a:solidFill>
                  <a:srgbClr val="DAEDEF">
                    <a:lumMod val="50000"/>
                  </a:srgbClr>
                </a:solidFill>
                <a:latin typeface="Arial"/>
                <a:ea typeface="宋体"/>
              </a:rPr>
              <a:t>EDUCATION        OUTREACH      ADVOCACY          ENGAGEMENT      CAREERS</a:t>
            </a:r>
          </a:p>
        </p:txBody>
      </p:sp>
      <p:pic>
        <p:nvPicPr>
          <p:cNvPr id="5" name="图片 4" descr="11.jpg"/>
          <p:cNvPicPr>
            <a:picLocks noChangeAspect="1"/>
          </p:cNvPicPr>
          <p:nvPr/>
        </p:nvPicPr>
        <p:blipFill>
          <a:blip r:embed="rId3"/>
          <a:stretch>
            <a:fillRect/>
          </a:stretch>
        </p:blipFill>
        <p:spPr>
          <a:xfrm>
            <a:off x="3359150" y="1485901"/>
            <a:ext cx="5162550" cy="1133475"/>
          </a:xfrm>
          <a:prstGeom prst="rect">
            <a:avLst/>
          </a:prstGeom>
          <a:ln>
            <a:noFill/>
          </a:ln>
          <a:effectLst>
            <a:outerShdw blurRad="292100" dist="139700" dir="2700000" algn="tl" rotWithShape="0">
              <a:srgbClr val="333333">
                <a:alpha val="65000"/>
              </a:srgbClr>
            </a:outerShdw>
          </a:effectLst>
        </p:spPr>
      </p:pic>
      <p:sp>
        <p:nvSpPr>
          <p:cNvPr id="6" name="Rectangle 8"/>
          <p:cNvSpPr txBox="1">
            <a:spLocks noChangeArrowheads="1"/>
          </p:cNvSpPr>
          <p:nvPr/>
        </p:nvSpPr>
        <p:spPr>
          <a:xfrm>
            <a:off x="1847851" y="3978275"/>
            <a:ext cx="8207375" cy="2376488"/>
          </a:xfrm>
          <a:prstGeom prst="rect">
            <a:avLst/>
          </a:prstGeom>
        </p:spPr>
        <p:txBody>
          <a:bodyPr/>
          <a:lstStyle/>
          <a:p>
            <a:pPr marL="342900" indent="-342900" fontAlgn="base">
              <a:spcBef>
                <a:spcPct val="20000"/>
              </a:spcBef>
              <a:spcAft>
                <a:spcPct val="0"/>
              </a:spcAft>
              <a:buFontTx/>
              <a:buChar char="•"/>
              <a:defRPr/>
            </a:pPr>
            <a:r>
              <a:rPr lang="en-US" altLang="zh-CN" kern="0" dirty="0">
                <a:solidFill>
                  <a:srgbClr val="DAEDEF">
                    <a:lumMod val="50000"/>
                  </a:srgbClr>
                </a:solidFill>
                <a:latin typeface="微软雅黑" pitchFamily="34" charset="-122"/>
                <a:ea typeface="微软雅黑" pitchFamily="34" charset="-122"/>
              </a:rPr>
              <a:t>AAAS</a:t>
            </a:r>
            <a:r>
              <a:rPr lang="zh-CN" altLang="en-US" kern="0" dirty="0">
                <a:solidFill>
                  <a:srgbClr val="DAEDEF">
                    <a:lumMod val="50000"/>
                  </a:srgbClr>
                </a:solidFill>
                <a:latin typeface="微软雅黑" pitchFamily="34" charset="-122"/>
                <a:ea typeface="微软雅黑" pitchFamily="34" charset="-122"/>
              </a:rPr>
              <a:t>：美国科学促进会创于</a:t>
            </a:r>
            <a:r>
              <a:rPr lang="en-US" altLang="zh-CN" kern="0" dirty="0">
                <a:solidFill>
                  <a:srgbClr val="DAEDEF">
                    <a:lumMod val="50000"/>
                  </a:srgbClr>
                </a:solidFill>
                <a:latin typeface="微软雅黑" pitchFamily="34" charset="-122"/>
                <a:ea typeface="微软雅黑" pitchFamily="34" charset="-122"/>
              </a:rPr>
              <a:t>1848</a:t>
            </a:r>
            <a:r>
              <a:rPr lang="zh-CN" altLang="en-US" kern="0" dirty="0">
                <a:solidFill>
                  <a:srgbClr val="DAEDEF">
                    <a:lumMod val="50000"/>
                  </a:srgbClr>
                </a:solidFill>
                <a:latin typeface="微软雅黑" pitchFamily="34" charset="-122"/>
                <a:ea typeface="微软雅黑" pitchFamily="34" charset="-122"/>
              </a:rPr>
              <a:t>，位于美国华盛顿。是全球最大的科学协会，其代表多是科学界名人，美国政府许多科技政策的出台都事先经过该会的充分论证。</a:t>
            </a:r>
            <a:endParaRPr lang="en-US" altLang="zh-CN" kern="0" dirty="0">
              <a:solidFill>
                <a:srgbClr val="DAEDEF">
                  <a:lumMod val="50000"/>
                </a:srgbClr>
              </a:solidFill>
              <a:latin typeface="微软雅黑" pitchFamily="34" charset="-122"/>
              <a:ea typeface="微软雅黑" pitchFamily="34" charset="-122"/>
            </a:endParaRPr>
          </a:p>
          <a:p>
            <a:pPr marL="342900" indent="-342900" fontAlgn="base">
              <a:spcBef>
                <a:spcPct val="20000"/>
              </a:spcBef>
              <a:spcAft>
                <a:spcPct val="0"/>
              </a:spcAft>
              <a:buFontTx/>
              <a:buChar char="•"/>
              <a:defRPr/>
            </a:pPr>
            <a:endParaRPr lang="en-US" altLang="zh-CN" kern="0" dirty="0">
              <a:solidFill>
                <a:srgbClr val="DAEDEF">
                  <a:lumMod val="50000"/>
                </a:srgbClr>
              </a:solidFill>
              <a:latin typeface="微软雅黑" pitchFamily="34" charset="-122"/>
              <a:ea typeface="微软雅黑" pitchFamily="34" charset="-122"/>
            </a:endParaRPr>
          </a:p>
          <a:p>
            <a:pPr marL="342900" indent="-342900" fontAlgn="base">
              <a:spcBef>
                <a:spcPct val="20000"/>
              </a:spcBef>
              <a:spcAft>
                <a:spcPct val="0"/>
              </a:spcAft>
              <a:buFontTx/>
              <a:buChar char="•"/>
              <a:defRPr/>
            </a:pPr>
            <a:r>
              <a:rPr lang="zh-CN" altLang="en-US" kern="0" dirty="0">
                <a:solidFill>
                  <a:srgbClr val="DAEDEF">
                    <a:lumMod val="50000"/>
                  </a:srgbClr>
                </a:solidFill>
                <a:latin typeface="微软雅黑" pitchFamily="34" charset="-122"/>
                <a:ea typeface="微软雅黑" pitchFamily="34" charset="-122"/>
              </a:rPr>
              <a:t>宗旨：促进科学，服务社会</a:t>
            </a:r>
            <a:endParaRPr lang="en-US" altLang="zh-CN" kern="0" dirty="0">
              <a:solidFill>
                <a:srgbClr val="DAEDEF">
                  <a:lumMod val="50000"/>
                </a:srgbClr>
              </a:solidFill>
              <a:latin typeface="微软雅黑" pitchFamily="34" charset="-122"/>
              <a:ea typeface="微软雅黑" pitchFamily="34" charset="-122"/>
            </a:endParaRPr>
          </a:p>
          <a:p>
            <a:pPr marL="342900" indent="-342900" fontAlgn="base">
              <a:spcBef>
                <a:spcPct val="20000"/>
              </a:spcBef>
              <a:spcAft>
                <a:spcPct val="0"/>
              </a:spcAft>
              <a:buFontTx/>
              <a:buChar char="•"/>
              <a:defRPr/>
            </a:pPr>
            <a:endParaRPr lang="en-US" altLang="zh-CN" kern="0" dirty="0">
              <a:solidFill>
                <a:srgbClr val="DAEDEF">
                  <a:lumMod val="50000"/>
                </a:srgbClr>
              </a:solidFill>
              <a:latin typeface="微软雅黑" pitchFamily="34" charset="-122"/>
              <a:ea typeface="微软雅黑" pitchFamily="34" charset="-122"/>
            </a:endParaRPr>
          </a:p>
          <a:p>
            <a:pPr marL="342900" indent="-342900" fontAlgn="base">
              <a:spcBef>
                <a:spcPct val="20000"/>
              </a:spcBef>
              <a:spcAft>
                <a:spcPct val="0"/>
              </a:spcAft>
              <a:buFontTx/>
              <a:buChar char="•"/>
              <a:defRPr/>
            </a:pPr>
            <a:r>
              <a:rPr lang="en-US" altLang="zh-CN" kern="0" dirty="0">
                <a:solidFill>
                  <a:srgbClr val="DAEDEF">
                    <a:lumMod val="50000"/>
                  </a:srgbClr>
                </a:solidFill>
                <a:latin typeface="微软雅黑" pitchFamily="34" charset="-122"/>
                <a:ea typeface="微软雅黑" pitchFamily="34" charset="-122"/>
              </a:rPr>
              <a:t>265</a:t>
            </a:r>
            <a:r>
              <a:rPr lang="zh-CN" altLang="en-US" kern="0" dirty="0">
                <a:solidFill>
                  <a:srgbClr val="DAEDEF">
                    <a:lumMod val="50000"/>
                  </a:srgbClr>
                </a:solidFill>
                <a:latin typeface="微软雅黑" pitchFamily="34" charset="-122"/>
                <a:ea typeface="微软雅黑" pitchFamily="34" charset="-122"/>
              </a:rPr>
              <a:t>个分支机构，服务于</a:t>
            </a:r>
            <a:r>
              <a:rPr lang="en-US" altLang="zh-CN" kern="0" dirty="0">
                <a:solidFill>
                  <a:srgbClr val="DAEDEF">
                    <a:lumMod val="50000"/>
                  </a:srgbClr>
                </a:solidFill>
                <a:latin typeface="微软雅黑" pitchFamily="34" charset="-122"/>
                <a:ea typeface="微软雅黑" pitchFamily="34" charset="-122"/>
              </a:rPr>
              <a:t>1000</a:t>
            </a:r>
            <a:r>
              <a:rPr lang="zh-CN" altLang="en-US" kern="0" dirty="0">
                <a:solidFill>
                  <a:srgbClr val="DAEDEF">
                    <a:lumMod val="50000"/>
                  </a:srgbClr>
                </a:solidFill>
                <a:latin typeface="微软雅黑" pitchFamily="34" charset="-122"/>
                <a:ea typeface="微软雅黑" pitchFamily="34" charset="-122"/>
              </a:rPr>
              <a:t>多万科学家</a:t>
            </a:r>
            <a:endParaRPr lang="en-US" altLang="zh-CN" kern="0" dirty="0">
              <a:solidFill>
                <a:srgbClr val="DAEDEF">
                  <a:lumMod val="50000"/>
                </a:srgbClr>
              </a:solidFill>
              <a:latin typeface="微软雅黑" pitchFamily="34" charset="-122"/>
              <a:ea typeface="微软雅黑" pitchFamily="34" charset="-122"/>
            </a:endParaRPr>
          </a:p>
          <a:p>
            <a:pPr marL="342900" indent="-342900" fontAlgn="base">
              <a:spcBef>
                <a:spcPct val="20000"/>
              </a:spcBef>
              <a:spcAft>
                <a:spcPct val="0"/>
              </a:spcAft>
              <a:buFontTx/>
              <a:buChar char="•"/>
              <a:defRPr/>
            </a:pPr>
            <a:endParaRPr lang="en-US" altLang="zh-CN" kern="0" dirty="0">
              <a:solidFill>
                <a:srgbClr val="DAEDEF">
                  <a:lumMod val="50000"/>
                </a:srgbClr>
              </a:solidFill>
              <a:latin typeface="微软雅黑" pitchFamily="34" charset="-122"/>
              <a:ea typeface="微软雅黑" pitchFamily="34" charset="-122"/>
            </a:endParaRPr>
          </a:p>
          <a:p>
            <a:pPr marL="342900" indent="-342900" fontAlgn="base">
              <a:spcBef>
                <a:spcPct val="20000"/>
              </a:spcBef>
              <a:spcAft>
                <a:spcPct val="0"/>
              </a:spcAft>
              <a:buFontTx/>
              <a:buChar char="•"/>
              <a:defRPr/>
            </a:pPr>
            <a:endParaRPr lang="en-US" altLang="zh-CN" kern="0" dirty="0">
              <a:solidFill>
                <a:srgbClr val="DAEDEF">
                  <a:lumMod val="50000"/>
                </a:srgbClr>
              </a:solidFill>
              <a:latin typeface="微软雅黑" pitchFamily="34" charset="-122"/>
              <a:ea typeface="微软雅黑" pitchFamily="34" charset="-122"/>
            </a:endParaRPr>
          </a:p>
          <a:p>
            <a:pPr marL="342900" indent="-342900" fontAlgn="base">
              <a:spcBef>
                <a:spcPct val="20000"/>
              </a:spcBef>
              <a:spcAft>
                <a:spcPct val="0"/>
              </a:spcAft>
              <a:buFontTx/>
              <a:buChar char="•"/>
              <a:defRPr/>
            </a:pPr>
            <a:endParaRPr lang="en-US" altLang="zh-CN" sz="2000" kern="0" dirty="0">
              <a:solidFill>
                <a:srgbClr val="000000"/>
              </a:solidFill>
              <a:latin typeface="微软雅黑" pitchFamily="34" charset="-122"/>
              <a:ea typeface="微软雅黑" pitchFamily="34" charset="-122"/>
            </a:endParaRPr>
          </a:p>
          <a:p>
            <a:pPr marL="342900" indent="-342900" fontAlgn="base">
              <a:spcBef>
                <a:spcPct val="20000"/>
              </a:spcBef>
              <a:spcAft>
                <a:spcPct val="0"/>
              </a:spcAft>
              <a:buFontTx/>
              <a:buChar char="•"/>
              <a:defRPr/>
            </a:pPr>
            <a:endParaRPr lang="en-US" altLang="zh-CN" sz="2400" kern="0" dirty="0">
              <a:solidFill>
                <a:srgbClr val="000000"/>
              </a:solidFill>
              <a:latin typeface="微软雅黑" pitchFamily="34" charset="-122"/>
              <a:ea typeface="微软雅黑" pitchFamily="34" charset="-122"/>
            </a:endParaRPr>
          </a:p>
          <a:p>
            <a:pPr marL="342900" indent="-342900" fontAlgn="base">
              <a:spcBef>
                <a:spcPct val="20000"/>
              </a:spcBef>
              <a:spcAft>
                <a:spcPct val="0"/>
              </a:spcAft>
              <a:buFontTx/>
              <a:buChar char="•"/>
              <a:defRPr/>
            </a:pPr>
            <a:endParaRPr lang="zh-CN" altLang="en-US" sz="2400" kern="0" dirty="0">
              <a:solidFill>
                <a:srgbClr val="000000"/>
              </a:solidFill>
              <a:latin typeface="微软雅黑" pitchFamily="34" charset="-122"/>
              <a:ea typeface="微软雅黑" pitchFamily="34" charset="-122"/>
            </a:endParaRPr>
          </a:p>
        </p:txBody>
      </p:sp>
    </p:spTree>
    <p:extLst>
      <p:ext uri="{BB962C8B-B14F-4D97-AF65-F5344CB8AC3E}">
        <p14:creationId xmlns:p14="http://schemas.microsoft.com/office/powerpoint/2010/main" val="12380453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2"/>
          <p:cNvSpPr txBox="1">
            <a:spLocks/>
          </p:cNvSpPr>
          <p:nvPr/>
        </p:nvSpPr>
        <p:spPr>
          <a:xfrm>
            <a:off x="683463" y="142394"/>
            <a:ext cx="10030465" cy="919788"/>
          </a:xfrm>
          <a:prstGeom prst="rect">
            <a:avLst/>
          </a:prstGeom>
          <a:ln>
            <a:noFill/>
          </a:ln>
        </p:spPr>
        <p:txBody>
          <a:bodyPr vert="horz" lIns="91440" tIns="45720" rIns="91440" bIns="45720" rtlCol="0" anchor="b">
            <a:normAutofit/>
          </a:bodyPr>
          <a:lstStyle>
            <a:lvl1pPr algn="l" defTabSz="914400" rtl="0" eaLnBrk="1" latinLnBrk="0" hangingPunct="1">
              <a:lnSpc>
                <a:spcPct val="90000"/>
              </a:lnSpc>
              <a:spcBef>
                <a:spcPct val="0"/>
              </a:spcBef>
              <a:buNone/>
              <a:defRPr sz="3600" b="1" kern="1200" cap="none" spc="0" baseline="0">
                <a:ln w="9525">
                  <a:noFill/>
                  <a:prstDash val="solid"/>
                </a:ln>
                <a:solidFill>
                  <a:srgbClr val="C62326"/>
                </a:solidFill>
                <a:effectLst/>
                <a:latin typeface="+mj-lt"/>
                <a:ea typeface="+mj-ea"/>
                <a:cs typeface="+mj-cs"/>
              </a:defRPr>
            </a:lvl1pPr>
          </a:lstStyle>
          <a:p>
            <a:r>
              <a:rPr lang="en-US" dirty="0"/>
              <a:t>Write clearly</a:t>
            </a:r>
            <a:endParaRPr lang="en-US" dirty="0">
              <a:solidFill>
                <a:srgbClr val="C61F26"/>
              </a:solidFill>
            </a:endParaRPr>
          </a:p>
        </p:txBody>
      </p:sp>
      <p:sp>
        <p:nvSpPr>
          <p:cNvPr id="7" name="Content Placeholder 13"/>
          <p:cNvSpPr txBox="1">
            <a:spLocks/>
          </p:cNvSpPr>
          <p:nvPr/>
        </p:nvSpPr>
        <p:spPr>
          <a:xfrm>
            <a:off x="1112106" y="1454898"/>
            <a:ext cx="5742321" cy="4558145"/>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ts val="1800"/>
              </a:spcBef>
              <a:spcAft>
                <a:spcPts val="0"/>
              </a:spcAft>
              <a:buClr>
                <a:srgbClr val="C62326"/>
              </a:buClr>
              <a:buSzPct val="100000"/>
              <a:buFont typeface="Wingdings" charset="2"/>
              <a:buNone/>
              <a:tabLst/>
              <a:defRPr/>
            </a:pPr>
            <a:r>
              <a:rPr kumimoji="0" lang="en-US" altLang="en-US" sz="2000" b="0" i="0" u="none" strike="noStrike" kern="1200" cap="none" spc="0" normalizeH="0" baseline="0" noProof="0" dirty="0" smtClean="0">
                <a:ln>
                  <a:noFill/>
                </a:ln>
                <a:solidFill>
                  <a:schemeClr val="bg1"/>
                </a:solidFill>
                <a:effectLst/>
                <a:uLnTx/>
                <a:uFillTx/>
                <a:latin typeface="+mn-lt"/>
                <a:ea typeface="+mn-ea"/>
                <a:cs typeface="+mn-cs"/>
              </a:rPr>
              <a:t>Avoid imprecise words</a:t>
            </a:r>
          </a:p>
          <a:p>
            <a:pPr marL="742950" marR="0" lvl="1" indent="-285750" algn="l" defTabSz="914400" rtl="0" eaLnBrk="1" fontAlgn="auto" latinLnBrk="0" hangingPunct="1">
              <a:lnSpc>
                <a:spcPct val="100000"/>
              </a:lnSpc>
              <a:spcBef>
                <a:spcPts val="1200"/>
              </a:spcBef>
              <a:spcAft>
                <a:spcPts val="0"/>
              </a:spcAft>
              <a:buClr>
                <a:srgbClr val="C62326"/>
              </a:buClr>
              <a:buSzPct val="100000"/>
              <a:buFont typeface="Wingdings" charset="2"/>
              <a:buChar char="§"/>
              <a:tabLst/>
              <a:defRPr/>
            </a:pPr>
            <a:r>
              <a:rPr kumimoji="0" lang="en-US" altLang="en-US" sz="1800" b="0" i="0" u="none" strike="noStrike" kern="1200" cap="none" spc="0" normalizeH="0" baseline="0" noProof="0" dirty="0" smtClean="0">
                <a:ln>
                  <a:noFill/>
                </a:ln>
                <a:solidFill>
                  <a:schemeClr val="bg1"/>
                </a:solidFill>
                <a:effectLst/>
                <a:uLnTx/>
                <a:uFillTx/>
                <a:latin typeface="+mn-lt"/>
                <a:ea typeface="+mn-ea"/>
                <a:cs typeface="+mn-cs"/>
              </a:rPr>
              <a:t>Regulates</a:t>
            </a:r>
          </a:p>
          <a:p>
            <a:pPr marL="742950" marR="0" lvl="1" indent="-285750" algn="l" defTabSz="914400" rtl="0" eaLnBrk="1" fontAlgn="auto" latinLnBrk="0" hangingPunct="1">
              <a:lnSpc>
                <a:spcPct val="100000"/>
              </a:lnSpc>
              <a:spcBef>
                <a:spcPts val="1200"/>
              </a:spcBef>
              <a:spcAft>
                <a:spcPts val="0"/>
              </a:spcAft>
              <a:buClr>
                <a:srgbClr val="C62326"/>
              </a:buClr>
              <a:buSzPct val="100000"/>
              <a:buFont typeface="Wingdings" charset="2"/>
              <a:buChar char="§"/>
              <a:tabLst/>
              <a:defRPr/>
            </a:pPr>
            <a:r>
              <a:rPr kumimoji="0" lang="en-US" altLang="en-US" sz="1800" b="0" i="0" u="none" strike="noStrike" kern="1200" cap="none" spc="0" normalizeH="0" baseline="0" noProof="0" dirty="0" smtClean="0">
                <a:ln>
                  <a:noFill/>
                </a:ln>
                <a:solidFill>
                  <a:schemeClr val="bg1"/>
                </a:solidFill>
                <a:effectLst/>
                <a:uLnTx/>
                <a:uFillTx/>
                <a:latin typeface="+mn-lt"/>
                <a:ea typeface="+mn-ea"/>
                <a:cs typeface="+mn-cs"/>
              </a:rPr>
              <a:t>Alters  </a:t>
            </a:r>
          </a:p>
          <a:p>
            <a:pPr marL="742950" marR="0" lvl="1" indent="-285750" algn="l" defTabSz="914400" rtl="0" eaLnBrk="1" fontAlgn="auto" latinLnBrk="0" hangingPunct="1">
              <a:lnSpc>
                <a:spcPct val="100000"/>
              </a:lnSpc>
              <a:spcBef>
                <a:spcPts val="1200"/>
              </a:spcBef>
              <a:spcAft>
                <a:spcPts val="0"/>
              </a:spcAft>
              <a:buClr>
                <a:srgbClr val="C62326"/>
              </a:buClr>
              <a:buSzPct val="100000"/>
              <a:buFont typeface="Wingdings" charset="2"/>
              <a:buChar char="§"/>
              <a:tabLst/>
              <a:defRPr/>
            </a:pPr>
            <a:r>
              <a:rPr kumimoji="0" lang="en-US" altLang="en-US" sz="1800" b="0" i="0" u="none" strike="noStrike" kern="1200" cap="none" spc="0" normalizeH="0" baseline="0" noProof="0" dirty="0" smtClean="0">
                <a:ln>
                  <a:noFill/>
                </a:ln>
                <a:solidFill>
                  <a:schemeClr val="bg1"/>
                </a:solidFill>
                <a:effectLst/>
                <a:uLnTx/>
                <a:uFillTx/>
                <a:latin typeface="+mn-lt"/>
                <a:ea typeface="+mn-ea"/>
                <a:cs typeface="+mn-cs"/>
              </a:rPr>
              <a:t>Influence</a:t>
            </a:r>
          </a:p>
          <a:p>
            <a:pPr marL="0" marR="0" lvl="0" indent="0" algn="l" defTabSz="914400" rtl="0" eaLnBrk="1" fontAlgn="auto" latinLnBrk="0" hangingPunct="1">
              <a:lnSpc>
                <a:spcPct val="100000"/>
              </a:lnSpc>
              <a:spcBef>
                <a:spcPts val="1800"/>
              </a:spcBef>
              <a:spcAft>
                <a:spcPts val="0"/>
              </a:spcAft>
              <a:buClr>
                <a:srgbClr val="C62326"/>
              </a:buClr>
              <a:buSzPct val="100000"/>
              <a:buFont typeface="Wingdings" charset="2"/>
              <a:buNone/>
              <a:tabLst/>
              <a:defRPr/>
            </a:pPr>
            <a:r>
              <a:rPr kumimoji="0" lang="en-US" altLang="en-US" sz="2000" b="0" i="0" u="none" strike="noStrike" kern="1200" cap="none" spc="0" normalizeH="0" baseline="0" noProof="0" dirty="0" smtClean="0">
                <a:ln>
                  <a:noFill/>
                </a:ln>
                <a:solidFill>
                  <a:schemeClr val="bg1"/>
                </a:solidFill>
                <a:effectLst/>
                <a:uLnTx/>
                <a:uFillTx/>
                <a:latin typeface="+mn-lt"/>
                <a:ea typeface="+mn-ea"/>
                <a:cs typeface="+mn-cs"/>
              </a:rPr>
              <a:t>Avoid words with multiple meanings</a:t>
            </a:r>
          </a:p>
          <a:p>
            <a:pPr marL="742950" marR="0" lvl="1" indent="-285750" algn="l" defTabSz="914400" rtl="0" eaLnBrk="1" fontAlgn="auto" latinLnBrk="0" hangingPunct="1">
              <a:lnSpc>
                <a:spcPct val="100000"/>
              </a:lnSpc>
              <a:spcBef>
                <a:spcPts val="1200"/>
              </a:spcBef>
              <a:spcAft>
                <a:spcPts val="0"/>
              </a:spcAft>
              <a:buClr>
                <a:srgbClr val="C62326"/>
              </a:buClr>
              <a:buSzPct val="100000"/>
              <a:buFont typeface="Wingdings" charset="2"/>
              <a:buChar char="§"/>
              <a:tabLst/>
              <a:defRPr/>
            </a:pPr>
            <a:r>
              <a:rPr kumimoji="0" lang="en-US" altLang="en-US" sz="1800" b="0" i="0" u="none" strike="noStrike" kern="1200" cap="none" spc="0" normalizeH="0" baseline="0" noProof="0" dirty="0" smtClean="0">
                <a:ln>
                  <a:noFill/>
                </a:ln>
                <a:solidFill>
                  <a:schemeClr val="bg1"/>
                </a:solidFill>
                <a:effectLst/>
                <a:uLnTx/>
                <a:uFillTx/>
                <a:latin typeface="+mn-lt"/>
                <a:ea typeface="+mn-ea"/>
                <a:cs typeface="+mn-cs"/>
              </a:rPr>
              <a:t>Levels</a:t>
            </a:r>
          </a:p>
          <a:p>
            <a:pPr marL="742950" marR="0" lvl="1" indent="-285750" algn="l" defTabSz="914400" rtl="0" eaLnBrk="1" fontAlgn="auto" latinLnBrk="0" hangingPunct="1">
              <a:lnSpc>
                <a:spcPct val="100000"/>
              </a:lnSpc>
              <a:spcBef>
                <a:spcPts val="1200"/>
              </a:spcBef>
              <a:spcAft>
                <a:spcPts val="0"/>
              </a:spcAft>
              <a:buClr>
                <a:srgbClr val="C62326"/>
              </a:buClr>
              <a:buSzPct val="100000"/>
              <a:buFont typeface="Wingdings" charset="2"/>
              <a:buChar char="§"/>
              <a:tabLst/>
              <a:defRPr/>
            </a:pPr>
            <a:r>
              <a:rPr kumimoji="0" lang="en-US" altLang="en-US" sz="1800" b="0" i="0" u="none" strike="noStrike" kern="1200" cap="none" spc="0" normalizeH="0" baseline="0" noProof="0" dirty="0" smtClean="0">
                <a:ln>
                  <a:noFill/>
                </a:ln>
                <a:solidFill>
                  <a:schemeClr val="bg1"/>
                </a:solidFill>
                <a:effectLst/>
                <a:uLnTx/>
                <a:uFillTx/>
                <a:latin typeface="+mn-lt"/>
                <a:ea typeface="+mn-ea"/>
                <a:cs typeface="+mn-cs"/>
              </a:rPr>
              <a:t>Elevates</a:t>
            </a:r>
          </a:p>
          <a:p>
            <a:pPr marL="742950" marR="0" lvl="1" indent="-285750" algn="l" defTabSz="914400" rtl="0" eaLnBrk="1" fontAlgn="auto" latinLnBrk="0" hangingPunct="1">
              <a:lnSpc>
                <a:spcPct val="100000"/>
              </a:lnSpc>
              <a:spcBef>
                <a:spcPts val="1200"/>
              </a:spcBef>
              <a:spcAft>
                <a:spcPts val="0"/>
              </a:spcAft>
              <a:buClr>
                <a:srgbClr val="C62326"/>
              </a:buClr>
              <a:buSzPct val="100000"/>
              <a:buFont typeface="Wingdings" charset="2"/>
              <a:buChar char="§"/>
              <a:tabLst/>
              <a:defRPr/>
            </a:pPr>
            <a:r>
              <a:rPr kumimoji="0" lang="en-US" altLang="en-US" sz="1800" b="0" i="0" u="none" strike="noStrike" kern="1200" cap="none" spc="0" normalizeH="0" baseline="0" noProof="0" dirty="0" smtClean="0">
                <a:ln>
                  <a:noFill/>
                </a:ln>
                <a:solidFill>
                  <a:schemeClr val="bg1"/>
                </a:solidFill>
                <a:effectLst/>
                <a:uLnTx/>
                <a:uFillTx/>
                <a:latin typeface="+mn-lt"/>
                <a:ea typeface="+mn-ea"/>
                <a:cs typeface="+mn-cs"/>
              </a:rPr>
              <a:t>Significant</a:t>
            </a:r>
          </a:p>
          <a:p>
            <a:pPr marL="0" marR="0" lvl="0" indent="0" algn="l" defTabSz="914400" rtl="0" eaLnBrk="1" fontAlgn="auto" latinLnBrk="0" hangingPunct="1">
              <a:lnSpc>
                <a:spcPct val="100000"/>
              </a:lnSpc>
              <a:spcBef>
                <a:spcPts val="1800"/>
              </a:spcBef>
              <a:spcAft>
                <a:spcPts val="0"/>
              </a:spcAft>
              <a:buClr>
                <a:srgbClr val="C62326"/>
              </a:buClr>
              <a:buSzPct val="100000"/>
              <a:buFont typeface="Wingdings" charset="2"/>
              <a:buNone/>
              <a:tabLst/>
              <a:defRPr/>
            </a:pPr>
            <a:r>
              <a:rPr kumimoji="0" lang="en-US" altLang="en-US" sz="2000" b="0" i="0" u="none" strike="noStrike" kern="1200" cap="none" spc="0" normalizeH="0" baseline="0" noProof="0" dirty="0" smtClean="0">
                <a:ln>
                  <a:noFill/>
                </a:ln>
                <a:solidFill>
                  <a:schemeClr val="bg1"/>
                </a:solidFill>
                <a:effectLst/>
                <a:uLnTx/>
                <a:uFillTx/>
                <a:latin typeface="+mn-lt"/>
                <a:ea typeface="+mn-ea"/>
                <a:cs typeface="+mn-cs"/>
              </a:rPr>
              <a:t>Avoid lab jargon</a:t>
            </a:r>
          </a:p>
          <a:p>
            <a:pPr marL="342900" marR="0" lvl="0" indent="-342900" algn="l" defTabSz="914400" rtl="0" eaLnBrk="1" fontAlgn="auto" latinLnBrk="0" hangingPunct="1">
              <a:lnSpc>
                <a:spcPct val="100000"/>
              </a:lnSpc>
              <a:spcBef>
                <a:spcPts val="1800"/>
              </a:spcBef>
              <a:spcAft>
                <a:spcPts val="0"/>
              </a:spcAft>
              <a:buClr>
                <a:srgbClr val="C62326"/>
              </a:buClr>
              <a:buSzPct val="100000"/>
              <a:buFont typeface="Wingdings" charset="2"/>
              <a:buChar char="§"/>
              <a:tabLst/>
              <a:defRPr/>
            </a:pPr>
            <a:endParaRPr kumimoji="0" lang="en-US" altLang="en-US" sz="2200" b="0" i="0" u="none" strike="noStrike" kern="1200" cap="none" spc="0" normalizeH="0" baseline="0" noProof="0" dirty="0" smtClean="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9006559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4294967295"/>
          </p:nvPr>
        </p:nvSpPr>
        <p:spPr>
          <a:xfrm>
            <a:off x="649130" y="1793565"/>
            <a:ext cx="5391452" cy="1995054"/>
          </a:xfrm>
        </p:spPr>
        <p:txBody>
          <a:bodyPr>
            <a:normAutofit/>
          </a:bodyPr>
          <a:lstStyle/>
          <a:p>
            <a:pPr>
              <a:lnSpc>
                <a:spcPct val="100000"/>
              </a:lnSpc>
            </a:pPr>
            <a:r>
              <a:rPr lang="zh-CN" altLang="en-US" sz="2000" dirty="0" smtClean="0">
                <a:solidFill>
                  <a:schemeClr val="bg1"/>
                </a:solidFill>
              </a:rPr>
              <a:t>避免使用多个从句构成复杂的句子</a:t>
            </a:r>
            <a:endParaRPr lang="en-US" altLang="zh-CN" sz="2000" dirty="0" smtClean="0">
              <a:solidFill>
                <a:schemeClr val="bg1"/>
              </a:solidFill>
            </a:endParaRPr>
          </a:p>
          <a:p>
            <a:pPr>
              <a:lnSpc>
                <a:spcPct val="100000"/>
              </a:lnSpc>
            </a:pPr>
            <a:r>
              <a:rPr lang="zh-CN" altLang="en-US" sz="2000" dirty="0" smtClean="0">
                <a:solidFill>
                  <a:schemeClr val="bg1"/>
                </a:solidFill>
              </a:rPr>
              <a:t>避免将已发表的结果当作历史回顾</a:t>
            </a:r>
            <a:endParaRPr lang="en-US" altLang="en-US" sz="2000" dirty="0">
              <a:solidFill>
                <a:schemeClr val="bg1"/>
              </a:solidFill>
            </a:endParaRPr>
          </a:p>
        </p:txBody>
      </p:sp>
      <p:sp>
        <p:nvSpPr>
          <p:cNvPr id="5" name="Content Placeholder 13"/>
          <p:cNvSpPr txBox="1">
            <a:spLocks/>
          </p:cNvSpPr>
          <p:nvPr/>
        </p:nvSpPr>
        <p:spPr>
          <a:xfrm>
            <a:off x="6287908" y="1793565"/>
            <a:ext cx="5694826" cy="2438399"/>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800"/>
              </a:spcBef>
              <a:buClr>
                <a:srgbClr val="C62326"/>
              </a:buClr>
              <a:buSzPct val="100000"/>
              <a:buFont typeface="Wingdings" charset="2"/>
              <a:buChar char="§"/>
              <a:defRPr sz="2400" kern="1200">
                <a:solidFill>
                  <a:schemeClr val="bg1">
                    <a:lumMod val="50000"/>
                    <a:lumOff val="50000"/>
                  </a:schemeClr>
                </a:solidFill>
                <a:latin typeface="+mn-lt"/>
                <a:ea typeface="+mn-ea"/>
                <a:cs typeface="+mn-cs"/>
              </a:defRPr>
            </a:lvl1pPr>
            <a:lvl2pPr marL="574675" indent="-342900" algn="l" defTabSz="914400" rtl="0" eaLnBrk="1" latinLnBrk="0" hangingPunct="1">
              <a:lnSpc>
                <a:spcPct val="90000"/>
              </a:lnSpc>
              <a:spcBef>
                <a:spcPts val="1200"/>
              </a:spcBef>
              <a:buClr>
                <a:srgbClr val="C62326"/>
              </a:buClr>
              <a:buSzPct val="100000"/>
              <a:buFont typeface="Wingdings" charset="2"/>
              <a:buChar char="§"/>
              <a:defRPr sz="2000" kern="1200">
                <a:solidFill>
                  <a:schemeClr val="bg1">
                    <a:lumMod val="50000"/>
                    <a:lumOff val="50000"/>
                  </a:schemeClr>
                </a:solidFill>
                <a:latin typeface="+mn-lt"/>
                <a:ea typeface="+mn-ea"/>
                <a:cs typeface="+mn-cs"/>
              </a:defRPr>
            </a:lvl2pPr>
            <a:lvl3pPr marL="749300" indent="-285750" algn="l" defTabSz="914400" rtl="0" eaLnBrk="1" latinLnBrk="0" hangingPunct="1">
              <a:lnSpc>
                <a:spcPct val="90000"/>
              </a:lnSpc>
              <a:spcBef>
                <a:spcPts val="600"/>
              </a:spcBef>
              <a:buClr>
                <a:srgbClr val="C62326"/>
              </a:buClr>
              <a:buSzPct val="100000"/>
              <a:buFont typeface="Wingdings" charset="2"/>
              <a:buChar char="§"/>
              <a:defRPr sz="1800" kern="1200">
                <a:solidFill>
                  <a:schemeClr val="bg1">
                    <a:lumMod val="50000"/>
                    <a:lumOff val="50000"/>
                  </a:schemeClr>
                </a:solidFill>
                <a:latin typeface="+mn-lt"/>
                <a:ea typeface="+mn-ea"/>
                <a:cs typeface="+mn-cs"/>
              </a:defRPr>
            </a:lvl3pPr>
            <a:lvl4pPr marL="968375" indent="-285750" algn="l" defTabSz="914400" rtl="0" eaLnBrk="1" latinLnBrk="0" hangingPunct="1">
              <a:lnSpc>
                <a:spcPct val="90000"/>
              </a:lnSpc>
              <a:spcBef>
                <a:spcPts val="600"/>
              </a:spcBef>
              <a:buClr>
                <a:srgbClr val="C62326"/>
              </a:buClr>
              <a:buSzPct val="100000"/>
              <a:buFont typeface="Wingdings" charset="2"/>
              <a:buChar char="§"/>
              <a:defRPr sz="1800" kern="1200">
                <a:solidFill>
                  <a:schemeClr val="bg1">
                    <a:lumMod val="50000"/>
                    <a:lumOff val="50000"/>
                  </a:schemeClr>
                </a:solidFill>
                <a:latin typeface="+mn-lt"/>
                <a:ea typeface="+mn-ea"/>
                <a:cs typeface="+mn-cs"/>
              </a:defRPr>
            </a:lvl4pPr>
            <a:lvl5pPr marL="1143000" indent="-285750" algn="l" defTabSz="914400" rtl="0" eaLnBrk="1" latinLnBrk="0" hangingPunct="1">
              <a:lnSpc>
                <a:spcPct val="90000"/>
              </a:lnSpc>
              <a:spcBef>
                <a:spcPts val="600"/>
              </a:spcBef>
              <a:buClr>
                <a:srgbClr val="C62326"/>
              </a:buClr>
              <a:buSzPct val="100000"/>
              <a:buFont typeface="Wingdings" charset="2"/>
              <a:buChar char="§"/>
              <a:defRPr sz="1800" kern="1200">
                <a:solidFill>
                  <a:schemeClr val="bg1">
                    <a:lumMod val="50000"/>
                    <a:lumOff val="50000"/>
                  </a:schemeClr>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9pPr>
          </a:lstStyle>
          <a:p>
            <a:pPr>
              <a:lnSpc>
                <a:spcPct val="100000"/>
              </a:lnSpc>
              <a:spcBef>
                <a:spcPct val="20000"/>
              </a:spcBef>
              <a:spcAft>
                <a:spcPct val="20000"/>
              </a:spcAft>
              <a:buFont typeface="Wingdings" panose="05000000000000000000" pitchFamily="2" charset="2"/>
              <a:buChar char="§"/>
            </a:pPr>
            <a:r>
              <a:rPr lang="zh-CN" altLang="en-US" sz="2000" dirty="0" smtClean="0">
                <a:solidFill>
                  <a:schemeClr val="bg1"/>
                </a:solidFill>
              </a:rPr>
              <a:t>使用简单的陈述句，必要时，使用</a:t>
            </a:r>
            <a:r>
              <a:rPr lang="en-US" altLang="zh-CN" sz="2000" dirty="0" smtClean="0">
                <a:solidFill>
                  <a:schemeClr val="bg1"/>
                </a:solidFill>
              </a:rPr>
              <a:t>2</a:t>
            </a:r>
            <a:r>
              <a:rPr lang="zh-CN" altLang="en-US" sz="2000" dirty="0" smtClean="0">
                <a:solidFill>
                  <a:schemeClr val="bg1"/>
                </a:solidFill>
              </a:rPr>
              <a:t>句话</a:t>
            </a:r>
            <a:endParaRPr lang="en-US" altLang="zh-CN" dirty="0" smtClean="0">
              <a:solidFill>
                <a:schemeClr val="bg1"/>
              </a:solidFill>
            </a:endParaRPr>
          </a:p>
          <a:p>
            <a:pPr>
              <a:lnSpc>
                <a:spcPct val="100000"/>
              </a:lnSpc>
              <a:spcBef>
                <a:spcPct val="20000"/>
              </a:spcBef>
              <a:spcAft>
                <a:spcPct val="20000"/>
              </a:spcAft>
              <a:buFont typeface="Wingdings" panose="05000000000000000000" pitchFamily="2" charset="2"/>
              <a:buChar char="§"/>
            </a:pPr>
            <a:r>
              <a:rPr lang="zh-CN" altLang="en-US" sz="2000" dirty="0" smtClean="0">
                <a:solidFill>
                  <a:schemeClr val="bg1"/>
                </a:solidFill>
              </a:rPr>
              <a:t>如果已经出版的作品没有争议，就把它当事实</a:t>
            </a:r>
            <a:endParaRPr lang="en-US" altLang="zh-CN" sz="2000" dirty="0" smtClean="0">
              <a:solidFill>
                <a:schemeClr val="bg1"/>
              </a:solidFill>
            </a:endParaRPr>
          </a:p>
        </p:txBody>
      </p:sp>
      <p:sp>
        <p:nvSpPr>
          <p:cNvPr id="2" name="Rectangle 1"/>
          <p:cNvSpPr/>
          <p:nvPr/>
        </p:nvSpPr>
        <p:spPr>
          <a:xfrm>
            <a:off x="686391" y="3997038"/>
            <a:ext cx="10708381" cy="70788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cap="none" spc="0" dirty="0" smtClean="0">
                <a:ln/>
                <a:solidFill>
                  <a:srgbClr val="C00000"/>
                </a:solidFill>
                <a:effectLst/>
              </a:rPr>
              <a:t>Don’t say in 4 words what can be said in 1!</a:t>
            </a:r>
            <a:endParaRPr lang="en-US" sz="4000" b="1" cap="none" spc="0" dirty="0">
              <a:ln/>
              <a:solidFill>
                <a:srgbClr val="C00000"/>
              </a:solidFill>
              <a:effectLst/>
            </a:endParaRPr>
          </a:p>
        </p:txBody>
      </p:sp>
      <p:sp>
        <p:nvSpPr>
          <p:cNvPr id="7" name="Title 12"/>
          <p:cNvSpPr txBox="1">
            <a:spLocks/>
          </p:cNvSpPr>
          <p:nvPr/>
        </p:nvSpPr>
        <p:spPr>
          <a:xfrm>
            <a:off x="683463" y="142393"/>
            <a:ext cx="10030465" cy="1184051"/>
          </a:xfrm>
          <a:prstGeom prst="rect">
            <a:avLst/>
          </a:prstGeom>
          <a:ln>
            <a:noFill/>
          </a:ln>
        </p:spPr>
        <p:txBody>
          <a:bodyPr vert="horz" lIns="91440" tIns="45720" rIns="91440" bIns="45720" rtlCol="0" anchor="b">
            <a:normAutofit/>
          </a:bodyPr>
          <a:lstStyle>
            <a:lvl1pPr algn="l" defTabSz="914400" rtl="0" eaLnBrk="1" latinLnBrk="0" hangingPunct="1">
              <a:lnSpc>
                <a:spcPct val="90000"/>
              </a:lnSpc>
              <a:spcBef>
                <a:spcPct val="0"/>
              </a:spcBef>
              <a:buNone/>
              <a:defRPr sz="3600" b="1" kern="1200" cap="none" spc="0" baseline="0">
                <a:ln w="9525">
                  <a:noFill/>
                  <a:prstDash val="solid"/>
                </a:ln>
                <a:solidFill>
                  <a:srgbClr val="C62326"/>
                </a:solidFill>
                <a:effectLst/>
                <a:latin typeface="+mj-lt"/>
                <a:ea typeface="+mj-ea"/>
                <a:cs typeface="+mj-cs"/>
              </a:defRPr>
            </a:lvl1pPr>
          </a:lstStyle>
          <a:p>
            <a:r>
              <a:rPr lang="en-US" dirty="0"/>
              <a:t>Write concisely</a:t>
            </a:r>
            <a:endParaRPr lang="en-US" dirty="0">
              <a:solidFill>
                <a:srgbClr val="C61F26"/>
              </a:solidFill>
            </a:endParaRPr>
          </a:p>
        </p:txBody>
      </p:sp>
    </p:spTree>
    <p:extLst>
      <p:ext uri="{BB962C8B-B14F-4D97-AF65-F5344CB8AC3E}">
        <p14:creationId xmlns:p14="http://schemas.microsoft.com/office/powerpoint/2010/main" val="2869862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4294967295"/>
          </p:nvPr>
        </p:nvSpPr>
        <p:spPr>
          <a:xfrm>
            <a:off x="684347" y="1579620"/>
            <a:ext cx="4904509" cy="3939959"/>
          </a:xfrm>
        </p:spPr>
        <p:txBody>
          <a:bodyPr>
            <a:normAutofit/>
          </a:bodyPr>
          <a:lstStyle/>
          <a:p>
            <a:pPr>
              <a:lnSpc>
                <a:spcPct val="110000"/>
              </a:lnSpc>
            </a:pPr>
            <a:r>
              <a:rPr lang="zh-CN" altLang="en-US" dirty="0" smtClean="0">
                <a:solidFill>
                  <a:schemeClr val="bg1"/>
                </a:solidFill>
              </a:rPr>
              <a:t>避免阐述论点如何新颖</a:t>
            </a:r>
            <a:endParaRPr lang="en-US" altLang="zh-CN" dirty="0" smtClean="0">
              <a:solidFill>
                <a:schemeClr val="bg1"/>
              </a:solidFill>
            </a:endParaRPr>
          </a:p>
          <a:p>
            <a:pPr>
              <a:lnSpc>
                <a:spcPct val="110000"/>
              </a:lnSpc>
            </a:pPr>
            <a:r>
              <a:rPr lang="zh-CN" altLang="en-US" dirty="0" smtClean="0">
                <a:solidFill>
                  <a:schemeClr val="bg1"/>
                </a:solidFill>
              </a:rPr>
              <a:t>避免推测</a:t>
            </a:r>
            <a:endParaRPr lang="en-US" altLang="zh-CN" dirty="0" smtClean="0">
              <a:solidFill>
                <a:schemeClr val="bg1"/>
              </a:solidFill>
            </a:endParaRPr>
          </a:p>
          <a:p>
            <a:pPr>
              <a:lnSpc>
                <a:spcPct val="110000"/>
              </a:lnSpc>
            </a:pPr>
            <a:r>
              <a:rPr lang="zh-CN" altLang="en-US" dirty="0" smtClean="0">
                <a:solidFill>
                  <a:schemeClr val="bg1"/>
                </a:solidFill>
              </a:rPr>
              <a:t>避免过高褒奖</a:t>
            </a:r>
            <a:endParaRPr lang="en-US" altLang="zh-CN" dirty="0" smtClean="0">
              <a:solidFill>
                <a:schemeClr val="bg1"/>
              </a:solidFill>
            </a:endParaRPr>
          </a:p>
          <a:p>
            <a:pPr>
              <a:lnSpc>
                <a:spcPct val="110000"/>
              </a:lnSpc>
            </a:pPr>
            <a:r>
              <a:rPr lang="zh-CN" altLang="en-US" dirty="0" smtClean="0">
                <a:solidFill>
                  <a:schemeClr val="bg1"/>
                </a:solidFill>
              </a:rPr>
              <a:t>有相互关联的事物</a:t>
            </a:r>
            <a:r>
              <a:rPr lang="en-US" altLang="en-US" dirty="0" smtClean="0">
                <a:solidFill>
                  <a:schemeClr val="bg1"/>
                </a:solidFill>
              </a:rPr>
              <a:t> </a:t>
            </a:r>
            <a:r>
              <a:rPr lang="en-US" altLang="en-US" dirty="0">
                <a:solidFill>
                  <a:schemeClr val="bg1"/>
                </a:solidFill>
                <a:cs typeface="Arial" panose="020B0604020202020204" pitchFamily="34" charset="0"/>
              </a:rPr>
              <a:t>≠ </a:t>
            </a:r>
            <a:r>
              <a:rPr lang="zh-CN" altLang="en-US" dirty="0" smtClean="0">
                <a:solidFill>
                  <a:schemeClr val="bg1"/>
                </a:solidFill>
                <a:cs typeface="Arial" panose="020B0604020202020204" pitchFamily="34" charset="0"/>
              </a:rPr>
              <a:t>因果关系</a:t>
            </a:r>
            <a:endParaRPr lang="en-US" altLang="en-US" dirty="0">
              <a:solidFill>
                <a:schemeClr val="bg1"/>
              </a:solidFill>
              <a:cs typeface="Arial" panose="020B0604020202020204" pitchFamily="34" charset="0"/>
            </a:endParaRPr>
          </a:p>
          <a:p>
            <a:pPr>
              <a:lnSpc>
                <a:spcPct val="110000"/>
              </a:lnSpc>
            </a:pPr>
            <a:r>
              <a:rPr lang="zh-CN" altLang="en-US" dirty="0" smtClean="0">
                <a:solidFill>
                  <a:schemeClr val="bg1"/>
                </a:solidFill>
                <a:cs typeface="Arial" panose="020B0604020202020204" pitchFamily="34" charset="0"/>
              </a:rPr>
              <a:t>书面语</a:t>
            </a:r>
            <a:r>
              <a:rPr lang="en-US" altLang="en-US" dirty="0" smtClean="0">
                <a:solidFill>
                  <a:schemeClr val="bg1"/>
                </a:solidFill>
                <a:cs typeface="Arial" panose="020B0604020202020204" pitchFamily="34" charset="0"/>
              </a:rPr>
              <a:t> </a:t>
            </a:r>
            <a:r>
              <a:rPr lang="en-US" altLang="en-US" dirty="0">
                <a:solidFill>
                  <a:schemeClr val="bg1"/>
                </a:solidFill>
                <a:cs typeface="Arial" panose="020B0604020202020204" pitchFamily="34" charset="0"/>
              </a:rPr>
              <a:t>≠ </a:t>
            </a:r>
            <a:r>
              <a:rPr lang="zh-CN" altLang="en-US" dirty="0" smtClean="0">
                <a:solidFill>
                  <a:schemeClr val="bg1"/>
                </a:solidFill>
                <a:cs typeface="Arial" panose="020B0604020202020204" pitchFamily="34" charset="0"/>
              </a:rPr>
              <a:t>口语</a:t>
            </a:r>
            <a:endParaRPr lang="en-US" altLang="en-US" dirty="0">
              <a:solidFill>
                <a:schemeClr val="bg1"/>
              </a:solidFill>
              <a:cs typeface="Arial" panose="020B0604020202020204" pitchFamily="34" charset="0"/>
            </a:endParaRPr>
          </a:p>
        </p:txBody>
      </p:sp>
      <p:sp>
        <p:nvSpPr>
          <p:cNvPr id="2" name="Rectangle 1"/>
          <p:cNvSpPr/>
          <p:nvPr/>
        </p:nvSpPr>
        <p:spPr>
          <a:xfrm>
            <a:off x="5830193" y="1890066"/>
            <a:ext cx="5959326" cy="255454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cap="none" spc="0" dirty="0" smtClean="0">
                <a:ln/>
                <a:solidFill>
                  <a:srgbClr val="C00000"/>
                </a:solidFill>
                <a:effectLst/>
              </a:rPr>
              <a:t>Your paper is not a used car. </a:t>
            </a:r>
          </a:p>
          <a:p>
            <a:pPr algn="ctr"/>
            <a:r>
              <a:rPr lang="en-US" sz="4000" b="1" cap="none" spc="0" dirty="0" smtClean="0">
                <a:ln/>
                <a:solidFill>
                  <a:srgbClr val="C00000"/>
                </a:solidFill>
                <a:effectLst/>
              </a:rPr>
              <a:t>Don’t over interpret, overstate, or oversell!</a:t>
            </a:r>
            <a:endParaRPr lang="en-US" sz="4000" b="1" cap="none" spc="0" dirty="0">
              <a:ln/>
              <a:solidFill>
                <a:srgbClr val="C00000"/>
              </a:solidFill>
              <a:effectLst/>
            </a:endParaRPr>
          </a:p>
        </p:txBody>
      </p:sp>
      <p:sp>
        <p:nvSpPr>
          <p:cNvPr id="5" name="Title 12"/>
          <p:cNvSpPr txBox="1">
            <a:spLocks/>
          </p:cNvSpPr>
          <p:nvPr/>
        </p:nvSpPr>
        <p:spPr>
          <a:xfrm>
            <a:off x="683463" y="142393"/>
            <a:ext cx="10030465" cy="1061755"/>
          </a:xfrm>
          <a:prstGeom prst="rect">
            <a:avLst/>
          </a:prstGeom>
          <a:ln>
            <a:noFill/>
          </a:ln>
        </p:spPr>
        <p:txBody>
          <a:bodyPr vert="horz" lIns="91440" tIns="45720" rIns="91440" bIns="45720" rtlCol="0" anchor="b">
            <a:normAutofit/>
          </a:bodyPr>
          <a:lstStyle>
            <a:lvl1pPr algn="l" defTabSz="914400" rtl="0" eaLnBrk="1" latinLnBrk="0" hangingPunct="1">
              <a:lnSpc>
                <a:spcPct val="90000"/>
              </a:lnSpc>
              <a:spcBef>
                <a:spcPct val="0"/>
              </a:spcBef>
              <a:buNone/>
              <a:defRPr sz="3600" b="1" kern="1200" cap="none" spc="0" baseline="0">
                <a:ln w="9525">
                  <a:noFill/>
                  <a:prstDash val="solid"/>
                </a:ln>
                <a:solidFill>
                  <a:srgbClr val="C62326"/>
                </a:solidFill>
                <a:effectLst/>
                <a:latin typeface="+mj-lt"/>
                <a:ea typeface="+mj-ea"/>
                <a:cs typeface="+mj-cs"/>
              </a:defRPr>
            </a:lvl1pPr>
          </a:lstStyle>
          <a:p>
            <a:r>
              <a:rPr lang="en-US" dirty="0"/>
              <a:t>Write accurately</a:t>
            </a:r>
            <a:endParaRPr lang="en-US" dirty="0">
              <a:solidFill>
                <a:srgbClr val="C61F26"/>
              </a:solidFill>
            </a:endParaRPr>
          </a:p>
        </p:txBody>
      </p:sp>
    </p:spTree>
    <p:extLst>
      <p:ext uri="{BB962C8B-B14F-4D97-AF65-F5344CB8AC3E}">
        <p14:creationId xmlns:p14="http://schemas.microsoft.com/office/powerpoint/2010/main" val="23649020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2413" y="2182092"/>
            <a:ext cx="7499768" cy="2123658"/>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cap="none" spc="0" dirty="0" smtClean="0">
                <a:ln/>
                <a:solidFill>
                  <a:srgbClr val="C61F26"/>
                </a:solidFill>
                <a:effectLst/>
              </a:rPr>
              <a:t>Make sure that </a:t>
            </a:r>
            <a:r>
              <a:rPr lang="en-US" sz="4400" u="sng" cap="none" spc="0" dirty="0" smtClean="0">
                <a:ln/>
                <a:solidFill>
                  <a:srgbClr val="C61F26"/>
                </a:solidFill>
                <a:effectLst/>
              </a:rPr>
              <a:t>every word </a:t>
            </a:r>
            <a:r>
              <a:rPr lang="en-US" sz="4400" cap="none" spc="0" dirty="0" smtClean="0">
                <a:ln/>
                <a:solidFill>
                  <a:srgbClr val="C61F26"/>
                </a:solidFill>
                <a:effectLst/>
              </a:rPr>
              <a:t>in </a:t>
            </a:r>
            <a:r>
              <a:rPr lang="en-US" sz="4400" u="sng" cap="none" spc="0" dirty="0" smtClean="0">
                <a:ln/>
                <a:solidFill>
                  <a:srgbClr val="C61F26"/>
                </a:solidFill>
                <a:effectLst/>
              </a:rPr>
              <a:t>every sentence</a:t>
            </a:r>
            <a:r>
              <a:rPr lang="en-US" sz="4400" cap="none" spc="0" dirty="0" smtClean="0">
                <a:ln/>
                <a:solidFill>
                  <a:srgbClr val="C61F26"/>
                </a:solidFill>
                <a:effectLst/>
              </a:rPr>
              <a:t> says what you really mean!</a:t>
            </a:r>
            <a:endParaRPr lang="en-US" sz="4400" cap="none" spc="0" dirty="0">
              <a:ln/>
              <a:solidFill>
                <a:srgbClr val="C61F26"/>
              </a:solidFill>
              <a:effectLst/>
            </a:endParaRPr>
          </a:p>
        </p:txBody>
      </p:sp>
      <p:sp>
        <p:nvSpPr>
          <p:cNvPr id="5" name="Title 12"/>
          <p:cNvSpPr txBox="1">
            <a:spLocks/>
          </p:cNvSpPr>
          <p:nvPr/>
        </p:nvSpPr>
        <p:spPr>
          <a:xfrm>
            <a:off x="683463" y="142394"/>
            <a:ext cx="10030465" cy="1193458"/>
          </a:xfrm>
          <a:prstGeom prst="rect">
            <a:avLst/>
          </a:prstGeom>
          <a:ln>
            <a:noFill/>
          </a:ln>
        </p:spPr>
        <p:txBody>
          <a:bodyPr vert="horz" lIns="91440" tIns="45720" rIns="91440" bIns="45720" rtlCol="0" anchor="b">
            <a:normAutofit/>
          </a:bodyPr>
          <a:lstStyle>
            <a:lvl1pPr algn="l" defTabSz="914400" rtl="0" eaLnBrk="1" latinLnBrk="0" hangingPunct="1">
              <a:lnSpc>
                <a:spcPct val="90000"/>
              </a:lnSpc>
              <a:spcBef>
                <a:spcPct val="0"/>
              </a:spcBef>
              <a:buNone/>
              <a:defRPr sz="3600" b="1" kern="1200" cap="none" spc="0" baseline="0">
                <a:ln w="9525">
                  <a:noFill/>
                  <a:prstDash val="solid"/>
                </a:ln>
                <a:solidFill>
                  <a:srgbClr val="C62326"/>
                </a:solidFill>
                <a:effectLst/>
                <a:latin typeface="+mj-lt"/>
                <a:ea typeface="+mj-ea"/>
                <a:cs typeface="+mj-cs"/>
              </a:defRPr>
            </a:lvl1pPr>
          </a:lstStyle>
          <a:p>
            <a:r>
              <a:rPr lang="en-US" dirty="0"/>
              <a:t>Rewrite and edit for clarity</a:t>
            </a:r>
            <a:endParaRPr lang="en-US" dirty="0">
              <a:solidFill>
                <a:srgbClr val="C61F26"/>
              </a:solidFill>
            </a:endParaRPr>
          </a:p>
        </p:txBody>
      </p:sp>
    </p:spTree>
    <p:extLst>
      <p:ext uri="{BB962C8B-B14F-4D97-AF65-F5344CB8AC3E}">
        <p14:creationId xmlns:p14="http://schemas.microsoft.com/office/powerpoint/2010/main" val="2225173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4294967295"/>
          </p:nvPr>
        </p:nvSpPr>
        <p:spPr>
          <a:xfrm>
            <a:off x="871711" y="1532585"/>
            <a:ext cx="10946215" cy="4203197"/>
          </a:xfrm>
        </p:spPr>
        <p:txBody>
          <a:bodyPr>
            <a:noAutofit/>
          </a:bodyPr>
          <a:lstStyle/>
          <a:p>
            <a:pPr marL="417513" indent="-381000">
              <a:lnSpc>
                <a:spcPct val="120000"/>
              </a:lnSpc>
              <a:buNone/>
            </a:pPr>
            <a:r>
              <a:rPr lang="en-US" altLang="zh-CN" dirty="0">
                <a:solidFill>
                  <a:schemeClr val="bg1"/>
                </a:solidFill>
              </a:rPr>
              <a:t>Abstract  109 words</a:t>
            </a:r>
            <a:r>
              <a:rPr lang="en-US" altLang="zh-CN" sz="1600" dirty="0">
                <a:solidFill>
                  <a:schemeClr val="bg1"/>
                </a:solidFill>
              </a:rPr>
              <a:t>    </a:t>
            </a:r>
          </a:p>
          <a:p>
            <a:pPr marL="417513" indent="-381000">
              <a:lnSpc>
                <a:spcPct val="120000"/>
              </a:lnSpc>
              <a:buNone/>
            </a:pPr>
            <a:r>
              <a:rPr lang="en-US" altLang="zh-CN" sz="1600" dirty="0">
                <a:solidFill>
                  <a:schemeClr val="bg1"/>
                </a:solidFill>
              </a:rPr>
              <a:t>      </a:t>
            </a:r>
            <a:r>
              <a:rPr lang="en-US" altLang="zh-CN" sz="2000" dirty="0">
                <a:solidFill>
                  <a:schemeClr val="bg1"/>
                </a:solidFill>
              </a:rPr>
              <a:t>Pathogenic mutations in leucine-rich repeat kinase 2 (LRRK2) are the most common genetic cause of late onset Parkinson’s disease (PD). There was mounting evidence that the intrinsic kinase activity of LRRK2 is required for LRRK2-mediated PD pathogenesis. However, recent studies suggested that LRRK2 kinase activity is dispensable for neuron survival and its protective activity against the neurotoxin. It was hypothesized that LRRK2 kinase domain might have a scaffolding role independent of its intrinsic kinase activity in the assembly of signaling complexes. In this regard, the intrinsic kinase activity of LRRK2 appears to be a Trojan horse for PD and modulation of its kinase activity could be potentially therapeutically beneficial</a:t>
            </a:r>
            <a:r>
              <a:rPr lang="en-US" altLang="zh-CN" sz="2000" dirty="0" smtClean="0">
                <a:solidFill>
                  <a:schemeClr val="bg1"/>
                </a:solidFill>
              </a:rPr>
              <a:t>.</a:t>
            </a:r>
            <a:endParaRPr lang="en-US" altLang="en-US" sz="1200" dirty="0" smtClean="0">
              <a:solidFill>
                <a:schemeClr val="bg1"/>
              </a:solidFill>
            </a:endParaRPr>
          </a:p>
        </p:txBody>
      </p:sp>
      <p:sp>
        <p:nvSpPr>
          <p:cNvPr id="2" name="Oval 1"/>
          <p:cNvSpPr/>
          <p:nvPr/>
        </p:nvSpPr>
        <p:spPr>
          <a:xfrm>
            <a:off x="7910945" y="2556164"/>
            <a:ext cx="3713019" cy="406904"/>
          </a:xfrm>
          <a:prstGeom prst="ellipse">
            <a:avLst/>
          </a:prstGeom>
          <a:noFill/>
          <a:ln w="22225">
            <a:solidFill>
              <a:srgbClr val="C0000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p>
        </p:txBody>
      </p:sp>
      <p:sp>
        <p:nvSpPr>
          <p:cNvPr id="6" name="Oval 5"/>
          <p:cNvSpPr/>
          <p:nvPr/>
        </p:nvSpPr>
        <p:spPr>
          <a:xfrm>
            <a:off x="9393381" y="2237509"/>
            <a:ext cx="1052945" cy="318654"/>
          </a:xfrm>
          <a:prstGeom prst="ellipse">
            <a:avLst/>
          </a:prstGeom>
          <a:noFill/>
          <a:ln w="22225">
            <a:solidFill>
              <a:srgbClr val="C0000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p>
        </p:txBody>
      </p:sp>
      <p:sp>
        <p:nvSpPr>
          <p:cNvPr id="7" name="Oval 6"/>
          <p:cNvSpPr/>
          <p:nvPr/>
        </p:nvSpPr>
        <p:spPr>
          <a:xfrm>
            <a:off x="4378036" y="3366656"/>
            <a:ext cx="3144982" cy="360218"/>
          </a:xfrm>
          <a:prstGeom prst="ellipse">
            <a:avLst/>
          </a:prstGeom>
          <a:noFill/>
          <a:ln w="22225">
            <a:solidFill>
              <a:srgbClr val="C0000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p>
        </p:txBody>
      </p:sp>
      <p:sp>
        <p:nvSpPr>
          <p:cNvPr id="8" name="Oval 7"/>
          <p:cNvSpPr/>
          <p:nvPr/>
        </p:nvSpPr>
        <p:spPr>
          <a:xfrm>
            <a:off x="5567940" y="3726873"/>
            <a:ext cx="5640387" cy="401782"/>
          </a:xfrm>
          <a:prstGeom prst="ellipse">
            <a:avLst/>
          </a:prstGeom>
          <a:noFill/>
          <a:ln w="22225">
            <a:solidFill>
              <a:srgbClr val="C0000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p>
        </p:txBody>
      </p:sp>
      <p:sp>
        <p:nvSpPr>
          <p:cNvPr id="9" name="Oval 8"/>
          <p:cNvSpPr/>
          <p:nvPr/>
        </p:nvSpPr>
        <p:spPr>
          <a:xfrm>
            <a:off x="1911927" y="5181600"/>
            <a:ext cx="1524000" cy="394856"/>
          </a:xfrm>
          <a:prstGeom prst="ellipse">
            <a:avLst/>
          </a:prstGeom>
          <a:noFill/>
          <a:ln w="22225">
            <a:solidFill>
              <a:srgbClr val="C0000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p>
        </p:txBody>
      </p:sp>
      <p:sp>
        <p:nvSpPr>
          <p:cNvPr id="10" name="Title 12"/>
          <p:cNvSpPr txBox="1">
            <a:spLocks/>
          </p:cNvSpPr>
          <p:nvPr/>
        </p:nvSpPr>
        <p:spPr>
          <a:xfrm>
            <a:off x="683463" y="142394"/>
            <a:ext cx="10030465" cy="919788"/>
          </a:xfrm>
          <a:prstGeom prst="rect">
            <a:avLst/>
          </a:prstGeom>
          <a:ln>
            <a:noFill/>
          </a:ln>
        </p:spPr>
        <p:txBody>
          <a:bodyPr vert="horz" lIns="91440" tIns="45720" rIns="91440" bIns="45720" rtlCol="0" anchor="b">
            <a:normAutofit/>
          </a:bodyPr>
          <a:lstStyle>
            <a:lvl1pPr algn="l" defTabSz="914400" rtl="0" eaLnBrk="1" latinLnBrk="0" hangingPunct="1">
              <a:lnSpc>
                <a:spcPct val="90000"/>
              </a:lnSpc>
              <a:spcBef>
                <a:spcPct val="0"/>
              </a:spcBef>
              <a:buNone/>
              <a:defRPr sz="3600" b="1" kern="1200" cap="none" spc="0" baseline="0">
                <a:ln w="9525">
                  <a:noFill/>
                  <a:prstDash val="solid"/>
                </a:ln>
                <a:solidFill>
                  <a:srgbClr val="C62326"/>
                </a:solidFill>
                <a:effectLst/>
                <a:latin typeface="+mj-lt"/>
                <a:ea typeface="+mj-ea"/>
                <a:cs typeface="+mj-cs"/>
              </a:defRPr>
            </a:lvl1pPr>
          </a:lstStyle>
          <a:p>
            <a:endParaRPr lang="en-US" dirty="0">
              <a:solidFill>
                <a:srgbClr val="C61F26"/>
              </a:solidFill>
            </a:endParaRPr>
          </a:p>
        </p:txBody>
      </p:sp>
      <p:sp>
        <p:nvSpPr>
          <p:cNvPr id="11" name="Title 12"/>
          <p:cNvSpPr txBox="1">
            <a:spLocks/>
          </p:cNvSpPr>
          <p:nvPr/>
        </p:nvSpPr>
        <p:spPr>
          <a:xfrm>
            <a:off x="835863" y="294794"/>
            <a:ext cx="10030465" cy="919788"/>
          </a:xfrm>
          <a:prstGeom prst="rect">
            <a:avLst/>
          </a:prstGeom>
          <a:ln>
            <a:noFill/>
          </a:ln>
        </p:spPr>
        <p:txBody>
          <a:bodyPr vert="horz" lIns="91440" tIns="45720" rIns="91440" bIns="45720" rtlCol="0" anchor="b">
            <a:normAutofit/>
          </a:bodyPr>
          <a:lstStyle>
            <a:lvl1pPr algn="l" defTabSz="914400" rtl="0" eaLnBrk="1" latinLnBrk="0" hangingPunct="1">
              <a:lnSpc>
                <a:spcPct val="90000"/>
              </a:lnSpc>
              <a:spcBef>
                <a:spcPct val="0"/>
              </a:spcBef>
              <a:buNone/>
              <a:defRPr sz="3600" b="1" kern="1200" cap="none" spc="0" baseline="0">
                <a:ln w="9525">
                  <a:noFill/>
                  <a:prstDash val="solid"/>
                </a:ln>
                <a:solidFill>
                  <a:srgbClr val="C62326"/>
                </a:solidFill>
                <a:effectLst/>
                <a:latin typeface="+mj-lt"/>
                <a:ea typeface="+mj-ea"/>
                <a:cs typeface="+mj-cs"/>
              </a:defRPr>
            </a:lvl1pPr>
          </a:lstStyle>
          <a:p>
            <a:r>
              <a:rPr lang="zh-CN" altLang="en-US" dirty="0" smtClean="0"/>
              <a:t>举例</a:t>
            </a:r>
            <a:r>
              <a:rPr lang="en-US" dirty="0" smtClean="0"/>
              <a:t>：</a:t>
            </a:r>
            <a:r>
              <a:rPr lang="zh-CN" altLang="en-US" dirty="0" smtClean="0"/>
              <a:t>原始文章</a:t>
            </a:r>
            <a:endParaRPr lang="en-US" dirty="0">
              <a:solidFill>
                <a:srgbClr val="C61F26"/>
              </a:solidFill>
            </a:endParaRPr>
          </a:p>
        </p:txBody>
      </p:sp>
    </p:spTree>
    <p:extLst>
      <p:ext uri="{BB962C8B-B14F-4D97-AF65-F5344CB8AC3E}">
        <p14:creationId xmlns:p14="http://schemas.microsoft.com/office/powerpoint/2010/main" val="2944705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73" t="21965" r="28790" b="20959"/>
          <a:stretch/>
        </p:blipFill>
        <p:spPr>
          <a:xfrm>
            <a:off x="827874" y="1292744"/>
            <a:ext cx="9831027" cy="4511628"/>
          </a:xfrm>
          <a:prstGeom prst="rect">
            <a:avLst/>
          </a:prstGeom>
          <a:noFill/>
        </p:spPr>
      </p:pic>
      <p:sp>
        <p:nvSpPr>
          <p:cNvPr id="5" name="Title 12"/>
          <p:cNvSpPr txBox="1">
            <a:spLocks/>
          </p:cNvSpPr>
          <p:nvPr/>
        </p:nvSpPr>
        <p:spPr>
          <a:xfrm>
            <a:off x="704155" y="285392"/>
            <a:ext cx="10030465" cy="758836"/>
          </a:xfrm>
          <a:prstGeom prst="rect">
            <a:avLst/>
          </a:prstGeom>
          <a:ln>
            <a:noFill/>
          </a:ln>
        </p:spPr>
        <p:txBody>
          <a:bodyPr vert="horz" lIns="91440" tIns="45720" rIns="91440" bIns="45720" rtlCol="0" anchor="b">
            <a:normAutofit/>
          </a:bodyPr>
          <a:lstStyle>
            <a:lvl1pPr algn="l" defTabSz="914400" rtl="0" eaLnBrk="1" latinLnBrk="0" hangingPunct="1">
              <a:lnSpc>
                <a:spcPct val="90000"/>
              </a:lnSpc>
              <a:spcBef>
                <a:spcPct val="0"/>
              </a:spcBef>
              <a:buNone/>
              <a:defRPr sz="3600" b="1" kern="1200" cap="none" spc="0" baseline="0">
                <a:ln w="9525">
                  <a:noFill/>
                  <a:prstDash val="solid"/>
                </a:ln>
                <a:solidFill>
                  <a:srgbClr val="C62326"/>
                </a:solidFill>
                <a:effectLst/>
                <a:latin typeface="+mj-lt"/>
                <a:ea typeface="+mj-ea"/>
                <a:cs typeface="+mj-cs"/>
              </a:defRPr>
            </a:lvl1pPr>
          </a:lstStyle>
          <a:p>
            <a:r>
              <a:rPr lang="en-US" dirty="0" smtClean="0"/>
              <a:t>Edited</a:t>
            </a:r>
            <a:endParaRPr lang="en-US" dirty="0">
              <a:solidFill>
                <a:srgbClr val="C61F26"/>
              </a:solidFill>
            </a:endParaRPr>
          </a:p>
        </p:txBody>
      </p:sp>
    </p:spTree>
    <p:extLst>
      <p:ext uri="{BB962C8B-B14F-4D97-AF65-F5344CB8AC3E}">
        <p14:creationId xmlns:p14="http://schemas.microsoft.com/office/powerpoint/2010/main" val="70413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2020" y="1346753"/>
            <a:ext cx="10364786" cy="3970318"/>
          </a:xfrm>
          <a:prstGeom prst="rect">
            <a:avLst/>
          </a:prstGeom>
        </p:spPr>
        <p:txBody>
          <a:bodyPr wrap="square">
            <a:spAutoFit/>
          </a:bodyPr>
          <a:lstStyle/>
          <a:p>
            <a:pPr marL="417513" indent="-381000">
              <a:lnSpc>
                <a:spcPct val="150000"/>
              </a:lnSpc>
            </a:pPr>
            <a:r>
              <a:rPr lang="en-US" altLang="zh-CN" sz="2400" dirty="0">
                <a:solidFill>
                  <a:schemeClr val="bg1"/>
                </a:solidFill>
              </a:rPr>
              <a:t>Abstract  83 words    </a:t>
            </a:r>
          </a:p>
          <a:p>
            <a:pPr marL="417513" indent="-381000"/>
            <a:r>
              <a:rPr lang="en-US" altLang="zh-CN" sz="2400" dirty="0">
                <a:solidFill>
                  <a:schemeClr val="bg1"/>
                </a:solidFill>
              </a:rPr>
              <a:t>     </a:t>
            </a:r>
            <a:r>
              <a:rPr lang="en-US" altLang="zh-CN" sz="2400" dirty="0" smtClean="0">
                <a:solidFill>
                  <a:schemeClr val="bg1"/>
                </a:solidFill>
              </a:rPr>
              <a:t>Pathogenic </a:t>
            </a:r>
            <a:r>
              <a:rPr lang="en-US" altLang="zh-CN" sz="2400" dirty="0">
                <a:solidFill>
                  <a:schemeClr val="bg1"/>
                </a:solidFill>
              </a:rPr>
              <a:t>mutations in leucine-rich repeat kinase 2 (LRRK2) are common genetic causes of late onset Parkinson’s disease (PD). Initial studies indicated that the intrinsic kinase activity of LRRK2 is associated with LRRK2-mediated PD pathogenesis. However, the kinase activity of LRRK2 may be dispensable for neuron survival and may not be required for its protective activity against neurotoxicity. Thus, the intrinsic kinase activity of LRRK2 appears to be a Trojan horse for PD and inhibition of its kinase activity could be potentially therapeutically beneficial.</a:t>
            </a:r>
            <a:endParaRPr lang="en-US" altLang="en-US" sz="2400" dirty="0">
              <a:solidFill>
                <a:schemeClr val="bg1"/>
              </a:solidFill>
            </a:endParaRPr>
          </a:p>
        </p:txBody>
      </p:sp>
      <p:sp>
        <p:nvSpPr>
          <p:cNvPr id="5" name="Title 12"/>
          <p:cNvSpPr txBox="1">
            <a:spLocks/>
          </p:cNvSpPr>
          <p:nvPr/>
        </p:nvSpPr>
        <p:spPr>
          <a:xfrm>
            <a:off x="683463" y="142394"/>
            <a:ext cx="10030465" cy="919788"/>
          </a:xfrm>
          <a:prstGeom prst="rect">
            <a:avLst/>
          </a:prstGeom>
          <a:ln>
            <a:noFill/>
          </a:ln>
        </p:spPr>
        <p:txBody>
          <a:bodyPr vert="horz" lIns="91440" tIns="45720" rIns="91440" bIns="45720" rtlCol="0" anchor="b">
            <a:normAutofit/>
          </a:bodyPr>
          <a:lstStyle>
            <a:lvl1pPr algn="l" defTabSz="914400" rtl="0" eaLnBrk="1" latinLnBrk="0" hangingPunct="1">
              <a:lnSpc>
                <a:spcPct val="90000"/>
              </a:lnSpc>
              <a:spcBef>
                <a:spcPct val="0"/>
              </a:spcBef>
              <a:buNone/>
              <a:defRPr sz="3600" b="1" kern="1200" cap="none" spc="0" baseline="0">
                <a:ln w="9525">
                  <a:noFill/>
                  <a:prstDash val="solid"/>
                </a:ln>
                <a:solidFill>
                  <a:srgbClr val="C62326"/>
                </a:solidFill>
                <a:effectLst/>
                <a:latin typeface="+mj-lt"/>
                <a:ea typeface="+mj-ea"/>
                <a:cs typeface="+mj-cs"/>
              </a:defRPr>
            </a:lvl1pPr>
          </a:lstStyle>
          <a:p>
            <a:r>
              <a:rPr lang="en-US" dirty="0" smtClean="0"/>
              <a:t>Final</a:t>
            </a:r>
            <a:endParaRPr lang="en-US" dirty="0"/>
          </a:p>
        </p:txBody>
      </p:sp>
    </p:spTree>
    <p:extLst>
      <p:ext uri="{BB962C8B-B14F-4D97-AF65-F5344CB8AC3E}">
        <p14:creationId xmlns:p14="http://schemas.microsoft.com/office/powerpoint/2010/main" val="2906224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1081" y="1331857"/>
            <a:ext cx="10644580" cy="5078314"/>
          </a:xfrm>
          <a:prstGeom prst="rect">
            <a:avLst/>
          </a:prstGeom>
          <a:noFill/>
          <a:ln>
            <a:noFill/>
          </a:ln>
        </p:spPr>
        <p:txBody>
          <a:bodyPr wrap="square" rtlCol="0" anchor="ctr" anchorCtr="1">
            <a:spAutoFit/>
          </a:bodyPr>
          <a:lstStyle/>
          <a:p>
            <a:r>
              <a:rPr lang="en-US" altLang="en-US" dirty="0">
                <a:solidFill>
                  <a:schemeClr val="bg1"/>
                </a:solidFill>
              </a:rPr>
              <a:t>Cells derived from ataxia telangiectasia (A-T) patients exhibit defective cell cycle checkpoints following ionizing radiation (IR), profound radiosensitivity and high levels of chromosome aberrations. We have shown that transient ATM kinase inhibition from +15 to +75 min following IR is sufficient to radiosensitize cells and accumulate persistent chromosome aberrations. We show here that DNA-PK kinase inhibition from +15 to + 75 min is also sufficient to radiosensitize cells and accumulate persistent chromosome aberrations. The ATM kinase-dependent mechanisms that ensure cell survival and suppress chromosome aberrations during this interval are independent of DNA-PK kinase activity. Neither the activation nor the recovery of the IR-induced G2/M cell cycle checkpoint are affected by ATM kinase inhibition from +15 to +75 min, indicating that 15 min of ATM kinase signaling is sufficient to induce this cell cycle checkpoint. Surprisingly, ATM kinase inhibition from +15 to +75 min abrogates IR-induced sister chromatid exchange (SCE), a phenotype attributed to the repair of damaged replication forks. Further, ATM kinase inhibition using either KU55933 or KU60019 is sufficient to disrupt camptothecin-induced SCE. Since DNA damage-induced SCE is maintained A-T cells that express no ATM protein, and the ATM kinase inhibitors have no effect on DNA damage-induced SCE in A-T cells, these data reveal that the consequences of acute ATM kinase inhibition and adaptation to ATM protein disruption are distinct in S-phase cells.</a:t>
            </a:r>
          </a:p>
          <a:p>
            <a:endParaRPr lang="en-US" dirty="0" smtClean="0"/>
          </a:p>
        </p:txBody>
      </p:sp>
      <p:sp>
        <p:nvSpPr>
          <p:cNvPr id="4" name="Title 12"/>
          <p:cNvSpPr txBox="1">
            <a:spLocks/>
          </p:cNvSpPr>
          <p:nvPr/>
        </p:nvSpPr>
        <p:spPr>
          <a:xfrm>
            <a:off x="683463" y="142394"/>
            <a:ext cx="10030465" cy="919788"/>
          </a:xfrm>
          <a:prstGeom prst="rect">
            <a:avLst/>
          </a:prstGeom>
          <a:ln>
            <a:noFill/>
          </a:ln>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3600" b="1" kern="1200" cap="none" spc="0" baseline="0">
                <a:ln w="9525">
                  <a:noFill/>
                  <a:prstDash val="solid"/>
                </a:ln>
                <a:solidFill>
                  <a:srgbClr val="C62326"/>
                </a:solidFill>
                <a:effectLst/>
                <a:latin typeface="+mj-lt"/>
                <a:ea typeface="+mj-ea"/>
                <a:cs typeface="+mj-cs"/>
              </a:defRPr>
            </a:lvl1pPr>
          </a:lstStyle>
          <a:p>
            <a:r>
              <a:rPr lang="en-US" dirty="0"/>
              <a:t>Research Article Abstract: Before (224 words)</a:t>
            </a:r>
          </a:p>
        </p:txBody>
      </p:sp>
    </p:spTree>
    <p:extLst>
      <p:ext uri="{BB962C8B-B14F-4D97-AF65-F5344CB8AC3E}">
        <p14:creationId xmlns:p14="http://schemas.microsoft.com/office/powerpoint/2010/main" val="3255653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3"/>
          <p:cNvSpPr txBox="1">
            <a:spLocks/>
          </p:cNvSpPr>
          <p:nvPr/>
        </p:nvSpPr>
        <p:spPr>
          <a:xfrm>
            <a:off x="225785" y="1516082"/>
            <a:ext cx="6764121" cy="4421666"/>
          </a:xfrm>
          <a:prstGeom prst="rect">
            <a:avLst/>
          </a:prstGeom>
        </p:spPr>
        <p:txBody>
          <a:bodyPr vert="horz" lIns="91440" tIns="45720" rIns="91440" bIns="45720" rtlCol="0">
            <a:noAutofit/>
          </a:bodyPr>
          <a:lstStyle>
            <a:lvl1pPr marL="342900" indent="-342900" algn="l" defTabSz="914400" rtl="0" eaLnBrk="1" latinLnBrk="0" hangingPunct="1">
              <a:lnSpc>
                <a:spcPct val="90000"/>
              </a:lnSpc>
              <a:spcBef>
                <a:spcPts val="1800"/>
              </a:spcBef>
              <a:buClr>
                <a:srgbClr val="C62326"/>
              </a:buClr>
              <a:buSzPct val="100000"/>
              <a:buFont typeface="Wingdings" charset="2"/>
              <a:buChar char="§"/>
              <a:defRPr sz="2400" kern="1200">
                <a:solidFill>
                  <a:schemeClr val="bg1">
                    <a:lumMod val="50000"/>
                    <a:lumOff val="50000"/>
                  </a:schemeClr>
                </a:solidFill>
                <a:latin typeface="+mn-lt"/>
                <a:ea typeface="+mn-ea"/>
                <a:cs typeface="+mn-cs"/>
              </a:defRPr>
            </a:lvl1pPr>
            <a:lvl2pPr marL="574675" indent="-342900" algn="l" defTabSz="914400" rtl="0" eaLnBrk="1" latinLnBrk="0" hangingPunct="1">
              <a:lnSpc>
                <a:spcPct val="90000"/>
              </a:lnSpc>
              <a:spcBef>
                <a:spcPts val="1200"/>
              </a:spcBef>
              <a:buClr>
                <a:srgbClr val="C62326"/>
              </a:buClr>
              <a:buSzPct val="100000"/>
              <a:buFont typeface="Wingdings" charset="2"/>
              <a:buChar char="§"/>
              <a:defRPr sz="2000" kern="1200">
                <a:solidFill>
                  <a:schemeClr val="bg1">
                    <a:lumMod val="50000"/>
                    <a:lumOff val="50000"/>
                  </a:schemeClr>
                </a:solidFill>
                <a:latin typeface="+mn-lt"/>
                <a:ea typeface="+mn-ea"/>
                <a:cs typeface="+mn-cs"/>
              </a:defRPr>
            </a:lvl2pPr>
            <a:lvl3pPr marL="749300" indent="-285750" algn="l" defTabSz="914400" rtl="0" eaLnBrk="1" latinLnBrk="0" hangingPunct="1">
              <a:lnSpc>
                <a:spcPct val="90000"/>
              </a:lnSpc>
              <a:spcBef>
                <a:spcPts val="600"/>
              </a:spcBef>
              <a:buClr>
                <a:srgbClr val="C62326"/>
              </a:buClr>
              <a:buSzPct val="100000"/>
              <a:buFont typeface="Wingdings" charset="2"/>
              <a:buChar char="§"/>
              <a:defRPr sz="1800" kern="1200">
                <a:solidFill>
                  <a:schemeClr val="bg1">
                    <a:lumMod val="50000"/>
                    <a:lumOff val="50000"/>
                  </a:schemeClr>
                </a:solidFill>
                <a:latin typeface="+mn-lt"/>
                <a:ea typeface="+mn-ea"/>
                <a:cs typeface="+mn-cs"/>
              </a:defRPr>
            </a:lvl3pPr>
            <a:lvl4pPr marL="968375" indent="-285750" algn="l" defTabSz="914400" rtl="0" eaLnBrk="1" latinLnBrk="0" hangingPunct="1">
              <a:lnSpc>
                <a:spcPct val="90000"/>
              </a:lnSpc>
              <a:spcBef>
                <a:spcPts val="600"/>
              </a:spcBef>
              <a:buClr>
                <a:srgbClr val="C62326"/>
              </a:buClr>
              <a:buSzPct val="100000"/>
              <a:buFont typeface="Wingdings" charset="2"/>
              <a:buChar char="§"/>
              <a:defRPr sz="1800" kern="1200">
                <a:solidFill>
                  <a:schemeClr val="bg1">
                    <a:lumMod val="50000"/>
                    <a:lumOff val="50000"/>
                  </a:schemeClr>
                </a:solidFill>
                <a:latin typeface="+mn-lt"/>
                <a:ea typeface="+mn-ea"/>
                <a:cs typeface="+mn-cs"/>
              </a:defRPr>
            </a:lvl4pPr>
            <a:lvl5pPr marL="1143000" indent="-285750" algn="l" defTabSz="914400" rtl="0" eaLnBrk="1" latinLnBrk="0" hangingPunct="1">
              <a:lnSpc>
                <a:spcPct val="90000"/>
              </a:lnSpc>
              <a:spcBef>
                <a:spcPts val="600"/>
              </a:spcBef>
              <a:buClr>
                <a:srgbClr val="C62326"/>
              </a:buClr>
              <a:buSzPct val="100000"/>
              <a:buFont typeface="Wingdings" charset="2"/>
              <a:buChar char="§"/>
              <a:defRPr sz="1800" kern="1200">
                <a:solidFill>
                  <a:schemeClr val="bg1">
                    <a:lumMod val="50000"/>
                    <a:lumOff val="50000"/>
                  </a:schemeClr>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9pPr>
          </a:lstStyle>
          <a:p>
            <a:pPr>
              <a:lnSpc>
                <a:spcPct val="100000"/>
              </a:lnSpc>
              <a:buNone/>
            </a:pPr>
            <a:r>
              <a:rPr lang="en-US" altLang="en-US" sz="1700" dirty="0">
                <a:solidFill>
                  <a:schemeClr val="bg1"/>
                </a:solidFill>
              </a:rPr>
              <a:t> </a:t>
            </a:r>
            <a:r>
              <a:rPr lang="en-US" altLang="en-US" sz="1700" dirty="0" smtClean="0">
                <a:solidFill>
                  <a:schemeClr val="bg1"/>
                </a:solidFill>
              </a:rPr>
              <a:t>     Cells </a:t>
            </a:r>
            <a:r>
              <a:rPr lang="en-US" altLang="en-US" sz="1700" dirty="0">
                <a:solidFill>
                  <a:schemeClr val="bg1"/>
                </a:solidFill>
              </a:rPr>
              <a:t>derived from ataxia telangiectasia (A-T) patients exhibit defective cell cycle checkpoints following ionizing radiation (IR), profound </a:t>
            </a:r>
            <a:r>
              <a:rPr lang="en-US" altLang="en-US" sz="1700" dirty="0" smtClean="0">
                <a:solidFill>
                  <a:schemeClr val="bg1"/>
                </a:solidFill>
              </a:rPr>
              <a:t>radiosensitivity </a:t>
            </a:r>
            <a:r>
              <a:rPr lang="en-US" altLang="en-US" sz="1700" dirty="0">
                <a:solidFill>
                  <a:schemeClr val="bg1"/>
                </a:solidFill>
              </a:rPr>
              <a:t>and high levels of chromosome aberrations. </a:t>
            </a:r>
          </a:p>
          <a:p>
            <a:pPr>
              <a:lnSpc>
                <a:spcPct val="100000"/>
              </a:lnSpc>
              <a:buNone/>
            </a:pPr>
            <a:r>
              <a:rPr lang="en-US" altLang="en-US" sz="1700" dirty="0">
                <a:solidFill>
                  <a:schemeClr val="bg1"/>
                </a:solidFill>
              </a:rPr>
              <a:t>	We have shown that transient ATM kinase inhibition from +15 to +75 min following IR is sufficient to </a:t>
            </a:r>
            <a:r>
              <a:rPr lang="en-US" altLang="en-US" sz="1700" dirty="0" err="1">
                <a:solidFill>
                  <a:schemeClr val="bg1"/>
                </a:solidFill>
              </a:rPr>
              <a:t>radiosensitize</a:t>
            </a:r>
            <a:r>
              <a:rPr lang="en-US" altLang="en-US" sz="1700" dirty="0">
                <a:solidFill>
                  <a:schemeClr val="bg1"/>
                </a:solidFill>
              </a:rPr>
              <a:t> cells and accumulate persistent chromosome aberrations.</a:t>
            </a:r>
          </a:p>
          <a:p>
            <a:pPr>
              <a:lnSpc>
                <a:spcPct val="100000"/>
              </a:lnSpc>
              <a:buNone/>
            </a:pPr>
            <a:r>
              <a:rPr lang="en-US" altLang="en-US" sz="1700" dirty="0">
                <a:solidFill>
                  <a:schemeClr val="bg1"/>
                </a:solidFill>
              </a:rPr>
              <a:t>	We show here that DNA-PK kinase inhibition from +15 to + 75 min is also sufficient to </a:t>
            </a:r>
            <a:r>
              <a:rPr lang="en-US" altLang="en-US" sz="1700" dirty="0" err="1">
                <a:solidFill>
                  <a:schemeClr val="bg1"/>
                </a:solidFill>
              </a:rPr>
              <a:t>radiosensitize</a:t>
            </a:r>
            <a:r>
              <a:rPr lang="en-US" altLang="en-US" sz="1700" dirty="0">
                <a:solidFill>
                  <a:schemeClr val="bg1"/>
                </a:solidFill>
              </a:rPr>
              <a:t> cells and accumulate persistent chromosome aberrations. </a:t>
            </a:r>
          </a:p>
          <a:p>
            <a:pPr>
              <a:lnSpc>
                <a:spcPct val="100000"/>
              </a:lnSpc>
              <a:buNone/>
            </a:pPr>
            <a:r>
              <a:rPr lang="en-US" altLang="en-US" sz="1700" dirty="0">
                <a:solidFill>
                  <a:schemeClr val="bg1"/>
                </a:solidFill>
              </a:rPr>
              <a:t>	The ATM kinase-dependent mechanisms that ensure cell survival and suppress chromosome aberrations during this interval are independent of DNA-PK kinase activity. </a:t>
            </a:r>
          </a:p>
        </p:txBody>
      </p:sp>
      <p:sp>
        <p:nvSpPr>
          <p:cNvPr id="4" name="TextBox 3"/>
          <p:cNvSpPr txBox="1"/>
          <p:nvPr/>
        </p:nvSpPr>
        <p:spPr>
          <a:xfrm>
            <a:off x="7092201" y="1393134"/>
            <a:ext cx="4763067" cy="5062924"/>
          </a:xfrm>
          <a:prstGeom prst="rect">
            <a:avLst/>
          </a:prstGeom>
          <a:noFill/>
          <a:ln>
            <a:noFill/>
          </a:ln>
        </p:spPr>
        <p:txBody>
          <a:bodyPr wrap="square" rtlCol="0" anchor="ctr" anchorCtr="1">
            <a:spAutoFit/>
          </a:bodyPr>
          <a:lstStyle/>
          <a:p>
            <a:pPr marL="285750" indent="-285750">
              <a:buClr>
                <a:srgbClr val="C00000"/>
              </a:buClr>
              <a:buFont typeface="Wingdings" panose="05000000000000000000" pitchFamily="2" charset="2"/>
              <a:buChar char="§"/>
            </a:pPr>
            <a:r>
              <a:rPr lang="en-US" altLang="en-US" sz="1700" dirty="0">
                <a:solidFill>
                  <a:schemeClr val="bg1"/>
                </a:solidFill>
              </a:rPr>
              <a:t>What is </a:t>
            </a:r>
            <a:r>
              <a:rPr lang="en-US" altLang="en-US" sz="1700" dirty="0" err="1">
                <a:solidFill>
                  <a:schemeClr val="bg1"/>
                </a:solidFill>
              </a:rPr>
              <a:t>radiosensitivity</a:t>
            </a:r>
            <a:r>
              <a:rPr lang="en-US" altLang="en-US" sz="1700" dirty="0">
                <a:solidFill>
                  <a:schemeClr val="bg1"/>
                </a:solidFill>
              </a:rPr>
              <a:t>? </a:t>
            </a:r>
            <a:endParaRPr lang="en-US" altLang="en-US" sz="1700" dirty="0" smtClean="0">
              <a:solidFill>
                <a:schemeClr val="bg1"/>
              </a:solidFill>
            </a:endParaRPr>
          </a:p>
          <a:p>
            <a:pPr marL="285750" indent="-285750">
              <a:buClr>
                <a:srgbClr val="C00000"/>
              </a:buClr>
              <a:buFont typeface="Wingdings" panose="05000000000000000000" pitchFamily="2" charset="2"/>
              <a:buChar char="§"/>
            </a:pPr>
            <a:r>
              <a:rPr lang="en-US" altLang="en-US" sz="1700" dirty="0" smtClean="0">
                <a:solidFill>
                  <a:schemeClr val="bg1"/>
                </a:solidFill>
              </a:rPr>
              <a:t>What </a:t>
            </a:r>
            <a:r>
              <a:rPr lang="en-US" altLang="en-US" sz="1700" dirty="0">
                <a:solidFill>
                  <a:schemeClr val="bg1"/>
                </a:solidFill>
              </a:rPr>
              <a:t>is the relationship of </a:t>
            </a:r>
            <a:r>
              <a:rPr lang="en-US" altLang="en-US" sz="1700" dirty="0" err="1">
                <a:solidFill>
                  <a:schemeClr val="bg1"/>
                </a:solidFill>
              </a:rPr>
              <a:t>radiosensitivity</a:t>
            </a:r>
            <a:r>
              <a:rPr lang="en-US" altLang="en-US" sz="1700" dirty="0">
                <a:solidFill>
                  <a:schemeClr val="bg1"/>
                </a:solidFill>
              </a:rPr>
              <a:t> to chromosome aberrations?</a:t>
            </a:r>
          </a:p>
          <a:p>
            <a:endParaRPr lang="en-US" sz="1700" dirty="0" smtClean="0"/>
          </a:p>
          <a:p>
            <a:endParaRPr lang="en-US" sz="1700" dirty="0"/>
          </a:p>
          <a:p>
            <a:pPr marL="285750" indent="-285750">
              <a:buClr>
                <a:srgbClr val="C00000"/>
              </a:buClr>
              <a:buFont typeface="Wingdings" panose="05000000000000000000" pitchFamily="2" charset="2"/>
              <a:buChar char="§"/>
            </a:pPr>
            <a:r>
              <a:rPr lang="en-US" altLang="en-US" sz="1700" dirty="0" smtClean="0">
                <a:solidFill>
                  <a:schemeClr val="bg1"/>
                </a:solidFill>
              </a:rPr>
              <a:t>ATM </a:t>
            </a:r>
            <a:r>
              <a:rPr lang="en-US" altLang="en-US" sz="1700" dirty="0">
                <a:solidFill>
                  <a:schemeClr val="bg1"/>
                </a:solidFill>
              </a:rPr>
              <a:t>kinase = The kinase that phosphorylates ATM? </a:t>
            </a:r>
          </a:p>
          <a:p>
            <a:pPr marL="285750" indent="-285750">
              <a:buClr>
                <a:srgbClr val="C00000"/>
              </a:buClr>
              <a:buFont typeface="Wingdings" panose="05000000000000000000" pitchFamily="2" charset="2"/>
              <a:buChar char="§"/>
            </a:pPr>
            <a:endParaRPr lang="en-US" altLang="en-US" sz="1000" dirty="0" smtClean="0">
              <a:solidFill>
                <a:schemeClr val="bg1"/>
              </a:solidFill>
            </a:endParaRPr>
          </a:p>
          <a:p>
            <a:pPr marL="285750" indent="-285750">
              <a:buClr>
                <a:srgbClr val="C00000"/>
              </a:buClr>
              <a:buFont typeface="Wingdings" panose="05000000000000000000" pitchFamily="2" charset="2"/>
              <a:buChar char="§"/>
            </a:pPr>
            <a:endParaRPr lang="en-US" altLang="en-US" sz="1700" dirty="0" smtClean="0">
              <a:solidFill>
                <a:schemeClr val="bg1"/>
              </a:solidFill>
            </a:endParaRPr>
          </a:p>
          <a:p>
            <a:pPr marL="285750" indent="-285750">
              <a:buClr>
                <a:srgbClr val="C00000"/>
              </a:buClr>
              <a:buFont typeface="Wingdings" panose="05000000000000000000" pitchFamily="2" charset="2"/>
              <a:buChar char="§"/>
            </a:pPr>
            <a:r>
              <a:rPr lang="en-US" altLang="en-US" sz="1700" dirty="0" smtClean="0">
                <a:solidFill>
                  <a:schemeClr val="bg1"/>
                </a:solidFill>
              </a:rPr>
              <a:t>What are ATM </a:t>
            </a:r>
            <a:r>
              <a:rPr lang="en-US" altLang="en-US" sz="1700" dirty="0">
                <a:solidFill>
                  <a:schemeClr val="bg1"/>
                </a:solidFill>
              </a:rPr>
              <a:t>and DNA-PK</a:t>
            </a:r>
            <a:r>
              <a:rPr lang="en-US" altLang="en-US" sz="1700" dirty="0" smtClean="0">
                <a:solidFill>
                  <a:schemeClr val="bg1"/>
                </a:solidFill>
              </a:rPr>
              <a:t>?</a:t>
            </a:r>
          </a:p>
          <a:p>
            <a:pPr marL="285750" indent="-285750">
              <a:buClr>
                <a:srgbClr val="C00000"/>
              </a:buClr>
              <a:buFont typeface="Wingdings" panose="05000000000000000000" pitchFamily="2" charset="2"/>
              <a:buChar char="§"/>
            </a:pPr>
            <a:r>
              <a:rPr lang="en-US" altLang="en-US" sz="1700" dirty="0" smtClean="0">
                <a:solidFill>
                  <a:schemeClr val="bg1"/>
                </a:solidFill>
              </a:rPr>
              <a:t>DNA-PK </a:t>
            </a:r>
            <a:r>
              <a:rPr lang="en-US" altLang="en-US" sz="1700" dirty="0">
                <a:solidFill>
                  <a:schemeClr val="bg1"/>
                </a:solidFill>
              </a:rPr>
              <a:t>kinase = The kinase that phosphorylates DNA-PK? NO </a:t>
            </a:r>
            <a:r>
              <a:rPr lang="en-US" altLang="en-US" sz="1700" dirty="0" smtClean="0">
                <a:solidFill>
                  <a:schemeClr val="bg1"/>
                </a:solidFill>
              </a:rPr>
              <a:t> </a:t>
            </a:r>
          </a:p>
          <a:p>
            <a:endParaRPr lang="en-US" altLang="en-US" sz="1700" dirty="0">
              <a:solidFill>
                <a:schemeClr val="bg1"/>
              </a:solidFill>
            </a:endParaRPr>
          </a:p>
          <a:p>
            <a:pPr marL="285750" indent="-285750">
              <a:lnSpc>
                <a:spcPct val="100000"/>
              </a:lnSpc>
              <a:buClr>
                <a:srgbClr val="C00000"/>
              </a:buClr>
              <a:buFont typeface="Wingdings" panose="05000000000000000000" pitchFamily="2" charset="2"/>
              <a:buChar char="§"/>
            </a:pPr>
            <a:r>
              <a:rPr lang="en-US" altLang="en-US" sz="1700" dirty="0">
                <a:solidFill>
                  <a:schemeClr val="bg1"/>
                </a:solidFill>
              </a:rPr>
              <a:t>ATM kinase-dependent = Mechanisms that rely on phosphorylation of ATM? NO</a:t>
            </a:r>
          </a:p>
          <a:p>
            <a:pPr marL="285750" indent="-285750">
              <a:lnSpc>
                <a:spcPct val="100000"/>
              </a:lnSpc>
              <a:buClr>
                <a:srgbClr val="C00000"/>
              </a:buClr>
              <a:buFont typeface="Wingdings" panose="05000000000000000000" pitchFamily="2" charset="2"/>
              <a:buChar char="§"/>
            </a:pPr>
            <a:r>
              <a:rPr lang="en-US" altLang="en-US" sz="1700" dirty="0" smtClean="0">
                <a:solidFill>
                  <a:schemeClr val="bg1"/>
                </a:solidFill>
              </a:rPr>
              <a:t>How </a:t>
            </a:r>
            <a:r>
              <a:rPr lang="en-US" altLang="en-US" sz="1700" dirty="0">
                <a:solidFill>
                  <a:schemeClr val="bg1"/>
                </a:solidFill>
              </a:rPr>
              <a:t>does cell survival relate to </a:t>
            </a:r>
            <a:r>
              <a:rPr lang="en-US" altLang="en-US" sz="1700" dirty="0" err="1">
                <a:solidFill>
                  <a:schemeClr val="bg1"/>
                </a:solidFill>
              </a:rPr>
              <a:t>radiosensitivity</a:t>
            </a:r>
            <a:r>
              <a:rPr lang="en-US" altLang="en-US" sz="1700" dirty="0">
                <a:solidFill>
                  <a:schemeClr val="bg1"/>
                </a:solidFill>
              </a:rPr>
              <a:t>? </a:t>
            </a:r>
          </a:p>
          <a:p>
            <a:endParaRPr lang="en-US" altLang="en-US" sz="1700" dirty="0">
              <a:solidFill>
                <a:schemeClr val="bg1"/>
              </a:solidFill>
            </a:endParaRPr>
          </a:p>
          <a:p>
            <a:endParaRPr lang="en-US" sz="1700" dirty="0" smtClean="0"/>
          </a:p>
        </p:txBody>
      </p:sp>
      <p:sp>
        <p:nvSpPr>
          <p:cNvPr id="7" name="Title 12"/>
          <p:cNvSpPr txBox="1">
            <a:spLocks/>
          </p:cNvSpPr>
          <p:nvPr/>
        </p:nvSpPr>
        <p:spPr>
          <a:xfrm>
            <a:off x="683463" y="142394"/>
            <a:ext cx="10030465" cy="919788"/>
          </a:xfrm>
          <a:prstGeom prst="rect">
            <a:avLst/>
          </a:prstGeom>
          <a:ln>
            <a:noFill/>
          </a:ln>
        </p:spPr>
        <p:txBody>
          <a:bodyPr vert="horz" lIns="91440" tIns="45720" rIns="91440" bIns="45720" rtlCol="0" anchor="b">
            <a:normAutofit/>
          </a:bodyPr>
          <a:lstStyle>
            <a:lvl1pPr algn="l" defTabSz="914400" rtl="0" eaLnBrk="1" latinLnBrk="0" hangingPunct="1">
              <a:lnSpc>
                <a:spcPct val="90000"/>
              </a:lnSpc>
              <a:spcBef>
                <a:spcPct val="0"/>
              </a:spcBef>
              <a:buNone/>
              <a:defRPr sz="3600" b="1" kern="1200" cap="none" spc="0" baseline="0">
                <a:ln w="9525">
                  <a:noFill/>
                  <a:prstDash val="solid"/>
                </a:ln>
                <a:solidFill>
                  <a:srgbClr val="C62326"/>
                </a:solidFill>
                <a:effectLst/>
                <a:latin typeface="+mj-lt"/>
                <a:ea typeface="+mj-ea"/>
                <a:cs typeface="+mj-cs"/>
              </a:defRPr>
            </a:lvl1pPr>
          </a:lstStyle>
          <a:p>
            <a:r>
              <a:rPr lang="en-US" dirty="0" smtClean="0"/>
              <a:t>Problems</a:t>
            </a:r>
            <a:endParaRPr lang="en-US" dirty="0"/>
          </a:p>
        </p:txBody>
      </p:sp>
    </p:spTree>
    <p:extLst>
      <p:ext uri="{BB962C8B-B14F-4D97-AF65-F5344CB8AC3E}">
        <p14:creationId xmlns:p14="http://schemas.microsoft.com/office/powerpoint/2010/main" val="361291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6229183" y="1279407"/>
            <a:ext cx="5398710" cy="5121392"/>
          </a:xfrm>
        </p:spPr>
        <p:txBody>
          <a:bodyPr>
            <a:noAutofit/>
          </a:bodyPr>
          <a:lstStyle/>
          <a:p>
            <a:pPr>
              <a:lnSpc>
                <a:spcPct val="120000"/>
              </a:lnSpc>
            </a:pPr>
            <a:r>
              <a:rPr lang="en-US" altLang="en-US" sz="1700" dirty="0">
                <a:solidFill>
                  <a:schemeClr val="bg1"/>
                </a:solidFill>
              </a:rPr>
              <a:t>What is the IR-induced G2/M checkpoint</a:t>
            </a:r>
            <a:r>
              <a:rPr lang="en-US" altLang="en-US" sz="1700" dirty="0" smtClean="0">
                <a:solidFill>
                  <a:schemeClr val="bg1"/>
                </a:solidFill>
              </a:rPr>
              <a:t>?</a:t>
            </a:r>
          </a:p>
          <a:p>
            <a:pPr marL="0" indent="0">
              <a:lnSpc>
                <a:spcPct val="120000"/>
              </a:lnSpc>
              <a:buNone/>
            </a:pPr>
            <a:endParaRPr lang="en-US" altLang="en-US" sz="1700" dirty="0" smtClean="0">
              <a:solidFill>
                <a:schemeClr val="bg1"/>
              </a:solidFill>
            </a:endParaRPr>
          </a:p>
          <a:p>
            <a:pPr marL="0" indent="0">
              <a:lnSpc>
                <a:spcPct val="160000"/>
              </a:lnSpc>
              <a:buNone/>
            </a:pPr>
            <a:endParaRPr lang="en-US" altLang="en-US" sz="1700" dirty="0">
              <a:solidFill>
                <a:schemeClr val="bg1"/>
              </a:solidFill>
            </a:endParaRPr>
          </a:p>
          <a:p>
            <a:pPr>
              <a:lnSpc>
                <a:spcPct val="120000"/>
              </a:lnSpc>
            </a:pPr>
            <a:r>
              <a:rPr lang="en-US" altLang="en-US" sz="1700" dirty="0" smtClean="0">
                <a:solidFill>
                  <a:schemeClr val="bg1"/>
                </a:solidFill>
              </a:rPr>
              <a:t>Why </a:t>
            </a:r>
            <a:r>
              <a:rPr lang="en-US" altLang="en-US" sz="1700" dirty="0">
                <a:solidFill>
                  <a:schemeClr val="bg1"/>
                </a:solidFill>
              </a:rPr>
              <a:t>is this surprising? What do damaged replication forks have to do with IR-induced damage</a:t>
            </a:r>
            <a:r>
              <a:rPr lang="en-US" altLang="en-US" sz="1700" dirty="0" smtClean="0">
                <a:solidFill>
                  <a:schemeClr val="bg1"/>
                </a:solidFill>
              </a:rPr>
              <a:t>?</a:t>
            </a:r>
          </a:p>
          <a:p>
            <a:pPr>
              <a:lnSpc>
                <a:spcPct val="120000"/>
              </a:lnSpc>
            </a:pPr>
            <a:endParaRPr lang="en-US" altLang="en-US" sz="400" dirty="0" smtClean="0">
              <a:solidFill>
                <a:schemeClr val="bg1"/>
              </a:solidFill>
            </a:endParaRPr>
          </a:p>
          <a:p>
            <a:pPr>
              <a:lnSpc>
                <a:spcPct val="120000"/>
              </a:lnSpc>
            </a:pPr>
            <a:r>
              <a:rPr lang="en-US" altLang="en-US" sz="1700" dirty="0" smtClean="0">
                <a:solidFill>
                  <a:schemeClr val="bg1"/>
                </a:solidFill>
              </a:rPr>
              <a:t>Too </a:t>
            </a:r>
            <a:r>
              <a:rPr lang="en-US" altLang="en-US" sz="1700" dirty="0">
                <a:solidFill>
                  <a:schemeClr val="bg1"/>
                </a:solidFill>
              </a:rPr>
              <a:t>much experimental detail.</a:t>
            </a:r>
          </a:p>
          <a:p>
            <a:pPr>
              <a:lnSpc>
                <a:spcPct val="120000"/>
              </a:lnSpc>
            </a:pPr>
            <a:r>
              <a:rPr lang="en-US" altLang="en-US" sz="1700" dirty="0">
                <a:solidFill>
                  <a:schemeClr val="bg1"/>
                </a:solidFill>
              </a:rPr>
              <a:t>What is </a:t>
            </a:r>
            <a:r>
              <a:rPr lang="en-US" altLang="en-US" sz="1700" dirty="0" err="1">
                <a:solidFill>
                  <a:schemeClr val="bg1"/>
                </a:solidFill>
              </a:rPr>
              <a:t>camptothecin</a:t>
            </a:r>
            <a:r>
              <a:rPr lang="en-US" altLang="en-US" sz="1700" dirty="0" smtClean="0">
                <a:solidFill>
                  <a:schemeClr val="bg1"/>
                </a:solidFill>
              </a:rPr>
              <a:t>? </a:t>
            </a:r>
            <a:endParaRPr lang="en-US" sz="1700" dirty="0">
              <a:solidFill>
                <a:schemeClr val="bg1"/>
              </a:solidFill>
            </a:endParaRPr>
          </a:p>
          <a:p>
            <a:endParaRPr lang="en-US" altLang="en-US" dirty="0">
              <a:solidFill>
                <a:schemeClr val="bg1"/>
              </a:solidFill>
            </a:endParaRPr>
          </a:p>
          <a:p>
            <a:endParaRPr lang="en-US" altLang="en-US" dirty="0">
              <a:solidFill>
                <a:schemeClr val="bg1"/>
              </a:solidFill>
            </a:endParaRPr>
          </a:p>
          <a:p>
            <a:endParaRPr lang="en-US" dirty="0"/>
          </a:p>
        </p:txBody>
      </p:sp>
      <p:sp>
        <p:nvSpPr>
          <p:cNvPr id="4" name="Content Placeholder 3"/>
          <p:cNvSpPr>
            <a:spLocks noGrp="1"/>
          </p:cNvSpPr>
          <p:nvPr>
            <p:ph sz="half" idx="1"/>
          </p:nvPr>
        </p:nvSpPr>
        <p:spPr>
          <a:xfrm>
            <a:off x="357492" y="1228299"/>
            <a:ext cx="5871691" cy="4850641"/>
          </a:xfrm>
        </p:spPr>
        <p:txBody>
          <a:bodyPr>
            <a:noAutofit/>
          </a:bodyPr>
          <a:lstStyle/>
          <a:p>
            <a:pPr>
              <a:lnSpc>
                <a:spcPct val="120000"/>
              </a:lnSpc>
              <a:buNone/>
            </a:pPr>
            <a:r>
              <a:rPr lang="en-US" altLang="en-US" sz="1800" dirty="0" smtClean="0">
                <a:solidFill>
                  <a:schemeClr val="bg1"/>
                </a:solidFill>
              </a:rPr>
              <a:t>     </a:t>
            </a:r>
            <a:r>
              <a:rPr lang="en-US" altLang="en-US" sz="1700" dirty="0" smtClean="0">
                <a:solidFill>
                  <a:schemeClr val="bg1"/>
                </a:solidFill>
              </a:rPr>
              <a:t>Neither </a:t>
            </a:r>
            <a:r>
              <a:rPr lang="en-US" altLang="en-US" sz="1700" dirty="0">
                <a:solidFill>
                  <a:schemeClr val="bg1"/>
                </a:solidFill>
              </a:rPr>
              <a:t>the activation nor the recovery of the IR-induced G2/M cell cycle checkpoint are affected by ATM kinase inhibition from +15 to +75 min, indicating that 15 min of ATM kinase signaling is sufficient to induce this cell cycle checkpoint. </a:t>
            </a:r>
          </a:p>
          <a:p>
            <a:pPr>
              <a:lnSpc>
                <a:spcPct val="120000"/>
              </a:lnSpc>
              <a:buNone/>
            </a:pPr>
            <a:r>
              <a:rPr lang="en-US" altLang="en-US" sz="1700" dirty="0">
                <a:solidFill>
                  <a:schemeClr val="bg1"/>
                </a:solidFill>
              </a:rPr>
              <a:t>	Surprisingly, ATM kinase inhibition from +15 to +75 min abrogates IR-induced sister chromatid exchange (SCE), a phenotype attributed to the repair of damaged replication forks. </a:t>
            </a:r>
          </a:p>
          <a:p>
            <a:pPr>
              <a:lnSpc>
                <a:spcPct val="120000"/>
              </a:lnSpc>
              <a:buNone/>
            </a:pPr>
            <a:r>
              <a:rPr lang="en-US" altLang="en-US" sz="1700" dirty="0">
                <a:solidFill>
                  <a:schemeClr val="bg1"/>
                </a:solidFill>
              </a:rPr>
              <a:t>	Further, ATM kinase inhibition using either KU55933 or KU60019 is sufficient to disrupt </a:t>
            </a:r>
            <a:r>
              <a:rPr lang="en-US" altLang="en-US" sz="1700" dirty="0" err="1">
                <a:solidFill>
                  <a:schemeClr val="bg1"/>
                </a:solidFill>
              </a:rPr>
              <a:t>camptothecin</a:t>
            </a:r>
            <a:r>
              <a:rPr lang="en-US" altLang="en-US" sz="1700" dirty="0">
                <a:solidFill>
                  <a:schemeClr val="bg1"/>
                </a:solidFill>
              </a:rPr>
              <a:t>-induced SCE. </a:t>
            </a:r>
          </a:p>
        </p:txBody>
      </p:sp>
      <p:sp>
        <p:nvSpPr>
          <p:cNvPr id="7" name="Title 12"/>
          <p:cNvSpPr txBox="1">
            <a:spLocks/>
          </p:cNvSpPr>
          <p:nvPr/>
        </p:nvSpPr>
        <p:spPr>
          <a:xfrm>
            <a:off x="683463" y="142394"/>
            <a:ext cx="10030465" cy="919788"/>
          </a:xfrm>
          <a:prstGeom prst="rect">
            <a:avLst/>
          </a:prstGeom>
          <a:ln>
            <a:noFill/>
          </a:ln>
        </p:spPr>
        <p:txBody>
          <a:bodyPr vert="horz" lIns="91440" tIns="45720" rIns="91440" bIns="45720" rtlCol="0" anchor="b">
            <a:normAutofit/>
          </a:bodyPr>
          <a:lstStyle>
            <a:lvl1pPr algn="l" defTabSz="914400" rtl="0" eaLnBrk="1" latinLnBrk="0" hangingPunct="1">
              <a:lnSpc>
                <a:spcPct val="90000"/>
              </a:lnSpc>
              <a:spcBef>
                <a:spcPct val="0"/>
              </a:spcBef>
              <a:buNone/>
              <a:defRPr sz="3600" b="1" kern="1200" cap="none" spc="0" baseline="0">
                <a:ln w="9525">
                  <a:noFill/>
                  <a:prstDash val="solid"/>
                </a:ln>
                <a:solidFill>
                  <a:srgbClr val="C62326"/>
                </a:solidFill>
                <a:effectLst/>
                <a:latin typeface="+mj-lt"/>
                <a:ea typeface="+mj-ea"/>
                <a:cs typeface="+mj-cs"/>
              </a:defRPr>
            </a:lvl1pPr>
          </a:lstStyle>
          <a:p>
            <a:r>
              <a:rPr lang="en-US" dirty="0" smtClean="0"/>
              <a:t>More problems</a:t>
            </a:r>
            <a:endParaRPr lang="en-US" dirty="0"/>
          </a:p>
        </p:txBody>
      </p:sp>
    </p:spTree>
    <p:extLst>
      <p:ext uri="{BB962C8B-B14F-4D97-AF65-F5344CB8AC3E}">
        <p14:creationId xmlns:p14="http://schemas.microsoft.com/office/powerpoint/2010/main" val="627060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5" descr="1006alberts_chi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8676" y="1341439"/>
            <a:ext cx="262572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Rectangle 6"/>
          <p:cNvSpPr>
            <a:spLocks noChangeArrowheads="1"/>
          </p:cNvSpPr>
          <p:nvPr/>
        </p:nvSpPr>
        <p:spPr bwMode="auto">
          <a:xfrm>
            <a:off x="5086351" y="1764696"/>
            <a:ext cx="45354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None/>
            </a:pPr>
            <a:r>
              <a:rPr lang="en-US" altLang="zh-CN" sz="2400">
                <a:solidFill>
                  <a:srgbClr val="000000"/>
                </a:solidFill>
              </a:rPr>
              <a:t>2008</a:t>
            </a:r>
            <a:r>
              <a:rPr lang="zh-CN" altLang="en-US" sz="2400">
                <a:solidFill>
                  <a:srgbClr val="000000"/>
                </a:solidFill>
              </a:rPr>
              <a:t>年</a:t>
            </a:r>
            <a:r>
              <a:rPr lang="en-US" altLang="zh-CN" sz="2400">
                <a:solidFill>
                  <a:srgbClr val="000000"/>
                </a:solidFill>
              </a:rPr>
              <a:t>9</a:t>
            </a:r>
            <a:r>
              <a:rPr lang="zh-CN" altLang="en-US" sz="2400">
                <a:solidFill>
                  <a:srgbClr val="000000"/>
                </a:solidFill>
              </a:rPr>
              <a:t>月</a:t>
            </a:r>
            <a:r>
              <a:rPr lang="en-US" altLang="zh-CN" sz="2400">
                <a:solidFill>
                  <a:srgbClr val="000000"/>
                </a:solidFill>
              </a:rPr>
              <a:t>30</a:t>
            </a:r>
            <a:r>
              <a:rPr lang="zh-CN" altLang="en-US" sz="2400">
                <a:solidFill>
                  <a:srgbClr val="000000"/>
                </a:solidFill>
              </a:rPr>
              <a:t>日，中国国务院总理温家宝在中南海紫光阁会见了到访的美国</a:t>
            </a:r>
            <a:r>
              <a:rPr lang="en-US" altLang="zh-CN" sz="2400">
                <a:solidFill>
                  <a:srgbClr val="000000"/>
                </a:solidFill>
              </a:rPr>
              <a:t>《</a:t>
            </a:r>
            <a:r>
              <a:rPr lang="zh-CN" altLang="en-US" sz="2400">
                <a:solidFill>
                  <a:srgbClr val="000000"/>
                </a:solidFill>
              </a:rPr>
              <a:t>科学</a:t>
            </a:r>
            <a:r>
              <a:rPr lang="en-US" altLang="zh-CN" sz="2400">
                <a:solidFill>
                  <a:srgbClr val="000000"/>
                </a:solidFill>
              </a:rPr>
              <a:t>》</a:t>
            </a:r>
            <a:r>
              <a:rPr lang="zh-CN" altLang="en-US" sz="2400">
                <a:solidFill>
                  <a:srgbClr val="000000"/>
                </a:solidFill>
              </a:rPr>
              <a:t>杂志主编布鲁斯</a:t>
            </a:r>
            <a:r>
              <a:rPr lang="en-US" altLang="zh-CN" sz="2400">
                <a:solidFill>
                  <a:srgbClr val="000000"/>
                </a:solidFill>
              </a:rPr>
              <a:t>·</a:t>
            </a:r>
            <a:r>
              <a:rPr lang="zh-CN" altLang="en-US" sz="2400">
                <a:solidFill>
                  <a:srgbClr val="000000"/>
                </a:solidFill>
              </a:rPr>
              <a:t>艾伯茨 。</a:t>
            </a:r>
          </a:p>
        </p:txBody>
      </p:sp>
      <p:pic>
        <p:nvPicPr>
          <p:cNvPr id="6" name="Picture 7" descr="coverm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7912" y="3933825"/>
            <a:ext cx="2147888"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8"/>
          <p:cNvSpPr>
            <a:spLocks noChangeArrowheads="1"/>
          </p:cNvSpPr>
          <p:nvPr/>
        </p:nvSpPr>
        <p:spPr bwMode="auto">
          <a:xfrm>
            <a:off x="2243138" y="4238934"/>
            <a:ext cx="5040313"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None/>
            </a:pPr>
            <a:r>
              <a:rPr lang="en-US" altLang="zh-CN" sz="2400">
                <a:solidFill>
                  <a:srgbClr val="000000"/>
                </a:solidFill>
              </a:rPr>
              <a:t>2008</a:t>
            </a:r>
            <a:r>
              <a:rPr lang="zh-CN" altLang="en-US" sz="2400">
                <a:solidFill>
                  <a:srgbClr val="000000"/>
                </a:solidFill>
              </a:rPr>
              <a:t>年</a:t>
            </a:r>
            <a:r>
              <a:rPr lang="en-US" altLang="zh-CN" sz="2400">
                <a:solidFill>
                  <a:srgbClr val="000000"/>
                </a:solidFill>
              </a:rPr>
              <a:t>10</a:t>
            </a:r>
            <a:r>
              <a:rPr lang="zh-CN" altLang="en-US" sz="2400">
                <a:solidFill>
                  <a:srgbClr val="000000"/>
                </a:solidFill>
              </a:rPr>
              <a:t>月</a:t>
            </a:r>
            <a:r>
              <a:rPr lang="en-US" altLang="zh-CN" sz="2400">
                <a:solidFill>
                  <a:srgbClr val="000000"/>
                </a:solidFill>
              </a:rPr>
              <a:t>31</a:t>
            </a:r>
            <a:r>
              <a:rPr lang="zh-CN" altLang="en-US" sz="2400">
                <a:solidFill>
                  <a:srgbClr val="000000"/>
                </a:solidFill>
              </a:rPr>
              <a:t>日出版的</a:t>
            </a:r>
            <a:r>
              <a:rPr lang="en-US" altLang="zh-CN" sz="2400">
                <a:solidFill>
                  <a:srgbClr val="000000"/>
                </a:solidFill>
              </a:rPr>
              <a:t>《</a:t>
            </a:r>
            <a:r>
              <a:rPr lang="zh-CN" altLang="en-US" sz="2400">
                <a:solidFill>
                  <a:srgbClr val="000000"/>
                </a:solidFill>
              </a:rPr>
              <a:t>科学</a:t>
            </a:r>
            <a:r>
              <a:rPr lang="en-US" altLang="zh-CN" sz="2400">
                <a:solidFill>
                  <a:srgbClr val="000000"/>
                </a:solidFill>
              </a:rPr>
              <a:t>》</a:t>
            </a:r>
            <a:r>
              <a:rPr lang="zh-CN" altLang="en-US" sz="2400">
                <a:solidFill>
                  <a:srgbClr val="000000"/>
                </a:solidFill>
              </a:rPr>
              <a:t>周刊刊登了一篇社论，即温总理的</a:t>
            </a:r>
            <a:r>
              <a:rPr lang="en-US" altLang="zh-CN" sz="2400">
                <a:solidFill>
                  <a:srgbClr val="000000"/>
                </a:solidFill>
              </a:rPr>
              <a:t>《</a:t>
            </a:r>
            <a:r>
              <a:rPr lang="zh-CN" altLang="en-US" sz="2400">
                <a:solidFill>
                  <a:srgbClr val="000000"/>
                </a:solidFill>
              </a:rPr>
              <a:t>科学与中国现代化</a:t>
            </a:r>
            <a:r>
              <a:rPr lang="en-US" altLang="zh-CN" sz="2400">
                <a:solidFill>
                  <a:srgbClr val="000000"/>
                </a:solidFill>
              </a:rPr>
              <a:t>》</a:t>
            </a:r>
          </a:p>
          <a:p>
            <a:pPr fontAlgn="base">
              <a:spcBef>
                <a:spcPct val="0"/>
              </a:spcBef>
              <a:spcAft>
                <a:spcPct val="0"/>
              </a:spcAft>
              <a:buNone/>
            </a:pPr>
            <a:endParaRPr lang="en-US" altLang="zh-CN" sz="2400">
              <a:solidFill>
                <a:srgbClr val="000000"/>
              </a:solidFill>
            </a:endParaRPr>
          </a:p>
          <a:p>
            <a:pPr fontAlgn="base">
              <a:spcBef>
                <a:spcPct val="0"/>
              </a:spcBef>
              <a:spcAft>
                <a:spcPct val="0"/>
              </a:spcAft>
              <a:buNone/>
            </a:pPr>
            <a:r>
              <a:rPr lang="en-US" altLang="zh-CN" sz="2000" b="1" i="1">
                <a:solidFill>
                  <a:srgbClr val="000000"/>
                </a:solidFill>
              </a:rPr>
              <a:t>Science and China's Modernization</a:t>
            </a:r>
            <a:r>
              <a:rPr lang="en-US" altLang="zh-CN" sz="2000" b="1">
                <a:solidFill>
                  <a:srgbClr val="000000"/>
                </a:solidFill>
              </a:rPr>
              <a:t> </a:t>
            </a:r>
          </a:p>
          <a:p>
            <a:pPr fontAlgn="base">
              <a:spcBef>
                <a:spcPct val="0"/>
              </a:spcBef>
              <a:spcAft>
                <a:spcPct val="0"/>
              </a:spcAft>
              <a:buNone/>
            </a:pPr>
            <a:r>
              <a:rPr lang="en-US" altLang="zh-CN" sz="1800" b="1">
                <a:solidFill>
                  <a:srgbClr val="000000"/>
                </a:solidFill>
                <a:hlinkClick r:id="rId5"/>
              </a:rPr>
              <a:t>http://www.sciencemag.org/cgi/content/summary/322/5902/649</a:t>
            </a:r>
            <a:r>
              <a:rPr lang="en-US" altLang="zh-CN" sz="1800" b="1">
                <a:solidFill>
                  <a:srgbClr val="000000"/>
                </a:solidFill>
              </a:rPr>
              <a:t> </a:t>
            </a:r>
          </a:p>
        </p:txBody>
      </p:sp>
      <p:sp>
        <p:nvSpPr>
          <p:cNvPr id="9" name="Rectangle 2"/>
          <p:cNvSpPr txBox="1">
            <a:spLocks noChangeArrowheads="1"/>
          </p:cNvSpPr>
          <p:nvPr/>
        </p:nvSpPr>
        <p:spPr>
          <a:xfrm>
            <a:off x="1846262" y="549276"/>
            <a:ext cx="6705600" cy="504825"/>
          </a:xfrm>
          <a:prstGeom prst="rect">
            <a:avLst/>
          </a:prstGeom>
        </p:spPr>
        <p:txBody>
          <a:bodyPr/>
          <a:lstStyle/>
          <a:p>
            <a:pPr fontAlgn="base">
              <a:spcBef>
                <a:spcPct val="0"/>
              </a:spcBef>
              <a:spcAft>
                <a:spcPct val="0"/>
              </a:spcAft>
              <a:defRPr/>
            </a:pPr>
            <a:r>
              <a:rPr lang="en-US" altLang="zh-CN" sz="2800" kern="0" dirty="0">
                <a:solidFill>
                  <a:srgbClr val="000000"/>
                </a:solidFill>
                <a:latin typeface="Arial"/>
                <a:ea typeface="黑体" pitchFamily="49" charset="-122"/>
              </a:rPr>
              <a:t>Science </a:t>
            </a:r>
            <a:r>
              <a:rPr lang="zh-CN" altLang="en-US" sz="2800" kern="0" dirty="0">
                <a:solidFill>
                  <a:srgbClr val="000000"/>
                </a:solidFill>
                <a:latin typeface="Arial"/>
                <a:ea typeface="黑体" pitchFamily="49" charset="-122"/>
              </a:rPr>
              <a:t>和中国</a:t>
            </a:r>
          </a:p>
        </p:txBody>
      </p:sp>
    </p:spTree>
    <p:extLst>
      <p:ext uri="{BB962C8B-B14F-4D97-AF65-F5344CB8AC3E}">
        <p14:creationId xmlns:p14="http://schemas.microsoft.com/office/powerpoint/2010/main" val="34464441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par>
                          <p:cTn id="15" fill="hold" nodeType="afterGroup">
                            <p:stCondLst>
                              <p:cond delay="1000"/>
                            </p:stCondLst>
                            <p:childTnLst>
                              <p:par>
                                <p:cTn id="16" presetID="3" presetClass="entr" presetSubtype="1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6698268" y="2150223"/>
            <a:ext cx="4619171" cy="2440591"/>
          </a:xfrm>
        </p:spPr>
        <p:txBody>
          <a:bodyPr>
            <a:noAutofit/>
          </a:bodyPr>
          <a:lstStyle/>
          <a:p>
            <a:r>
              <a:rPr lang="en-US" altLang="en-US" sz="1800" dirty="0">
                <a:solidFill>
                  <a:schemeClr val="bg1"/>
                </a:solidFill>
              </a:rPr>
              <a:t>Since should be because.</a:t>
            </a:r>
          </a:p>
          <a:p>
            <a:r>
              <a:rPr lang="en-US" altLang="en-US" sz="1800" dirty="0">
                <a:solidFill>
                  <a:schemeClr val="bg1"/>
                </a:solidFill>
              </a:rPr>
              <a:t>Genes are expressed, not proteins.</a:t>
            </a:r>
          </a:p>
          <a:p>
            <a:r>
              <a:rPr lang="en-US" altLang="en-US" sz="1800" dirty="0">
                <a:solidFill>
                  <a:schemeClr val="bg1"/>
                </a:solidFill>
              </a:rPr>
              <a:t>The information about S-phase is out of context.</a:t>
            </a:r>
          </a:p>
          <a:p>
            <a:endParaRPr lang="en-US" altLang="en-US" dirty="0">
              <a:solidFill>
                <a:schemeClr val="bg1"/>
              </a:solidFill>
            </a:endParaRPr>
          </a:p>
          <a:p>
            <a:endParaRPr lang="en-US" altLang="en-US" dirty="0">
              <a:solidFill>
                <a:schemeClr val="bg1"/>
              </a:solidFill>
            </a:endParaRPr>
          </a:p>
          <a:p>
            <a:endParaRPr lang="en-US" dirty="0"/>
          </a:p>
        </p:txBody>
      </p:sp>
      <p:sp>
        <p:nvSpPr>
          <p:cNvPr id="4" name="Content Placeholder 3"/>
          <p:cNvSpPr>
            <a:spLocks noGrp="1"/>
          </p:cNvSpPr>
          <p:nvPr>
            <p:ph sz="half" idx="1"/>
          </p:nvPr>
        </p:nvSpPr>
        <p:spPr>
          <a:xfrm>
            <a:off x="1034846" y="2060222"/>
            <a:ext cx="5194338" cy="4018718"/>
          </a:xfrm>
        </p:spPr>
        <p:txBody>
          <a:bodyPr>
            <a:noAutofit/>
          </a:bodyPr>
          <a:lstStyle/>
          <a:p>
            <a:pPr>
              <a:lnSpc>
                <a:spcPts val="2500"/>
              </a:lnSpc>
              <a:buNone/>
            </a:pPr>
            <a:r>
              <a:rPr lang="en-US" altLang="en-US" sz="1800" dirty="0" smtClean="0">
                <a:solidFill>
                  <a:schemeClr val="bg1"/>
                </a:solidFill>
              </a:rPr>
              <a:t>     </a:t>
            </a:r>
            <a:r>
              <a:rPr lang="en-US" altLang="en-US" sz="1800" dirty="0">
                <a:solidFill>
                  <a:schemeClr val="bg1"/>
                </a:solidFill>
              </a:rPr>
              <a:t>Since DNA damage-induced SCE is maintained A-T cells that express no ATM protein, and the ATM kinase inhibitors have no effect on DNA damage-induced SCE in A-T cells, these data reveal that the consequences of acute ATM kinase inhibition and adaptation to ATM protein disruption are distinct in S-phase cells.</a:t>
            </a:r>
          </a:p>
        </p:txBody>
      </p:sp>
      <p:sp>
        <p:nvSpPr>
          <p:cNvPr id="6" name="Title 12"/>
          <p:cNvSpPr txBox="1">
            <a:spLocks/>
          </p:cNvSpPr>
          <p:nvPr/>
        </p:nvSpPr>
        <p:spPr>
          <a:xfrm>
            <a:off x="683463" y="142393"/>
            <a:ext cx="10030465" cy="1278125"/>
          </a:xfrm>
          <a:prstGeom prst="rect">
            <a:avLst/>
          </a:prstGeom>
          <a:ln>
            <a:noFill/>
          </a:ln>
        </p:spPr>
        <p:txBody>
          <a:bodyPr vert="horz" lIns="91440" tIns="45720" rIns="91440" bIns="45720" rtlCol="0" anchor="b">
            <a:normAutofit/>
          </a:bodyPr>
          <a:lstStyle>
            <a:lvl1pPr algn="l" defTabSz="914400" rtl="0" eaLnBrk="1" latinLnBrk="0" hangingPunct="1">
              <a:lnSpc>
                <a:spcPct val="90000"/>
              </a:lnSpc>
              <a:spcBef>
                <a:spcPct val="0"/>
              </a:spcBef>
              <a:buNone/>
              <a:defRPr sz="3600" b="1" kern="1200" cap="none" spc="0" baseline="0">
                <a:ln w="9525">
                  <a:noFill/>
                  <a:prstDash val="solid"/>
                </a:ln>
                <a:solidFill>
                  <a:srgbClr val="C62326"/>
                </a:solidFill>
                <a:effectLst/>
                <a:latin typeface="+mj-lt"/>
                <a:ea typeface="+mj-ea"/>
                <a:cs typeface="+mj-cs"/>
              </a:defRPr>
            </a:lvl1pPr>
          </a:lstStyle>
          <a:p>
            <a:r>
              <a:rPr lang="en-US" dirty="0" smtClean="0"/>
              <a:t>And more problems</a:t>
            </a:r>
            <a:endParaRPr lang="en-US" dirty="0"/>
          </a:p>
        </p:txBody>
      </p:sp>
    </p:spTree>
    <p:extLst>
      <p:ext uri="{BB962C8B-B14F-4D97-AF65-F5344CB8AC3E}">
        <p14:creationId xmlns:p14="http://schemas.microsoft.com/office/powerpoint/2010/main" val="4195762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324851" y="1942628"/>
            <a:ext cx="9134391" cy="4114801"/>
          </a:xfrm>
        </p:spPr>
        <p:txBody>
          <a:bodyPr/>
          <a:lstStyle/>
          <a:p>
            <a:pPr>
              <a:lnSpc>
                <a:spcPct val="100000"/>
              </a:lnSpc>
            </a:pPr>
            <a:r>
              <a:rPr lang="en-US" altLang="en-US" dirty="0">
                <a:solidFill>
                  <a:schemeClr val="bg1"/>
                </a:solidFill>
              </a:rPr>
              <a:t>Lack of context</a:t>
            </a:r>
          </a:p>
          <a:p>
            <a:pPr>
              <a:lnSpc>
                <a:spcPct val="100000"/>
              </a:lnSpc>
            </a:pPr>
            <a:r>
              <a:rPr lang="en-US" altLang="en-US" dirty="0">
                <a:solidFill>
                  <a:schemeClr val="bg1"/>
                </a:solidFill>
              </a:rPr>
              <a:t>Too much methodological detail</a:t>
            </a:r>
          </a:p>
          <a:p>
            <a:pPr>
              <a:lnSpc>
                <a:spcPct val="100000"/>
              </a:lnSpc>
            </a:pPr>
            <a:r>
              <a:rPr lang="en-US" altLang="en-US" dirty="0">
                <a:solidFill>
                  <a:schemeClr val="bg1"/>
                </a:solidFill>
              </a:rPr>
              <a:t>Imprecise language</a:t>
            </a:r>
          </a:p>
          <a:p>
            <a:pPr>
              <a:lnSpc>
                <a:spcPct val="100000"/>
              </a:lnSpc>
            </a:pPr>
            <a:r>
              <a:rPr lang="en-US" altLang="en-US" dirty="0">
                <a:solidFill>
                  <a:schemeClr val="bg1"/>
                </a:solidFill>
              </a:rPr>
              <a:t>Too many undefined terms</a:t>
            </a:r>
          </a:p>
          <a:p>
            <a:endParaRPr lang="en-US" dirty="0"/>
          </a:p>
        </p:txBody>
      </p:sp>
      <p:sp>
        <p:nvSpPr>
          <p:cNvPr id="4" name="Title 12"/>
          <p:cNvSpPr txBox="1">
            <a:spLocks/>
          </p:cNvSpPr>
          <p:nvPr/>
        </p:nvSpPr>
        <p:spPr>
          <a:xfrm>
            <a:off x="683463" y="142393"/>
            <a:ext cx="10030465" cy="1278126"/>
          </a:xfrm>
          <a:prstGeom prst="rect">
            <a:avLst/>
          </a:prstGeom>
          <a:ln>
            <a:noFill/>
          </a:ln>
        </p:spPr>
        <p:txBody>
          <a:bodyPr vert="horz" lIns="91440" tIns="45720" rIns="91440" bIns="45720" rtlCol="0" anchor="b">
            <a:normAutofit/>
          </a:bodyPr>
          <a:lstStyle>
            <a:lvl1pPr algn="l" defTabSz="914400" rtl="0" eaLnBrk="1" latinLnBrk="0" hangingPunct="1">
              <a:lnSpc>
                <a:spcPct val="90000"/>
              </a:lnSpc>
              <a:spcBef>
                <a:spcPct val="0"/>
              </a:spcBef>
              <a:buNone/>
              <a:defRPr sz="3600" b="1" kern="1200" cap="none" spc="0" baseline="0">
                <a:ln w="9525">
                  <a:noFill/>
                  <a:prstDash val="solid"/>
                </a:ln>
                <a:solidFill>
                  <a:srgbClr val="C62326"/>
                </a:solidFill>
                <a:effectLst/>
                <a:latin typeface="+mj-lt"/>
                <a:ea typeface="+mj-ea"/>
                <a:cs typeface="+mj-cs"/>
              </a:defRPr>
            </a:lvl1pPr>
          </a:lstStyle>
          <a:p>
            <a:r>
              <a:rPr lang="en-US" dirty="0"/>
              <a:t>Did your eyes glaze over?</a:t>
            </a:r>
            <a:endParaRPr lang="en-US" dirty="0">
              <a:solidFill>
                <a:srgbClr val="C61F26"/>
              </a:solidFill>
            </a:endParaRPr>
          </a:p>
        </p:txBody>
      </p:sp>
    </p:spTree>
    <p:extLst>
      <p:ext uri="{BB962C8B-B14F-4D97-AF65-F5344CB8AC3E}">
        <p14:creationId xmlns:p14="http://schemas.microsoft.com/office/powerpoint/2010/main" val="3313143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147" t="26226" r="4043" b="22405"/>
          <a:stretch/>
        </p:blipFill>
        <p:spPr>
          <a:xfrm>
            <a:off x="489198" y="1861630"/>
            <a:ext cx="11213955" cy="3604000"/>
          </a:xfrm>
          <a:prstGeom prst="rect">
            <a:avLst/>
          </a:prstGeom>
          <a:noFill/>
        </p:spPr>
      </p:pic>
      <p:sp>
        <p:nvSpPr>
          <p:cNvPr id="6" name="Title 12"/>
          <p:cNvSpPr txBox="1">
            <a:spLocks/>
          </p:cNvSpPr>
          <p:nvPr/>
        </p:nvSpPr>
        <p:spPr>
          <a:xfrm>
            <a:off x="683463" y="142394"/>
            <a:ext cx="10030465" cy="1259310"/>
          </a:xfrm>
          <a:prstGeom prst="rect">
            <a:avLst/>
          </a:prstGeom>
          <a:ln>
            <a:noFill/>
          </a:ln>
        </p:spPr>
        <p:txBody>
          <a:bodyPr vert="horz" lIns="91440" tIns="45720" rIns="91440" bIns="45720" rtlCol="0" anchor="b">
            <a:normAutofit/>
          </a:bodyPr>
          <a:lstStyle>
            <a:lvl1pPr algn="l" defTabSz="914400" rtl="0" eaLnBrk="1" latinLnBrk="0" hangingPunct="1">
              <a:lnSpc>
                <a:spcPct val="90000"/>
              </a:lnSpc>
              <a:spcBef>
                <a:spcPct val="0"/>
              </a:spcBef>
              <a:buNone/>
              <a:defRPr sz="3600" b="1" kern="1200" cap="none" spc="0" baseline="0">
                <a:ln w="9525">
                  <a:noFill/>
                  <a:prstDash val="solid"/>
                </a:ln>
                <a:solidFill>
                  <a:srgbClr val="C62326"/>
                </a:solidFill>
                <a:effectLst/>
                <a:latin typeface="+mj-lt"/>
                <a:ea typeface="+mj-ea"/>
                <a:cs typeface="+mj-cs"/>
              </a:defRPr>
            </a:lvl1pPr>
          </a:lstStyle>
          <a:p>
            <a:r>
              <a:rPr lang="en-US" dirty="0"/>
              <a:t>Clean edited version with </a:t>
            </a:r>
            <a:endParaRPr lang="en-US" dirty="0" smtClean="0"/>
          </a:p>
          <a:p>
            <a:r>
              <a:rPr lang="en-US" dirty="0" smtClean="0"/>
              <a:t>editorial </a:t>
            </a:r>
            <a:r>
              <a:rPr lang="en-US" dirty="0"/>
              <a:t>queries (182 words)</a:t>
            </a:r>
            <a:endParaRPr lang="en-US" dirty="0">
              <a:solidFill>
                <a:srgbClr val="C61F26"/>
              </a:solidFill>
            </a:endParaRPr>
          </a:p>
        </p:txBody>
      </p:sp>
    </p:spTree>
    <p:extLst>
      <p:ext uri="{BB962C8B-B14F-4D97-AF65-F5344CB8AC3E}">
        <p14:creationId xmlns:p14="http://schemas.microsoft.com/office/powerpoint/2010/main" val="695375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28416" y="1303417"/>
            <a:ext cx="10579615" cy="4926842"/>
          </a:xfrm>
        </p:spPr>
        <p:txBody>
          <a:bodyPr>
            <a:noAutofit/>
          </a:bodyPr>
          <a:lstStyle/>
          <a:p>
            <a:pPr>
              <a:lnSpc>
                <a:spcPct val="100000"/>
              </a:lnSpc>
            </a:pPr>
            <a:r>
              <a:rPr lang="en-US" altLang="zh-CN" sz="1600" dirty="0">
                <a:solidFill>
                  <a:schemeClr val="bg1"/>
                </a:solidFill>
              </a:rPr>
              <a:t>Although most PD cases are sporadic, at least seven genes have been reported to be implicated in the pathogenesis of familial PD (</a:t>
            </a:r>
            <a:r>
              <a:rPr lang="en-US" altLang="zh-CN" sz="1600" i="1" dirty="0">
                <a:solidFill>
                  <a:schemeClr val="bg1"/>
                </a:solidFill>
              </a:rPr>
              <a:t>1</a:t>
            </a:r>
            <a:r>
              <a:rPr lang="en-US" altLang="zh-CN" sz="1600" dirty="0">
                <a:solidFill>
                  <a:schemeClr val="bg1"/>
                </a:solidFill>
              </a:rPr>
              <a:t>). </a:t>
            </a:r>
          </a:p>
          <a:p>
            <a:pPr>
              <a:lnSpc>
                <a:spcPct val="100000"/>
              </a:lnSpc>
              <a:buNone/>
            </a:pPr>
            <a:r>
              <a:rPr lang="en-US" altLang="zh-CN" sz="1400" dirty="0">
                <a:solidFill>
                  <a:schemeClr val="bg1"/>
                </a:solidFill>
              </a:rPr>
              <a:t>(hint: too many words)</a:t>
            </a:r>
          </a:p>
          <a:p>
            <a:pPr>
              <a:lnSpc>
                <a:spcPct val="100000"/>
              </a:lnSpc>
            </a:pPr>
            <a:r>
              <a:rPr lang="en-US" altLang="zh-CN" sz="1600" i="1" dirty="0">
                <a:solidFill>
                  <a:schemeClr val="bg1"/>
                </a:solidFill>
              </a:rPr>
              <a:t>In vitro</a:t>
            </a:r>
            <a:r>
              <a:rPr lang="en-US" altLang="zh-CN" sz="1600" dirty="0">
                <a:solidFill>
                  <a:schemeClr val="bg1"/>
                </a:solidFill>
              </a:rPr>
              <a:t> studies indicated that several pathogenic mutations in LRRK2 caused an increase in the kinase activity, such as mutations R1441C in ROC </a:t>
            </a:r>
            <a:r>
              <a:rPr lang="en-US" altLang="zh-CN" sz="1600" dirty="0" err="1">
                <a:solidFill>
                  <a:schemeClr val="bg1"/>
                </a:solidFill>
              </a:rPr>
              <a:t>GTPase</a:t>
            </a:r>
            <a:r>
              <a:rPr lang="en-US" altLang="zh-CN" sz="1600" dirty="0">
                <a:solidFill>
                  <a:schemeClr val="bg1"/>
                </a:solidFill>
              </a:rPr>
              <a:t> domain and G2019S in kinase domain (</a:t>
            </a:r>
            <a:r>
              <a:rPr lang="en-US" altLang="zh-CN" sz="1600" i="1" dirty="0">
                <a:solidFill>
                  <a:schemeClr val="bg1"/>
                </a:solidFill>
              </a:rPr>
              <a:t>4-6</a:t>
            </a:r>
            <a:r>
              <a:rPr lang="en-US" altLang="zh-CN" sz="1600" dirty="0">
                <a:solidFill>
                  <a:schemeClr val="bg1"/>
                </a:solidFill>
              </a:rPr>
              <a:t>).  </a:t>
            </a:r>
          </a:p>
          <a:p>
            <a:pPr>
              <a:lnSpc>
                <a:spcPct val="100000"/>
              </a:lnSpc>
              <a:buNone/>
            </a:pPr>
            <a:r>
              <a:rPr lang="en-US" altLang="en-US" sz="1400" dirty="0">
                <a:solidFill>
                  <a:schemeClr val="bg1"/>
                </a:solidFill>
              </a:rPr>
              <a:t>(hint: multiple </a:t>
            </a:r>
            <a:r>
              <a:rPr lang="en-US" altLang="en-US" sz="1400" dirty="0" smtClean="0">
                <a:solidFill>
                  <a:schemeClr val="bg1"/>
                </a:solidFill>
              </a:rPr>
              <a:t>problems, </a:t>
            </a:r>
            <a:r>
              <a:rPr lang="en-US" altLang="en-US" sz="1400" dirty="0">
                <a:solidFill>
                  <a:schemeClr val="bg1"/>
                </a:solidFill>
              </a:rPr>
              <a:t>including a misplaced clause)</a:t>
            </a:r>
          </a:p>
          <a:p>
            <a:pPr>
              <a:lnSpc>
                <a:spcPct val="100000"/>
              </a:lnSpc>
            </a:pPr>
            <a:r>
              <a:rPr lang="en-US" altLang="zh-CN" sz="1600" dirty="0">
                <a:solidFill>
                  <a:schemeClr val="bg1"/>
                </a:solidFill>
              </a:rPr>
              <a:t>While the physiological function of LRRK2 remains largely unknown, recent studies indicated a dispensable role of the intrinsic kinase activity of LRRK2 in neuron survival and its protective activity against neurotoxin (</a:t>
            </a:r>
            <a:r>
              <a:rPr lang="en-US" altLang="zh-CN" sz="1600" i="1" dirty="0">
                <a:solidFill>
                  <a:schemeClr val="bg1"/>
                </a:solidFill>
              </a:rPr>
              <a:t>10-12</a:t>
            </a:r>
            <a:r>
              <a:rPr lang="en-US" altLang="zh-CN" sz="1600" dirty="0">
                <a:solidFill>
                  <a:schemeClr val="bg1"/>
                </a:solidFill>
              </a:rPr>
              <a:t>).  </a:t>
            </a:r>
          </a:p>
          <a:p>
            <a:pPr>
              <a:lnSpc>
                <a:spcPct val="100000"/>
              </a:lnSpc>
              <a:buNone/>
            </a:pPr>
            <a:r>
              <a:rPr lang="en-US" altLang="en-US" sz="1400" dirty="0">
                <a:solidFill>
                  <a:schemeClr val="bg1"/>
                </a:solidFill>
              </a:rPr>
              <a:t>(hint: multiple problems, especially temporal words)</a:t>
            </a:r>
          </a:p>
          <a:p>
            <a:pPr>
              <a:lnSpc>
                <a:spcPct val="100000"/>
              </a:lnSpc>
            </a:pPr>
            <a:r>
              <a:rPr lang="en-US" altLang="en-US" sz="1600" dirty="0">
                <a:solidFill>
                  <a:schemeClr val="bg1"/>
                </a:solidFill>
              </a:rPr>
              <a:t>The current paper reports for the first time a sex reversal in transsexual people in the interstitial nucleus of the anterior hypothalamus (INAH) 3, a sexually dimorphic hypothalamic nucleus that was previously shown to be related to sexual orientation (citation 1, citation 2). </a:t>
            </a:r>
          </a:p>
          <a:p>
            <a:pPr>
              <a:lnSpc>
                <a:spcPct val="100000"/>
              </a:lnSpc>
            </a:pPr>
            <a:endParaRPr lang="en-US" dirty="0"/>
          </a:p>
        </p:txBody>
      </p:sp>
      <p:sp>
        <p:nvSpPr>
          <p:cNvPr id="5" name="Title 12"/>
          <p:cNvSpPr txBox="1">
            <a:spLocks/>
          </p:cNvSpPr>
          <p:nvPr/>
        </p:nvSpPr>
        <p:spPr>
          <a:xfrm>
            <a:off x="683463" y="142394"/>
            <a:ext cx="10030465" cy="919788"/>
          </a:xfrm>
          <a:prstGeom prst="rect">
            <a:avLst/>
          </a:prstGeom>
          <a:ln>
            <a:noFill/>
          </a:ln>
        </p:spPr>
        <p:txBody>
          <a:bodyPr vert="horz" lIns="91440" tIns="45720" rIns="91440" bIns="45720" rtlCol="0" anchor="b">
            <a:normAutofit/>
          </a:bodyPr>
          <a:lstStyle>
            <a:lvl1pPr algn="l" defTabSz="914400" rtl="0" eaLnBrk="1" latinLnBrk="0" hangingPunct="1">
              <a:lnSpc>
                <a:spcPct val="90000"/>
              </a:lnSpc>
              <a:spcBef>
                <a:spcPct val="0"/>
              </a:spcBef>
              <a:buNone/>
              <a:defRPr sz="3600" b="1" kern="1200" cap="none" spc="0" baseline="0">
                <a:ln w="9525">
                  <a:noFill/>
                  <a:prstDash val="solid"/>
                </a:ln>
                <a:solidFill>
                  <a:srgbClr val="C62326"/>
                </a:solidFill>
                <a:effectLst/>
                <a:latin typeface="+mj-lt"/>
                <a:ea typeface="+mj-ea"/>
                <a:cs typeface="+mj-cs"/>
              </a:defRPr>
            </a:lvl1pPr>
          </a:lstStyle>
          <a:p>
            <a:r>
              <a:rPr lang="en-US" dirty="0" smtClean="0"/>
              <a:t>Practice</a:t>
            </a:r>
            <a:endParaRPr lang="en-US" dirty="0"/>
          </a:p>
        </p:txBody>
      </p:sp>
    </p:spTree>
    <p:extLst>
      <p:ext uri="{BB962C8B-B14F-4D97-AF65-F5344CB8AC3E}">
        <p14:creationId xmlns:p14="http://schemas.microsoft.com/office/powerpoint/2010/main" val="4161927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7829550" cy="823913"/>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en-US" sz="3600" b="1" i="0" u="none" strike="noStrike" kern="1200" cap="none" spc="0" normalizeH="0" baseline="0" noProof="0" dirty="0" smtClean="0">
                <a:ln w="9525">
                  <a:noFill/>
                  <a:prstDash val="solid"/>
                </a:ln>
                <a:solidFill>
                  <a:srgbClr val="C62326"/>
                </a:solidFill>
                <a:effectLst/>
                <a:uLnTx/>
                <a:uFillTx/>
                <a:latin typeface="+mj-lt"/>
                <a:ea typeface="宋体" charset="-122"/>
                <a:cs typeface="+mj-cs"/>
              </a:rPr>
              <a:t>了解投稿要求</a:t>
            </a:r>
            <a:r>
              <a:rPr lang="en-US" altLang="zh-CN" sz="3600" b="1" dirty="0" smtClean="0">
                <a:ln w="9525">
                  <a:noFill/>
                  <a:prstDash val="solid"/>
                </a:ln>
                <a:solidFill>
                  <a:srgbClr val="C62326"/>
                </a:solidFill>
                <a:latin typeface="+mj-lt"/>
                <a:ea typeface="宋体" charset="-122"/>
                <a:cs typeface="+mj-cs"/>
              </a:rPr>
              <a:t>_</a:t>
            </a:r>
            <a:r>
              <a:rPr kumimoji="0" lang="zh-CN" altLang="en-US" sz="3600" b="1" i="0" u="none" strike="noStrike" kern="1200" cap="none" spc="0" normalizeH="0" baseline="0" noProof="0" dirty="0" smtClean="0">
                <a:ln w="9525">
                  <a:noFill/>
                  <a:prstDash val="solid"/>
                </a:ln>
                <a:solidFill>
                  <a:srgbClr val="C62326"/>
                </a:solidFill>
                <a:effectLst/>
                <a:uLnTx/>
                <a:uFillTx/>
                <a:latin typeface="+mj-lt"/>
                <a:ea typeface="宋体" charset="-122"/>
                <a:cs typeface="+mj-cs"/>
              </a:rPr>
              <a:t>作者投稿须知</a:t>
            </a:r>
          </a:p>
        </p:txBody>
      </p:sp>
      <p:pic>
        <p:nvPicPr>
          <p:cNvPr id="3" name="图片 2" descr="1.jpg"/>
          <p:cNvPicPr>
            <a:picLocks noChangeAspect="1"/>
          </p:cNvPicPr>
          <p:nvPr/>
        </p:nvPicPr>
        <p:blipFill>
          <a:blip r:embed="rId3" cstate="print"/>
          <a:stretch>
            <a:fillRect/>
          </a:stretch>
        </p:blipFill>
        <p:spPr>
          <a:xfrm>
            <a:off x="17462" y="586854"/>
            <a:ext cx="12153900" cy="6271146"/>
          </a:xfrm>
          <a:prstGeom prst="rect">
            <a:avLst/>
          </a:prstGeom>
        </p:spPr>
      </p:pic>
      <p:sp>
        <p:nvSpPr>
          <p:cNvPr id="4" name="Oval 4"/>
          <p:cNvSpPr>
            <a:spLocks noChangeArrowheads="1"/>
          </p:cNvSpPr>
          <p:nvPr/>
        </p:nvSpPr>
        <p:spPr bwMode="auto">
          <a:xfrm>
            <a:off x="8406429" y="3943280"/>
            <a:ext cx="1655762" cy="215900"/>
          </a:xfrm>
          <a:prstGeom prst="ellipse">
            <a:avLst/>
          </a:prstGeom>
          <a:noFill/>
          <a:ln w="28575">
            <a:solidFill>
              <a:srgbClr val="FF0000"/>
            </a:solidFill>
            <a:round/>
            <a:headEnd/>
            <a:tailEnd/>
          </a:ln>
        </p:spPr>
        <p:txBody>
          <a:bodyPr wrap="none" anchor="ctr"/>
          <a:lstStyle/>
          <a:p>
            <a:endParaRPr lang="zh-CN" altLang="en-US">
              <a:ea typeface="宋体" charset="-122"/>
            </a:endParaRPr>
          </a:p>
        </p:txBody>
      </p:sp>
      <p:sp>
        <p:nvSpPr>
          <p:cNvPr id="5" name="AutoShape 5"/>
          <p:cNvSpPr>
            <a:spLocks noChangeArrowheads="1"/>
          </p:cNvSpPr>
          <p:nvPr/>
        </p:nvSpPr>
        <p:spPr bwMode="auto">
          <a:xfrm>
            <a:off x="4491250" y="4004812"/>
            <a:ext cx="3384550" cy="719138"/>
          </a:xfrm>
          <a:prstGeom prst="wedgeRectCallout">
            <a:avLst>
              <a:gd name="adj1" fmla="val 67233"/>
              <a:gd name="adj2" fmla="val -34457"/>
            </a:avLst>
          </a:prstGeom>
          <a:solidFill>
            <a:srgbClr val="FFFF99"/>
          </a:solidFill>
          <a:ln w="3175">
            <a:solidFill>
              <a:schemeClr val="tx1"/>
            </a:solidFill>
            <a:miter lim="800000"/>
            <a:headEnd/>
            <a:tailEnd/>
          </a:ln>
        </p:spPr>
        <p:txBody>
          <a:bodyPr/>
          <a:lstStyle/>
          <a:p>
            <a:pPr algn="ctr"/>
            <a:r>
              <a:rPr lang="en-US" altLang="zh-CN" b="1" dirty="0">
                <a:solidFill>
                  <a:schemeClr val="bg1">
                    <a:lumMod val="95000"/>
                    <a:lumOff val="5000"/>
                  </a:schemeClr>
                </a:solidFill>
                <a:ea typeface="宋体" charset="-122"/>
              </a:rPr>
              <a:t>Science </a:t>
            </a:r>
            <a:r>
              <a:rPr lang="zh-CN" altLang="en-US" b="1" dirty="0" smtClean="0">
                <a:solidFill>
                  <a:schemeClr val="bg1">
                    <a:lumMod val="95000"/>
                    <a:lumOff val="5000"/>
                  </a:schemeClr>
                </a:solidFill>
                <a:ea typeface="宋体" charset="-122"/>
              </a:rPr>
              <a:t>期刊主页右侧</a:t>
            </a:r>
            <a:endParaRPr lang="zh-CN" altLang="en-US" b="1" dirty="0">
              <a:solidFill>
                <a:schemeClr val="bg1">
                  <a:lumMod val="95000"/>
                  <a:lumOff val="5000"/>
                </a:schemeClr>
              </a:solidFill>
              <a:ea typeface="宋体" charset="-122"/>
            </a:endParaRPr>
          </a:p>
          <a:p>
            <a:pPr algn="ctr"/>
            <a:r>
              <a:rPr lang="en-US" altLang="zh-CN" b="1" dirty="0">
                <a:solidFill>
                  <a:schemeClr val="bg1">
                    <a:lumMod val="95000"/>
                    <a:lumOff val="5000"/>
                  </a:schemeClr>
                </a:solidFill>
                <a:ea typeface="宋体" charset="-122"/>
              </a:rPr>
              <a:t>http://www.sciencemag.org</a:t>
            </a:r>
            <a:r>
              <a:rPr lang="en-US" altLang="zh-CN" b="1" dirty="0">
                <a:ea typeface="宋体" charset="-122"/>
              </a:rPr>
              <a:t>/</a:t>
            </a:r>
            <a:endParaRPr lang="zh-CN" altLang="en-US" b="1" dirty="0">
              <a:ea typeface="宋体"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7829550" cy="823913"/>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en-US" sz="3600" b="1" i="0" u="none" strike="noStrike" kern="1200" cap="none" spc="0" normalizeH="0" baseline="0" noProof="0" dirty="0" smtClean="0">
                <a:ln w="9525">
                  <a:noFill/>
                  <a:prstDash val="solid"/>
                </a:ln>
                <a:solidFill>
                  <a:srgbClr val="C62326"/>
                </a:solidFill>
                <a:effectLst/>
                <a:uLnTx/>
                <a:uFillTx/>
                <a:latin typeface="+mj-lt"/>
                <a:ea typeface="宋体" charset="-122"/>
                <a:cs typeface="+mj-cs"/>
              </a:rPr>
              <a:t>了解投稿要求</a:t>
            </a:r>
            <a:r>
              <a:rPr lang="en-US" altLang="zh-CN" sz="3600" b="1" dirty="0" smtClean="0">
                <a:ln w="9525">
                  <a:noFill/>
                  <a:prstDash val="solid"/>
                </a:ln>
                <a:solidFill>
                  <a:srgbClr val="C62326"/>
                </a:solidFill>
                <a:latin typeface="+mj-lt"/>
                <a:ea typeface="宋体" charset="-122"/>
                <a:cs typeface="+mj-cs"/>
              </a:rPr>
              <a:t>_</a:t>
            </a:r>
            <a:r>
              <a:rPr kumimoji="0" lang="zh-CN" altLang="en-US" sz="3600" b="1" i="0" u="none" strike="noStrike" kern="1200" cap="none" spc="0" normalizeH="0" baseline="0" noProof="0" dirty="0" smtClean="0">
                <a:ln w="9525">
                  <a:noFill/>
                  <a:prstDash val="solid"/>
                </a:ln>
                <a:solidFill>
                  <a:srgbClr val="C62326"/>
                </a:solidFill>
                <a:effectLst/>
                <a:uLnTx/>
                <a:uFillTx/>
                <a:latin typeface="+mj-lt"/>
                <a:ea typeface="宋体" charset="-122"/>
                <a:cs typeface="+mj-cs"/>
              </a:rPr>
              <a:t>作者投稿须知</a:t>
            </a:r>
          </a:p>
        </p:txBody>
      </p:sp>
      <p:pic>
        <p:nvPicPr>
          <p:cNvPr id="3" name="图片 2" descr="2.jpg"/>
          <p:cNvPicPr>
            <a:picLocks noChangeAspect="1"/>
          </p:cNvPicPr>
          <p:nvPr/>
        </p:nvPicPr>
        <p:blipFill>
          <a:blip r:embed="rId2" cstate="print"/>
          <a:stretch>
            <a:fillRect/>
          </a:stretch>
        </p:blipFill>
        <p:spPr>
          <a:xfrm>
            <a:off x="1" y="573206"/>
            <a:ext cx="12188824" cy="6284793"/>
          </a:xfrm>
          <a:prstGeom prst="rect">
            <a:avLst/>
          </a:prstGeom>
        </p:spPr>
      </p:pic>
      <p:pic>
        <p:nvPicPr>
          <p:cNvPr id="5" name="图片 4" descr="2.jpg"/>
          <p:cNvPicPr>
            <a:picLocks noChangeAspect="1"/>
          </p:cNvPicPr>
          <p:nvPr/>
        </p:nvPicPr>
        <p:blipFill>
          <a:blip r:embed="rId2" cstate="print"/>
          <a:stretch>
            <a:fillRect/>
          </a:stretch>
        </p:blipFill>
        <p:spPr>
          <a:xfrm>
            <a:off x="0" y="573207"/>
            <a:ext cx="12188824" cy="6284793"/>
          </a:xfrm>
          <a:prstGeom prst="rect">
            <a:avLst/>
          </a:prstGeom>
        </p:spPr>
      </p:pic>
      <p:sp>
        <p:nvSpPr>
          <p:cNvPr id="6" name="Rectangle 4"/>
          <p:cNvSpPr>
            <a:spLocks noChangeArrowheads="1"/>
          </p:cNvSpPr>
          <p:nvPr/>
        </p:nvSpPr>
        <p:spPr bwMode="auto">
          <a:xfrm>
            <a:off x="322570" y="2164829"/>
            <a:ext cx="3880940" cy="1943148"/>
          </a:xfrm>
          <a:prstGeom prst="rect">
            <a:avLst/>
          </a:prstGeom>
          <a:noFill/>
          <a:ln w="28575">
            <a:solidFill>
              <a:srgbClr val="FF0000"/>
            </a:solidFill>
            <a:miter lim="800000"/>
            <a:headEnd/>
            <a:tailEnd/>
          </a:ln>
        </p:spPr>
        <p:txBody>
          <a:bodyPr wrap="none" anchor="ctr"/>
          <a:lstStyle/>
          <a:p>
            <a:endParaRPr lang="zh-CN" altLang="en-US">
              <a:ea typeface="宋体" charset="-122"/>
            </a:endParaRPr>
          </a:p>
        </p:txBody>
      </p:sp>
      <p:sp>
        <p:nvSpPr>
          <p:cNvPr id="7" name="AutoShape 5"/>
          <p:cNvSpPr>
            <a:spLocks noChangeArrowheads="1"/>
          </p:cNvSpPr>
          <p:nvPr/>
        </p:nvSpPr>
        <p:spPr bwMode="auto">
          <a:xfrm>
            <a:off x="5034009" y="2420795"/>
            <a:ext cx="3932570" cy="1700828"/>
          </a:xfrm>
          <a:prstGeom prst="wedgeRectCallout">
            <a:avLst>
              <a:gd name="adj1" fmla="val -69546"/>
              <a:gd name="adj2" fmla="val -8731"/>
            </a:avLst>
          </a:prstGeom>
          <a:solidFill>
            <a:srgbClr val="FFFF99"/>
          </a:solidFill>
          <a:ln w="3175">
            <a:solidFill>
              <a:schemeClr val="tx1"/>
            </a:solidFill>
            <a:miter lim="800000"/>
            <a:headEnd/>
            <a:tailEnd/>
          </a:ln>
        </p:spPr>
        <p:txBody>
          <a:bodyPr/>
          <a:lstStyle/>
          <a:p>
            <a:r>
              <a:rPr lang="en-US" altLang="zh-CN" sz="2400" b="1" dirty="0">
                <a:solidFill>
                  <a:schemeClr val="bg1">
                    <a:lumMod val="95000"/>
                    <a:lumOff val="5000"/>
                  </a:schemeClr>
                </a:solidFill>
                <a:ea typeface="宋体" charset="-122"/>
              </a:rPr>
              <a:t>《</a:t>
            </a:r>
            <a:r>
              <a:rPr lang="zh-CN" altLang="en-US" sz="2400" b="1" dirty="0">
                <a:solidFill>
                  <a:schemeClr val="bg1">
                    <a:lumMod val="95000"/>
                    <a:lumOff val="5000"/>
                  </a:schemeClr>
                </a:solidFill>
                <a:ea typeface="宋体" charset="-122"/>
              </a:rPr>
              <a:t>科学</a:t>
            </a:r>
            <a:r>
              <a:rPr lang="en-US" altLang="zh-CN" sz="2400" b="1" dirty="0">
                <a:solidFill>
                  <a:schemeClr val="bg1">
                    <a:lumMod val="95000"/>
                    <a:lumOff val="5000"/>
                  </a:schemeClr>
                </a:solidFill>
                <a:ea typeface="宋体" charset="-122"/>
              </a:rPr>
              <a:t>》</a:t>
            </a:r>
            <a:r>
              <a:rPr lang="zh-CN" altLang="en-US" sz="2400" b="1" dirty="0">
                <a:solidFill>
                  <a:schemeClr val="bg1">
                    <a:lumMod val="95000"/>
                    <a:lumOff val="5000"/>
                  </a:schemeClr>
                </a:solidFill>
                <a:ea typeface="宋体" charset="-122"/>
              </a:rPr>
              <a:t>周刊栏目</a:t>
            </a:r>
            <a:r>
              <a:rPr lang="zh-CN" altLang="en-US" sz="2400" b="1" dirty="0" smtClean="0">
                <a:solidFill>
                  <a:schemeClr val="bg1">
                    <a:lumMod val="95000"/>
                    <a:lumOff val="5000"/>
                  </a:schemeClr>
                </a:solidFill>
                <a:ea typeface="宋体" charset="-122"/>
              </a:rPr>
              <a:t>简介</a:t>
            </a:r>
            <a:endParaRPr lang="zh-CN" altLang="en-US" sz="2400" b="1" dirty="0">
              <a:solidFill>
                <a:schemeClr val="bg1">
                  <a:lumMod val="95000"/>
                  <a:lumOff val="5000"/>
                </a:schemeClr>
              </a:solidFill>
              <a:ea typeface="宋体" charset="-122"/>
            </a:endParaRPr>
          </a:p>
          <a:p>
            <a:r>
              <a:rPr lang="zh-CN" altLang="en-US" sz="2400" b="1" dirty="0" smtClean="0">
                <a:solidFill>
                  <a:schemeClr val="bg1">
                    <a:lumMod val="95000"/>
                    <a:lumOff val="5000"/>
                  </a:schemeClr>
                </a:solidFill>
                <a:ea typeface="宋体" charset="-122"/>
              </a:rPr>
              <a:t>准备你的初稿</a:t>
            </a:r>
            <a:endParaRPr lang="en-US" altLang="zh-CN" sz="2400" b="1" dirty="0" smtClean="0">
              <a:solidFill>
                <a:schemeClr val="bg1">
                  <a:lumMod val="95000"/>
                  <a:lumOff val="5000"/>
                </a:schemeClr>
              </a:solidFill>
              <a:ea typeface="宋体" charset="-122"/>
            </a:endParaRPr>
          </a:p>
          <a:p>
            <a:r>
              <a:rPr lang="zh-CN" altLang="en-US" sz="2400" b="1" dirty="0" smtClean="0">
                <a:solidFill>
                  <a:schemeClr val="bg1">
                    <a:lumMod val="95000"/>
                    <a:lumOff val="5000"/>
                  </a:schemeClr>
                </a:solidFill>
                <a:ea typeface="宋体" charset="-122"/>
              </a:rPr>
              <a:t>稿件接收的条件</a:t>
            </a:r>
          </a:p>
          <a:p>
            <a:r>
              <a:rPr lang="zh-CN" altLang="en-US" sz="2400" b="1" dirty="0" smtClean="0">
                <a:solidFill>
                  <a:schemeClr val="bg1">
                    <a:lumMod val="95000"/>
                    <a:lumOff val="5000"/>
                  </a:schemeClr>
                </a:solidFill>
                <a:ea typeface="宋体" charset="-122"/>
              </a:rPr>
              <a:t>关于</a:t>
            </a:r>
            <a:r>
              <a:rPr lang="zh-CN" altLang="en-US" sz="2400" b="1" dirty="0">
                <a:solidFill>
                  <a:schemeClr val="bg1">
                    <a:lumMod val="95000"/>
                    <a:lumOff val="5000"/>
                  </a:schemeClr>
                </a:solidFill>
                <a:ea typeface="宋体" charset="-122"/>
              </a:rPr>
              <a:t>审稿的</a:t>
            </a:r>
            <a:r>
              <a:rPr lang="zh-CN" altLang="en-US" sz="2400" b="1" dirty="0" smtClean="0">
                <a:solidFill>
                  <a:schemeClr val="bg1">
                    <a:lumMod val="95000"/>
                    <a:lumOff val="5000"/>
                  </a:schemeClr>
                </a:solidFill>
                <a:ea typeface="宋体" charset="-122"/>
              </a:rPr>
              <a:t>说明</a:t>
            </a:r>
            <a:endParaRPr lang="zh-CN" altLang="en-US" sz="2400" b="1" dirty="0">
              <a:solidFill>
                <a:schemeClr val="bg1">
                  <a:lumMod val="95000"/>
                  <a:lumOff val="5000"/>
                </a:schemeClr>
              </a:solidFill>
              <a:ea typeface="宋体"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86603"/>
            <a:ext cx="8871045" cy="846160"/>
          </a:xfrm>
        </p:spPr>
        <p:txBody>
          <a:bodyPr>
            <a:normAutofit fontScale="90000"/>
          </a:bodyPr>
          <a:lstStyle/>
          <a:p>
            <a:r>
              <a:rPr lang="en-US" altLang="zh-CN" dirty="0" smtClean="0"/>
              <a:t>Categories of manuscripts</a:t>
            </a:r>
            <a:br>
              <a:rPr lang="en-US" altLang="zh-CN" dirty="0" smtClean="0"/>
            </a:br>
            <a:endParaRPr lang="zh-CN" altLang="en-US" dirty="0"/>
          </a:p>
        </p:txBody>
      </p:sp>
      <p:sp>
        <p:nvSpPr>
          <p:cNvPr id="3" name="Rectangle 3"/>
          <p:cNvSpPr txBox="1">
            <a:spLocks noChangeArrowheads="1"/>
          </p:cNvSpPr>
          <p:nvPr/>
        </p:nvSpPr>
        <p:spPr>
          <a:xfrm>
            <a:off x="290892" y="896724"/>
            <a:ext cx="8229600" cy="5094288"/>
          </a:xfrm>
          <a:prstGeom prst="rect">
            <a:avLst/>
          </a:prstGeom>
        </p:spPr>
        <p:txBody>
          <a:bodyPr/>
          <a:lstStyle/>
          <a:p>
            <a:pPr marL="342900" marR="0" lvl="0" indent="-342900" algn="l" defTabSz="914400" rtl="0" eaLnBrk="1" fontAlgn="auto" latinLnBrk="0" hangingPunct="1">
              <a:lnSpc>
                <a:spcPct val="90000"/>
              </a:lnSpc>
              <a:spcBef>
                <a:spcPts val="1800"/>
              </a:spcBef>
              <a:spcAft>
                <a:spcPts val="0"/>
              </a:spcAft>
              <a:buClr>
                <a:srgbClr val="C62326"/>
              </a:buClr>
              <a:buSzPct val="100000"/>
              <a:buFont typeface="Wingdings" charset="2"/>
              <a:buChar char="§"/>
              <a:tabLst/>
              <a:defRPr/>
            </a:pPr>
            <a:r>
              <a:rPr kumimoji="0" lang="en-US" altLang="zh-CN" sz="2000" b="1"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a:t>
            </a:r>
            <a:r>
              <a:rPr kumimoji="0" lang="zh-CN" altLang="en-US" sz="2000" b="1"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科学</a:t>
            </a:r>
            <a:r>
              <a:rPr kumimoji="0" lang="en-US" altLang="zh-CN" sz="2000" b="1"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a:t>
            </a:r>
            <a:r>
              <a:rPr kumimoji="0" lang="zh-CN" altLang="en-US" sz="2000" b="1"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周刊的栏目（论文分类）</a:t>
            </a:r>
            <a:endParaRPr kumimoji="0" lang="zh-CN" altLang="en-US" sz="1000" b="1"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endParaRPr>
          </a:p>
          <a:p>
            <a:pPr marL="574675" marR="0" lvl="1" indent="-342900" algn="l" defTabSz="914400" rtl="0" eaLnBrk="1" fontAlgn="auto" latinLnBrk="0" hangingPunct="1">
              <a:lnSpc>
                <a:spcPct val="90000"/>
              </a:lnSpc>
              <a:spcBef>
                <a:spcPts val="1200"/>
              </a:spcBef>
              <a:spcAft>
                <a:spcPts val="0"/>
              </a:spcAft>
              <a:buClr>
                <a:srgbClr val="C62326"/>
              </a:buClr>
              <a:buSzPct val="100000"/>
              <a:buFont typeface="Wingdings" charset="2"/>
              <a:buChar char="§"/>
              <a:tabLst/>
              <a:defRPr/>
            </a:pPr>
            <a:r>
              <a:rPr kumimoji="0" lang="zh-CN" altLang="en-US" sz="20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综述  </a:t>
            </a:r>
            <a:r>
              <a:rPr kumimoji="0" lang="en-US" altLang="zh-CN" sz="20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Reviews</a:t>
            </a:r>
          </a:p>
          <a:p>
            <a:pPr marL="574675" marR="0" lvl="1" indent="-342900" algn="l" defTabSz="914400" rtl="0" eaLnBrk="1" fontAlgn="auto" latinLnBrk="0" hangingPunct="1">
              <a:lnSpc>
                <a:spcPct val="90000"/>
              </a:lnSpc>
              <a:spcBef>
                <a:spcPts val="1200"/>
              </a:spcBef>
              <a:spcAft>
                <a:spcPts val="0"/>
              </a:spcAft>
              <a:buClr>
                <a:srgbClr val="C62326"/>
              </a:buClr>
              <a:buSzPct val="100000"/>
              <a:buFont typeface="Wingdings" charset="2"/>
              <a:buChar char="§"/>
              <a:tabLst/>
              <a:defRPr/>
            </a:pPr>
            <a:r>
              <a:rPr kumimoji="0" lang="zh-CN" altLang="en-US" sz="20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研究文章  </a:t>
            </a:r>
            <a:r>
              <a:rPr kumimoji="0" lang="en-US" altLang="zh-CN" sz="20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Research Articles</a:t>
            </a:r>
          </a:p>
          <a:p>
            <a:pPr marL="574675" marR="0" lvl="1" indent="-342900" algn="l" defTabSz="914400" rtl="0" eaLnBrk="1" fontAlgn="auto" latinLnBrk="0" hangingPunct="1">
              <a:lnSpc>
                <a:spcPct val="90000"/>
              </a:lnSpc>
              <a:spcBef>
                <a:spcPts val="1200"/>
              </a:spcBef>
              <a:spcAft>
                <a:spcPts val="0"/>
              </a:spcAft>
              <a:buClr>
                <a:srgbClr val="C62326"/>
              </a:buClr>
              <a:buSzPct val="100000"/>
              <a:buFont typeface="Wingdings" charset="2"/>
              <a:buChar char="§"/>
              <a:tabLst/>
              <a:defRPr/>
            </a:pPr>
            <a:r>
              <a:rPr kumimoji="0" lang="zh-CN" altLang="en-US" sz="20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报告  </a:t>
            </a:r>
            <a:r>
              <a:rPr kumimoji="0" lang="en-US" altLang="zh-CN" sz="20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Reports</a:t>
            </a:r>
          </a:p>
          <a:p>
            <a:pPr marL="574675" lvl="1" indent="-342900" algn="just">
              <a:lnSpc>
                <a:spcPct val="90000"/>
              </a:lnSpc>
              <a:spcBef>
                <a:spcPts val="1200"/>
              </a:spcBef>
              <a:buClr>
                <a:srgbClr val="C62326"/>
              </a:buClr>
              <a:buSzPct val="100000"/>
              <a:buFont typeface="Wingdings" charset="2"/>
              <a:buChar char="§"/>
              <a:defRPr/>
            </a:pPr>
            <a:r>
              <a:rPr lang="zh-CN" altLang="en-US" sz="2000" dirty="0" smtClean="0">
                <a:solidFill>
                  <a:schemeClr val="bg1">
                    <a:lumMod val="95000"/>
                    <a:lumOff val="5000"/>
                  </a:schemeClr>
                </a:solidFill>
                <a:ea typeface="宋体" charset="-122"/>
              </a:rPr>
              <a:t>技术评论 </a:t>
            </a:r>
            <a:r>
              <a:rPr lang="en-US" altLang="zh-CN" sz="2000" dirty="0" smtClean="0">
                <a:solidFill>
                  <a:schemeClr val="bg1">
                    <a:lumMod val="95000"/>
                    <a:lumOff val="5000"/>
                  </a:schemeClr>
                </a:solidFill>
                <a:ea typeface="宋体" charset="-122"/>
              </a:rPr>
              <a:t>Technical Comments</a:t>
            </a:r>
          </a:p>
          <a:p>
            <a:pPr marL="574675" marR="0" lvl="1" indent="-342900" algn="l" defTabSz="914400" rtl="0" eaLnBrk="1" fontAlgn="auto" latinLnBrk="0" hangingPunct="1">
              <a:lnSpc>
                <a:spcPct val="90000"/>
              </a:lnSpc>
              <a:spcBef>
                <a:spcPts val="1200"/>
              </a:spcBef>
              <a:spcAft>
                <a:spcPts val="0"/>
              </a:spcAft>
              <a:buClr>
                <a:srgbClr val="C62326"/>
              </a:buClr>
              <a:buSzPct val="100000"/>
              <a:buFont typeface="Wingdings" charset="2"/>
              <a:buChar char="§"/>
              <a:tabLst/>
              <a:defRPr/>
            </a:pPr>
            <a:r>
              <a:rPr kumimoji="0" lang="zh-CN" altLang="en-US" sz="20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信件  </a:t>
            </a:r>
            <a:r>
              <a:rPr kumimoji="0" lang="en-US" altLang="zh-CN" sz="20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Letters</a:t>
            </a:r>
          </a:p>
          <a:p>
            <a:pPr marL="574675" marR="0" lvl="1" indent="-342900" algn="l" defTabSz="914400" rtl="0" eaLnBrk="1" fontAlgn="auto" latinLnBrk="0" hangingPunct="1">
              <a:lnSpc>
                <a:spcPct val="90000"/>
              </a:lnSpc>
              <a:spcBef>
                <a:spcPts val="1200"/>
              </a:spcBef>
              <a:spcAft>
                <a:spcPts val="0"/>
              </a:spcAft>
              <a:buClr>
                <a:srgbClr val="C62326"/>
              </a:buClr>
              <a:buSzPct val="100000"/>
              <a:buFont typeface="Wingdings" charset="2"/>
              <a:buChar char="§"/>
              <a:tabLst/>
              <a:defRPr/>
            </a:pPr>
            <a:r>
              <a:rPr kumimoji="0" lang="zh-CN" altLang="en-US" sz="2000" b="0" i="0" u="none" strike="noStrike" kern="1200" cap="none" spc="0" normalizeH="0" baseline="0" noProof="0" dirty="0" smtClean="0">
                <a:ln>
                  <a:noFill/>
                </a:ln>
                <a:solidFill>
                  <a:srgbClr val="C62326"/>
                </a:solidFill>
                <a:effectLst/>
                <a:uLnTx/>
                <a:uFillTx/>
                <a:latin typeface="+mn-lt"/>
                <a:ea typeface="宋体" charset="-122"/>
                <a:cs typeface="+mn-cs"/>
              </a:rPr>
              <a:t>政策论坛  </a:t>
            </a:r>
            <a:r>
              <a:rPr kumimoji="0" lang="en-US" altLang="zh-CN" sz="2000" b="0" i="0" u="none" strike="noStrike" kern="1200" cap="none" spc="0" normalizeH="0" baseline="0" noProof="0" dirty="0" smtClean="0">
                <a:ln>
                  <a:noFill/>
                </a:ln>
                <a:solidFill>
                  <a:srgbClr val="C62326"/>
                </a:solidFill>
                <a:effectLst/>
                <a:uLnTx/>
                <a:uFillTx/>
                <a:latin typeface="+mn-lt"/>
                <a:ea typeface="宋体" charset="-122"/>
                <a:cs typeface="+mn-cs"/>
              </a:rPr>
              <a:t>Policy Forum</a:t>
            </a:r>
          </a:p>
          <a:p>
            <a:pPr marL="574675" marR="0" lvl="1" indent="-342900" algn="l" defTabSz="914400" rtl="0" eaLnBrk="1" fontAlgn="auto" latinLnBrk="0" hangingPunct="1">
              <a:lnSpc>
                <a:spcPct val="90000"/>
              </a:lnSpc>
              <a:spcBef>
                <a:spcPts val="1200"/>
              </a:spcBef>
              <a:spcAft>
                <a:spcPts val="0"/>
              </a:spcAft>
              <a:buClr>
                <a:srgbClr val="C62326"/>
              </a:buClr>
              <a:buSzPct val="100000"/>
              <a:buFont typeface="Wingdings" charset="2"/>
              <a:buChar char="§"/>
              <a:tabLst/>
              <a:defRPr/>
            </a:pPr>
            <a:r>
              <a:rPr kumimoji="0" lang="zh-CN" altLang="en-US" sz="2000" b="0" i="0" u="none" strike="noStrike" kern="1200" cap="none" spc="0" normalizeH="0" baseline="0" noProof="0" dirty="0" smtClean="0">
                <a:ln>
                  <a:noFill/>
                </a:ln>
                <a:solidFill>
                  <a:srgbClr val="C62326"/>
                </a:solidFill>
                <a:effectLst/>
                <a:uLnTx/>
                <a:uFillTx/>
                <a:latin typeface="+mn-lt"/>
                <a:ea typeface="宋体" charset="-122"/>
                <a:cs typeface="+mn-cs"/>
              </a:rPr>
              <a:t>教育论坛  </a:t>
            </a:r>
            <a:r>
              <a:rPr kumimoji="0" lang="en-US" altLang="zh-CN" sz="2000" b="0" i="0" u="none" strike="noStrike" kern="1200" cap="none" spc="0" normalizeH="0" baseline="0" noProof="0" dirty="0" smtClean="0">
                <a:ln>
                  <a:noFill/>
                </a:ln>
                <a:solidFill>
                  <a:srgbClr val="C62326"/>
                </a:solidFill>
                <a:effectLst/>
                <a:uLnTx/>
                <a:uFillTx/>
                <a:latin typeface="+mn-lt"/>
                <a:ea typeface="宋体" charset="-122"/>
                <a:cs typeface="+mn-cs"/>
              </a:rPr>
              <a:t>Education Forum</a:t>
            </a:r>
          </a:p>
          <a:p>
            <a:pPr marL="574675" marR="0" lvl="1" indent="-342900" algn="l" defTabSz="914400" rtl="0" eaLnBrk="1" fontAlgn="auto" latinLnBrk="0" hangingPunct="1">
              <a:lnSpc>
                <a:spcPct val="90000"/>
              </a:lnSpc>
              <a:spcBef>
                <a:spcPts val="1200"/>
              </a:spcBef>
              <a:spcAft>
                <a:spcPts val="0"/>
              </a:spcAft>
              <a:buClr>
                <a:srgbClr val="C62326"/>
              </a:buClr>
              <a:buSzPct val="100000"/>
              <a:buFont typeface="Wingdings" charset="2"/>
              <a:buChar char="§"/>
              <a:tabLst/>
              <a:defRPr/>
            </a:pPr>
            <a:r>
              <a:rPr kumimoji="0" lang="zh-CN" altLang="en-US" sz="2000" b="0" i="0" u="none" strike="noStrike" kern="1200" cap="none" spc="0" normalizeH="0" baseline="0" noProof="0" dirty="0" smtClean="0">
                <a:ln>
                  <a:noFill/>
                </a:ln>
                <a:solidFill>
                  <a:srgbClr val="C62326"/>
                </a:solidFill>
                <a:effectLst/>
                <a:uLnTx/>
                <a:uFillTx/>
                <a:latin typeface="+mn-lt"/>
                <a:ea typeface="宋体" charset="-122"/>
                <a:cs typeface="+mn-cs"/>
              </a:rPr>
              <a:t>书评  </a:t>
            </a:r>
            <a:r>
              <a:rPr kumimoji="0" lang="en-US" altLang="zh-CN" sz="2000" b="0" i="0" u="none" strike="noStrike" kern="1200" cap="none" spc="0" normalizeH="0" baseline="0" noProof="0" dirty="0" smtClean="0">
                <a:ln>
                  <a:noFill/>
                </a:ln>
                <a:solidFill>
                  <a:srgbClr val="C62326"/>
                </a:solidFill>
                <a:effectLst/>
                <a:uLnTx/>
                <a:uFillTx/>
                <a:latin typeface="+mn-lt"/>
                <a:ea typeface="宋体" charset="-122"/>
                <a:cs typeface="+mn-cs"/>
              </a:rPr>
              <a:t>Books </a:t>
            </a:r>
          </a:p>
          <a:p>
            <a:pPr marL="574675" marR="0" lvl="1" indent="-342900" algn="l" defTabSz="914400" rtl="0" eaLnBrk="1" fontAlgn="auto" latinLnBrk="0" hangingPunct="1">
              <a:lnSpc>
                <a:spcPct val="90000"/>
              </a:lnSpc>
              <a:spcBef>
                <a:spcPts val="1200"/>
              </a:spcBef>
              <a:spcAft>
                <a:spcPts val="0"/>
              </a:spcAft>
              <a:buClr>
                <a:srgbClr val="C62326"/>
              </a:buClr>
              <a:buSzPct val="100000"/>
              <a:buFont typeface="Wingdings" charset="2"/>
              <a:buChar char="§"/>
              <a:tabLst/>
              <a:defRPr/>
            </a:pPr>
            <a:r>
              <a:rPr kumimoji="0" lang="zh-CN" altLang="en-US" sz="2000" b="0" i="0" u="none" strike="noStrike" kern="1200" cap="none" spc="0" normalizeH="0" baseline="0" noProof="0" dirty="0" smtClean="0">
                <a:ln>
                  <a:noFill/>
                </a:ln>
                <a:solidFill>
                  <a:srgbClr val="C62326"/>
                </a:solidFill>
                <a:effectLst/>
                <a:uLnTx/>
                <a:uFillTx/>
                <a:latin typeface="+mn-lt"/>
                <a:ea typeface="宋体" charset="-122"/>
                <a:cs typeface="+mn-cs"/>
              </a:rPr>
              <a:t>研究述评  </a:t>
            </a:r>
            <a:r>
              <a:rPr kumimoji="0" lang="en-US" altLang="zh-CN" sz="2000" b="0" i="0" u="none" strike="noStrike" kern="1200" cap="none" spc="0" normalizeH="0" baseline="0" noProof="0" dirty="0" smtClean="0">
                <a:ln>
                  <a:noFill/>
                </a:ln>
                <a:solidFill>
                  <a:srgbClr val="C62326"/>
                </a:solidFill>
                <a:effectLst/>
                <a:uLnTx/>
                <a:uFillTx/>
                <a:latin typeface="+mn-lt"/>
                <a:ea typeface="宋体" charset="-122"/>
                <a:cs typeface="+mn-cs"/>
              </a:rPr>
              <a:t>Perspectives</a:t>
            </a:r>
          </a:p>
          <a:p>
            <a:pPr marL="574675" marR="0" lvl="1" indent="-342900" algn="l" defTabSz="914400" rtl="0" eaLnBrk="1" fontAlgn="auto" latinLnBrk="0" hangingPunct="1">
              <a:lnSpc>
                <a:spcPct val="90000"/>
              </a:lnSpc>
              <a:spcBef>
                <a:spcPts val="1200"/>
              </a:spcBef>
              <a:spcAft>
                <a:spcPts val="0"/>
              </a:spcAft>
              <a:buClr>
                <a:srgbClr val="C62326"/>
              </a:buClr>
              <a:buSzPct val="100000"/>
              <a:tabLst/>
              <a:defRPr/>
            </a:pPr>
            <a:endParaRPr kumimoji="0" lang="en-US" altLang="zh-CN" sz="2000" b="0" i="0" u="none" strike="noStrike" kern="1200" cap="none" spc="0" normalizeH="0" baseline="0" noProof="0" dirty="0" smtClean="0">
              <a:ln>
                <a:noFill/>
              </a:ln>
              <a:solidFill>
                <a:schemeClr val="bg1">
                  <a:lumMod val="50000"/>
                  <a:lumOff val="50000"/>
                </a:schemeClr>
              </a:solidFill>
              <a:effectLst/>
              <a:uLnTx/>
              <a:uFillTx/>
              <a:latin typeface="+mn-lt"/>
              <a:ea typeface="宋体"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68312" y="188913"/>
            <a:ext cx="11337001" cy="563562"/>
          </a:xfrm>
          <a:prstGeom prst="rect">
            <a:avLst/>
          </a:prstGeom>
        </p:spPr>
        <p:txBody>
          <a:bodyPr/>
          <a:lstStyle/>
          <a:p>
            <a:pPr>
              <a:lnSpc>
                <a:spcPct val="90000"/>
              </a:lnSpc>
              <a:spcBef>
                <a:spcPct val="0"/>
              </a:spcBef>
              <a:defRPr/>
            </a:pPr>
            <a:r>
              <a:rPr lang="zh-CN" altLang="en-US" sz="2800" b="1" dirty="0" smtClean="0">
                <a:ln w="9525">
                  <a:noFill/>
                  <a:prstDash val="solid"/>
                </a:ln>
                <a:solidFill>
                  <a:srgbClr val="C62326"/>
                </a:solidFill>
                <a:ea typeface="宋体" charset="-122"/>
              </a:rPr>
              <a:t>了解投稿要求</a:t>
            </a:r>
            <a:r>
              <a:rPr lang="en-US" altLang="zh-CN" sz="2800" b="1" dirty="0" smtClean="0">
                <a:ln w="9525">
                  <a:noFill/>
                  <a:prstDash val="solid"/>
                </a:ln>
                <a:solidFill>
                  <a:srgbClr val="C62326"/>
                </a:solidFill>
                <a:ea typeface="宋体" charset="-122"/>
              </a:rPr>
              <a:t>_</a:t>
            </a:r>
            <a:r>
              <a:rPr lang="zh-CN" altLang="en-US" sz="2800" b="1" dirty="0" smtClean="0">
                <a:ln w="9525">
                  <a:noFill/>
                  <a:prstDash val="solid"/>
                </a:ln>
                <a:solidFill>
                  <a:srgbClr val="C62326"/>
                </a:solidFill>
                <a:ea typeface="宋体" charset="-122"/>
              </a:rPr>
              <a:t>作者投稿须知（</a:t>
            </a:r>
            <a:r>
              <a:rPr lang="en-US" altLang="zh-CN" sz="2800" b="1" dirty="0" smtClean="0">
                <a:solidFill>
                  <a:srgbClr val="C62326"/>
                </a:solidFill>
              </a:rPr>
              <a:t>Preparing your manuscript</a:t>
            </a:r>
            <a:r>
              <a:rPr lang="zh-CN" altLang="en-US" sz="2800" b="1" dirty="0" smtClean="0">
                <a:ln w="9525">
                  <a:noFill/>
                  <a:prstDash val="solid"/>
                </a:ln>
                <a:solidFill>
                  <a:srgbClr val="C62326"/>
                </a:solidFill>
                <a:ea typeface="宋体" charset="-122"/>
              </a:rPr>
              <a:t>）</a:t>
            </a:r>
          </a:p>
        </p:txBody>
      </p:sp>
      <p:sp>
        <p:nvSpPr>
          <p:cNvPr id="6" name="Rectangle 3"/>
          <p:cNvSpPr txBox="1">
            <a:spLocks noChangeArrowheads="1"/>
          </p:cNvSpPr>
          <p:nvPr/>
        </p:nvSpPr>
        <p:spPr>
          <a:xfrm>
            <a:off x="468313" y="981075"/>
            <a:ext cx="8229600" cy="5184775"/>
          </a:xfrm>
          <a:prstGeom prst="rect">
            <a:avLst/>
          </a:prstGeom>
        </p:spPr>
        <p:txBody>
          <a:bodyPr/>
          <a:lstStyle/>
          <a:p>
            <a:pPr marL="342900" marR="0" lvl="0" indent="-342900" algn="l" defTabSz="914400" rtl="0" eaLnBrk="1" fontAlgn="auto" latinLnBrk="0" hangingPunct="1">
              <a:lnSpc>
                <a:spcPct val="90000"/>
              </a:lnSpc>
              <a:spcBef>
                <a:spcPts val="1800"/>
              </a:spcBef>
              <a:spcAft>
                <a:spcPts val="0"/>
              </a:spcAft>
              <a:buClr>
                <a:srgbClr val="C62326"/>
              </a:buClr>
              <a:buSzPct val="100000"/>
              <a:buFont typeface="Wingdings" charset="2"/>
              <a:buChar char="§"/>
              <a:tabLst/>
              <a:defRPr/>
            </a:pPr>
            <a:r>
              <a:rPr kumimoji="0" lang="zh-CN" altLang="en-US" sz="2400" b="1"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稿件的准备</a:t>
            </a:r>
          </a:p>
          <a:p>
            <a:pPr marL="574675" marR="0" lvl="1" indent="-342900" algn="l" defTabSz="914400" rtl="0" eaLnBrk="1" fontAlgn="auto" latinLnBrk="0" hangingPunct="1">
              <a:lnSpc>
                <a:spcPct val="90000"/>
              </a:lnSpc>
              <a:spcBef>
                <a:spcPts val="1200"/>
              </a:spcBef>
              <a:spcAft>
                <a:spcPts val="0"/>
              </a:spcAft>
              <a:buClr>
                <a:srgbClr val="C62326"/>
              </a:buClr>
              <a:buSzPct val="100000"/>
              <a:buFont typeface="Wingdings" charset="2"/>
              <a:buChar char="§"/>
              <a:tabLst/>
              <a:defRPr/>
            </a:pPr>
            <a:r>
              <a:rPr kumimoji="0" lang="zh-CN" altLang="en-US" sz="20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文章的标题</a:t>
            </a:r>
          </a:p>
          <a:p>
            <a:pPr marL="574675" marR="0" lvl="1" indent="-342900" algn="l" defTabSz="914400" rtl="0" eaLnBrk="1" fontAlgn="auto" latinLnBrk="0" hangingPunct="1">
              <a:lnSpc>
                <a:spcPct val="90000"/>
              </a:lnSpc>
              <a:spcBef>
                <a:spcPts val="1200"/>
              </a:spcBef>
              <a:spcAft>
                <a:spcPts val="0"/>
              </a:spcAft>
              <a:buClr>
                <a:srgbClr val="C62326"/>
              </a:buClr>
              <a:buSzPct val="100000"/>
              <a:buFont typeface="Wingdings" charset="2"/>
              <a:buChar char="§"/>
              <a:tabLst/>
              <a:defRPr/>
            </a:pPr>
            <a:r>
              <a:rPr kumimoji="0" lang="zh-CN" altLang="en-US" sz="20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一句话概要</a:t>
            </a:r>
          </a:p>
          <a:p>
            <a:pPr marL="574675" marR="0" lvl="1" indent="-342900" algn="l" defTabSz="914400" rtl="0" eaLnBrk="1" fontAlgn="auto" latinLnBrk="0" hangingPunct="1">
              <a:lnSpc>
                <a:spcPct val="90000"/>
              </a:lnSpc>
              <a:spcBef>
                <a:spcPts val="1200"/>
              </a:spcBef>
              <a:spcAft>
                <a:spcPts val="0"/>
              </a:spcAft>
              <a:buClr>
                <a:srgbClr val="C62326"/>
              </a:buClr>
              <a:buSzPct val="100000"/>
              <a:buFont typeface="Wingdings" charset="2"/>
              <a:buChar char="§"/>
              <a:tabLst/>
              <a:defRPr/>
            </a:pPr>
            <a:r>
              <a:rPr kumimoji="0" lang="zh-CN" altLang="en-US" sz="20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作者及其所在机构</a:t>
            </a:r>
          </a:p>
          <a:p>
            <a:pPr marL="574675" marR="0" lvl="1" indent="-342900" algn="l" defTabSz="914400" rtl="0" eaLnBrk="1" fontAlgn="auto" latinLnBrk="0" hangingPunct="1">
              <a:lnSpc>
                <a:spcPct val="90000"/>
              </a:lnSpc>
              <a:spcBef>
                <a:spcPts val="1200"/>
              </a:spcBef>
              <a:spcAft>
                <a:spcPts val="0"/>
              </a:spcAft>
              <a:buClr>
                <a:srgbClr val="C62326"/>
              </a:buClr>
              <a:buSzPct val="100000"/>
              <a:buFont typeface="Wingdings" charset="2"/>
              <a:buChar char="§"/>
              <a:tabLst/>
              <a:defRPr/>
            </a:pPr>
            <a:r>
              <a:rPr kumimoji="0" lang="zh-CN" altLang="en-US" sz="20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副标题</a:t>
            </a:r>
          </a:p>
          <a:p>
            <a:pPr marL="574675" marR="0" lvl="1" indent="-342900" algn="l" defTabSz="914400" rtl="0" eaLnBrk="1" fontAlgn="auto" latinLnBrk="0" hangingPunct="1">
              <a:lnSpc>
                <a:spcPct val="90000"/>
              </a:lnSpc>
              <a:spcBef>
                <a:spcPts val="1200"/>
              </a:spcBef>
              <a:spcAft>
                <a:spcPts val="0"/>
              </a:spcAft>
              <a:buClr>
                <a:srgbClr val="C62326"/>
              </a:buClr>
              <a:buSzPct val="100000"/>
              <a:buFont typeface="Wingdings" charset="2"/>
              <a:buChar char="§"/>
              <a:tabLst/>
              <a:defRPr/>
            </a:pPr>
            <a:r>
              <a:rPr kumimoji="0" lang="zh-CN" altLang="en-US" sz="20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文摘、正文</a:t>
            </a:r>
          </a:p>
          <a:p>
            <a:pPr marL="574675" marR="0" lvl="1" indent="-342900" algn="l" defTabSz="914400" rtl="0" eaLnBrk="1" fontAlgn="auto" latinLnBrk="0" hangingPunct="1">
              <a:lnSpc>
                <a:spcPct val="90000"/>
              </a:lnSpc>
              <a:spcBef>
                <a:spcPts val="1200"/>
              </a:spcBef>
              <a:spcAft>
                <a:spcPts val="0"/>
              </a:spcAft>
              <a:buClr>
                <a:srgbClr val="C62326"/>
              </a:buClr>
              <a:buSzPct val="100000"/>
              <a:buFont typeface="Wingdings" charset="2"/>
              <a:buChar char="§"/>
              <a:tabLst/>
              <a:defRPr/>
            </a:pPr>
            <a:r>
              <a:rPr kumimoji="0" lang="zh-CN" altLang="en-US" sz="20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参考文献和注释</a:t>
            </a:r>
          </a:p>
          <a:p>
            <a:pPr marL="574675" marR="0" lvl="1" indent="-342900" algn="l" defTabSz="914400" rtl="0" eaLnBrk="1" fontAlgn="auto" latinLnBrk="0" hangingPunct="1">
              <a:lnSpc>
                <a:spcPct val="90000"/>
              </a:lnSpc>
              <a:spcBef>
                <a:spcPts val="1200"/>
              </a:spcBef>
              <a:spcAft>
                <a:spcPts val="0"/>
              </a:spcAft>
              <a:buClr>
                <a:srgbClr val="C62326"/>
              </a:buClr>
              <a:buSzPct val="100000"/>
              <a:buFont typeface="Wingdings" charset="2"/>
              <a:buChar char="§"/>
              <a:tabLst/>
              <a:defRPr/>
            </a:pPr>
            <a:r>
              <a:rPr kumimoji="0" lang="zh-CN" altLang="en-US" sz="20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致谢</a:t>
            </a:r>
          </a:p>
          <a:p>
            <a:pPr marL="574675" marR="0" lvl="1" indent="-342900" algn="l" defTabSz="914400" rtl="0" eaLnBrk="1" fontAlgn="auto" latinLnBrk="0" hangingPunct="1">
              <a:lnSpc>
                <a:spcPct val="90000"/>
              </a:lnSpc>
              <a:spcBef>
                <a:spcPts val="1200"/>
              </a:spcBef>
              <a:spcAft>
                <a:spcPts val="0"/>
              </a:spcAft>
              <a:buClr>
                <a:srgbClr val="C62326"/>
              </a:buClr>
              <a:buSzPct val="100000"/>
              <a:buFont typeface="Wingdings" charset="2"/>
              <a:buChar char="§"/>
              <a:tabLst/>
              <a:defRPr/>
            </a:pPr>
            <a:r>
              <a:rPr kumimoji="0" lang="zh-CN" altLang="en-US" sz="20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表格、图例</a:t>
            </a:r>
          </a:p>
          <a:p>
            <a:pPr marL="574675" marR="0" lvl="1" indent="-342900" algn="l" defTabSz="914400" rtl="0" eaLnBrk="1" fontAlgn="auto" latinLnBrk="0" hangingPunct="1">
              <a:lnSpc>
                <a:spcPct val="90000"/>
              </a:lnSpc>
              <a:spcBef>
                <a:spcPts val="1200"/>
              </a:spcBef>
              <a:spcAft>
                <a:spcPts val="0"/>
              </a:spcAft>
              <a:buClr>
                <a:srgbClr val="C62326"/>
              </a:buClr>
              <a:buSzPct val="100000"/>
              <a:buFont typeface="Wingdings" charset="2"/>
              <a:buChar char="§"/>
              <a:tabLst/>
              <a:defRPr/>
            </a:pPr>
            <a:r>
              <a:rPr kumimoji="0" lang="zh-CN" altLang="en-US" sz="20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在线补充信息</a:t>
            </a:r>
          </a:p>
          <a:p>
            <a:pPr marL="574675" marR="0" lvl="1" indent="-342900" algn="l" defTabSz="914400" rtl="0" eaLnBrk="1" fontAlgn="auto" latinLnBrk="0" hangingPunct="1">
              <a:lnSpc>
                <a:spcPct val="90000"/>
              </a:lnSpc>
              <a:spcBef>
                <a:spcPts val="1200"/>
              </a:spcBef>
              <a:spcAft>
                <a:spcPts val="0"/>
              </a:spcAft>
              <a:buClr>
                <a:srgbClr val="C62326"/>
              </a:buClr>
              <a:buSzPct val="100000"/>
              <a:buFont typeface="Wingdings" charset="2"/>
              <a:buChar char="§"/>
              <a:tabLst/>
              <a:defRPr/>
            </a:pPr>
            <a:r>
              <a:rPr kumimoji="0" lang="zh-CN" altLang="en-US" sz="20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插图、线图</a:t>
            </a:r>
          </a:p>
          <a:p>
            <a:pPr marL="574675" marR="0" lvl="1" indent="-342900" algn="l" defTabSz="914400" rtl="0" eaLnBrk="1" fontAlgn="auto" latinLnBrk="0" hangingPunct="1">
              <a:lnSpc>
                <a:spcPct val="90000"/>
              </a:lnSpc>
              <a:spcBef>
                <a:spcPts val="1200"/>
              </a:spcBef>
              <a:spcAft>
                <a:spcPts val="0"/>
              </a:spcAft>
              <a:buClr>
                <a:srgbClr val="C62326"/>
              </a:buClr>
              <a:buSzPct val="100000"/>
              <a:buFont typeface="Wingdings" charset="2"/>
              <a:buChar char="§"/>
              <a:tabLst/>
              <a:defRPr/>
            </a:pPr>
            <a:r>
              <a:rPr kumimoji="0" lang="zh-CN" altLang="en-US" sz="2000" b="0" i="0" u="none" strike="noStrike" kern="1200" cap="none" spc="0" normalizeH="0" baseline="0" noProof="0" dirty="0" smtClean="0">
                <a:ln>
                  <a:noFill/>
                </a:ln>
                <a:solidFill>
                  <a:schemeClr val="bg1">
                    <a:lumMod val="95000"/>
                    <a:lumOff val="5000"/>
                  </a:schemeClr>
                </a:solidFill>
                <a:effectLst/>
                <a:uLnTx/>
                <a:uFillTx/>
                <a:latin typeface="+mn-lt"/>
                <a:ea typeface="宋体" charset="-122"/>
                <a:cs typeface="+mn-cs"/>
              </a:rPr>
              <a:t>计量单位</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23849" y="1125538"/>
            <a:ext cx="10362347" cy="5400675"/>
          </a:xfrm>
          <a:prstGeom prst="rect">
            <a:avLst/>
          </a:prstGeom>
        </p:spPr>
        <p:txBody>
          <a:bodyPr/>
          <a:lstStyle/>
          <a:p>
            <a:pPr marL="342900" marR="0" lvl="0" indent="-342900" algn="l" defTabSz="914400" rtl="0" eaLnBrk="1" fontAlgn="auto" latinLnBrk="0" hangingPunct="1">
              <a:lnSpc>
                <a:spcPct val="90000"/>
              </a:lnSpc>
              <a:spcBef>
                <a:spcPts val="1800"/>
              </a:spcBef>
              <a:spcAft>
                <a:spcPts val="0"/>
              </a:spcAft>
              <a:buClr>
                <a:srgbClr val="C62326"/>
              </a:buClr>
              <a:buSzPct val="100000"/>
              <a:buFont typeface="Wingdings" charset="2"/>
              <a:buChar char="§"/>
              <a:tabLst/>
              <a:defRPr/>
            </a:pPr>
            <a:r>
              <a:rPr kumimoji="0" lang="zh-CN" altLang="en-US" sz="2400" b="1" i="0" u="none" strike="noStrike" kern="1200" cap="none" spc="0" normalizeH="0" baseline="0" noProof="0" dirty="0" smtClean="0">
                <a:ln>
                  <a:noFill/>
                </a:ln>
                <a:solidFill>
                  <a:schemeClr val="bg1"/>
                </a:solidFill>
                <a:effectLst/>
                <a:uLnTx/>
                <a:uFillTx/>
                <a:latin typeface="+mn-lt"/>
                <a:ea typeface="宋体" charset="-122"/>
                <a:cs typeface="+mn-cs"/>
              </a:rPr>
              <a:t>提交稿件的要求</a:t>
            </a:r>
            <a:endParaRPr kumimoji="0" lang="en-US" altLang="zh-CN" sz="2400" b="1" i="0" u="none" strike="noStrike" kern="1200" cap="none" spc="0" normalizeH="0" baseline="0" noProof="0" dirty="0" smtClean="0">
              <a:ln>
                <a:noFill/>
              </a:ln>
              <a:solidFill>
                <a:schemeClr val="bg1"/>
              </a:solidFill>
              <a:effectLst/>
              <a:uLnTx/>
              <a:uFillTx/>
              <a:latin typeface="+mn-lt"/>
              <a:ea typeface="宋体" charset="-122"/>
              <a:cs typeface="+mn-cs"/>
            </a:endParaRPr>
          </a:p>
          <a:p>
            <a:pPr marL="574675" marR="0" lvl="1" indent="-342900" algn="l" defTabSz="914400" rtl="0" eaLnBrk="1" fontAlgn="auto" latinLnBrk="0" hangingPunct="1">
              <a:lnSpc>
                <a:spcPct val="90000"/>
              </a:lnSpc>
              <a:spcBef>
                <a:spcPts val="1200"/>
              </a:spcBef>
              <a:spcAft>
                <a:spcPts val="0"/>
              </a:spcAft>
              <a:buClr>
                <a:srgbClr val="C62326"/>
              </a:buClr>
              <a:buSzPct val="100000"/>
              <a:buFont typeface="Wingdings" charset="2"/>
              <a:buChar char="§"/>
              <a:tabLst/>
              <a:defRPr/>
            </a:pPr>
            <a:r>
              <a:rPr kumimoji="0" lang="zh-CN" altLang="en-US" sz="2400" b="1" i="0" u="none" strike="noStrike" kern="1200" cap="none" spc="0" normalizeH="0" baseline="0" noProof="0" dirty="0" smtClean="0">
                <a:ln>
                  <a:noFill/>
                </a:ln>
                <a:solidFill>
                  <a:schemeClr val="bg1"/>
                </a:solidFill>
                <a:effectLst/>
                <a:uLnTx/>
                <a:uFillTx/>
                <a:latin typeface="+mn-lt"/>
                <a:ea typeface="宋体" charset="-122"/>
                <a:cs typeface="+mn-cs"/>
              </a:rPr>
              <a:t>投稿信</a:t>
            </a:r>
            <a:endParaRPr kumimoji="0" lang="zh-CN" altLang="en-US" sz="1600" b="0" i="0" u="none" strike="noStrike" kern="1200" cap="none" spc="0" normalizeH="0" baseline="0" noProof="0" dirty="0" smtClean="0">
              <a:ln>
                <a:noFill/>
              </a:ln>
              <a:solidFill>
                <a:schemeClr val="bg1"/>
              </a:solidFill>
              <a:effectLst/>
              <a:uLnTx/>
              <a:uFillTx/>
              <a:latin typeface="+mn-lt"/>
              <a:ea typeface="宋体" charset="-122"/>
              <a:cs typeface="+mn-cs"/>
            </a:endParaRPr>
          </a:p>
          <a:p>
            <a:pPr marL="749300" marR="0" lvl="2" indent="-285750" algn="l" defTabSz="914400" rtl="0" eaLnBrk="1" fontAlgn="auto" latinLnBrk="0" hangingPunct="1">
              <a:lnSpc>
                <a:spcPct val="90000"/>
              </a:lnSpc>
              <a:spcBef>
                <a:spcPts val="600"/>
              </a:spcBef>
              <a:spcAft>
                <a:spcPts val="0"/>
              </a:spcAft>
              <a:buClr>
                <a:srgbClr val="C62326"/>
              </a:buClr>
              <a:buSzPct val="100000"/>
              <a:buFont typeface="Wingdings" charset="2"/>
              <a:buChar char="§"/>
              <a:tabLst/>
              <a:defRPr/>
            </a:pPr>
            <a:endParaRPr kumimoji="0" lang="zh-CN" altLang="en-US" sz="800" b="0" i="0" u="none" strike="noStrike" kern="1200" cap="none" spc="0" normalizeH="0" baseline="0" noProof="0" dirty="0" smtClean="0">
              <a:ln>
                <a:noFill/>
              </a:ln>
              <a:solidFill>
                <a:schemeClr val="bg1"/>
              </a:solidFill>
              <a:effectLst/>
              <a:uLnTx/>
              <a:uFillTx/>
              <a:latin typeface="+mn-lt"/>
              <a:ea typeface="宋体" charset="-122"/>
              <a:cs typeface="+mn-cs"/>
            </a:endParaRPr>
          </a:p>
          <a:p>
            <a:pPr marL="574675" marR="0" lvl="1" indent="-342900" algn="l" defTabSz="914400" rtl="0" eaLnBrk="1" fontAlgn="auto" latinLnBrk="0" hangingPunct="1">
              <a:lnSpc>
                <a:spcPct val="90000"/>
              </a:lnSpc>
              <a:spcBef>
                <a:spcPts val="1200"/>
              </a:spcBef>
              <a:spcAft>
                <a:spcPts val="0"/>
              </a:spcAft>
              <a:buClr>
                <a:srgbClr val="C62326"/>
              </a:buClr>
              <a:buSzPct val="100000"/>
              <a:tabLst/>
              <a:defRPr/>
            </a:pPr>
            <a:endParaRPr kumimoji="0" lang="zh-CN" altLang="en-US" sz="1600" b="0" i="0" u="none" strike="noStrike" kern="1200" cap="none" spc="0" normalizeH="0" baseline="0" noProof="0" dirty="0" smtClean="0">
              <a:ln>
                <a:noFill/>
              </a:ln>
              <a:solidFill>
                <a:schemeClr val="bg1">
                  <a:lumMod val="50000"/>
                  <a:lumOff val="50000"/>
                </a:schemeClr>
              </a:solidFill>
              <a:effectLst/>
              <a:uLnTx/>
              <a:uFillTx/>
              <a:latin typeface="+mn-lt"/>
              <a:ea typeface="宋体" charset="-122"/>
              <a:cs typeface="+mn-cs"/>
            </a:endParaRPr>
          </a:p>
        </p:txBody>
      </p:sp>
      <p:sp>
        <p:nvSpPr>
          <p:cNvPr id="3" name="Rectangle 2"/>
          <p:cNvSpPr txBox="1">
            <a:spLocks noChangeArrowheads="1"/>
          </p:cNvSpPr>
          <p:nvPr/>
        </p:nvSpPr>
        <p:spPr>
          <a:xfrm>
            <a:off x="468312" y="188913"/>
            <a:ext cx="11337001" cy="563562"/>
          </a:xfrm>
          <a:prstGeom prst="rect">
            <a:avLst/>
          </a:prstGeom>
        </p:spPr>
        <p:txBody>
          <a:bodyPr/>
          <a:lstStyle/>
          <a:p>
            <a:pPr>
              <a:lnSpc>
                <a:spcPct val="90000"/>
              </a:lnSpc>
              <a:spcBef>
                <a:spcPct val="0"/>
              </a:spcBef>
              <a:defRPr/>
            </a:pPr>
            <a:r>
              <a:rPr lang="zh-CN" altLang="en-US" sz="2800" b="1" dirty="0" smtClean="0">
                <a:ln w="9525">
                  <a:noFill/>
                  <a:prstDash val="solid"/>
                </a:ln>
                <a:solidFill>
                  <a:srgbClr val="C62326"/>
                </a:solidFill>
                <a:ea typeface="宋体" charset="-122"/>
              </a:rPr>
              <a:t>了解投稿要求</a:t>
            </a:r>
            <a:r>
              <a:rPr lang="en-US" altLang="zh-CN" sz="2800" b="1" dirty="0" smtClean="0">
                <a:ln w="9525">
                  <a:noFill/>
                  <a:prstDash val="solid"/>
                </a:ln>
                <a:solidFill>
                  <a:srgbClr val="C62326"/>
                </a:solidFill>
                <a:ea typeface="宋体" charset="-122"/>
              </a:rPr>
              <a:t>_</a:t>
            </a:r>
            <a:r>
              <a:rPr lang="zh-CN" altLang="en-US" sz="2800" b="1" dirty="0" smtClean="0">
                <a:ln w="9525">
                  <a:noFill/>
                  <a:prstDash val="solid"/>
                </a:ln>
                <a:solidFill>
                  <a:srgbClr val="C62326"/>
                </a:solidFill>
                <a:ea typeface="宋体" charset="-122"/>
              </a:rPr>
              <a:t>作者投稿须知（</a:t>
            </a:r>
            <a:r>
              <a:rPr lang="en-US" altLang="zh-CN" sz="2800" b="1" dirty="0" smtClean="0"/>
              <a:t> </a:t>
            </a:r>
            <a:r>
              <a:rPr lang="en-US" altLang="zh-CN" sz="2800" b="1" dirty="0" smtClean="0">
                <a:solidFill>
                  <a:srgbClr val="C61F26"/>
                </a:solidFill>
              </a:rPr>
              <a:t>Submitting your manuscript</a:t>
            </a:r>
            <a:r>
              <a:rPr lang="zh-CN" altLang="en-US" sz="2800" b="1" dirty="0" smtClean="0">
                <a:ln w="9525">
                  <a:noFill/>
                  <a:prstDash val="solid"/>
                </a:ln>
                <a:solidFill>
                  <a:srgbClr val="C62326"/>
                </a:solidFill>
                <a:ea typeface="宋体" charset="-122"/>
              </a:rPr>
              <a:t>）</a:t>
            </a:r>
          </a:p>
        </p:txBody>
      </p:sp>
      <p:sp>
        <p:nvSpPr>
          <p:cNvPr id="4" name="Content Placeholder 13"/>
          <p:cNvSpPr txBox="1">
            <a:spLocks/>
          </p:cNvSpPr>
          <p:nvPr/>
        </p:nvSpPr>
        <p:spPr>
          <a:xfrm>
            <a:off x="586854" y="2361062"/>
            <a:ext cx="9335069" cy="3036627"/>
          </a:xfrm>
          <a:prstGeom prst="rect">
            <a:avLst/>
          </a:prstGeom>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100000"/>
              </a:lnSpc>
              <a:spcBef>
                <a:spcPts val="1800"/>
              </a:spcBef>
              <a:spcAft>
                <a:spcPts val="0"/>
              </a:spcAft>
              <a:buClr>
                <a:srgbClr val="C62326"/>
              </a:buClr>
              <a:buSzPct val="100000"/>
              <a:buFont typeface="Wingdings" charset="2"/>
              <a:buChar char="§"/>
              <a:tabLst/>
              <a:defRPr/>
            </a:pPr>
            <a:r>
              <a:rPr kumimoji="0" lang="zh-CN" altLang="en-US" sz="2200" b="0" i="0" u="none" strike="noStrike" kern="1200" cap="none" spc="0" normalizeH="0" baseline="0" noProof="0" dirty="0" smtClean="0">
                <a:ln>
                  <a:noFill/>
                </a:ln>
                <a:solidFill>
                  <a:schemeClr val="bg1"/>
                </a:solidFill>
                <a:effectLst/>
                <a:uLnTx/>
                <a:uFillTx/>
                <a:latin typeface="+mn-lt"/>
                <a:ea typeface="+mn-ea"/>
                <a:cs typeface="+mn-cs"/>
              </a:rPr>
              <a:t>这是你和编辑直接对话的机会</a:t>
            </a:r>
            <a:endParaRPr kumimoji="0" lang="en-US" altLang="en-US" sz="2200" b="0" i="0" u="none" strike="noStrike" kern="1200" cap="none" spc="0" normalizeH="0" baseline="0" noProof="0" dirty="0" smtClean="0">
              <a:ln>
                <a:noFill/>
              </a:ln>
              <a:solidFill>
                <a:schemeClr val="bg1"/>
              </a:solidFill>
              <a:effectLst/>
              <a:uLnTx/>
              <a:uFillTx/>
              <a:latin typeface="+mn-lt"/>
              <a:ea typeface="+mn-ea"/>
              <a:cs typeface="+mn-cs"/>
            </a:endParaRPr>
          </a:p>
          <a:p>
            <a:pPr marL="574675" marR="0" lvl="1" indent="-342900" algn="l" defTabSz="914400" rtl="0" eaLnBrk="1" fontAlgn="auto" latinLnBrk="0" hangingPunct="1">
              <a:lnSpc>
                <a:spcPct val="100000"/>
              </a:lnSpc>
              <a:spcBef>
                <a:spcPts val="1200"/>
              </a:spcBef>
              <a:spcAft>
                <a:spcPts val="0"/>
              </a:spcAft>
              <a:buClr>
                <a:srgbClr val="C62326"/>
              </a:buClr>
              <a:buSzPct val="100000"/>
              <a:buFont typeface="Wingdings" charset="2"/>
              <a:buChar char="§"/>
              <a:tabLst/>
              <a:defRPr/>
            </a:pPr>
            <a:r>
              <a:rPr kumimoji="0" lang="zh-CN" altLang="en-US" sz="1900" b="0" i="0" u="none" strike="noStrike" kern="1200" cap="none" spc="0" normalizeH="0" baseline="0" noProof="0" dirty="0" smtClean="0">
                <a:ln>
                  <a:noFill/>
                </a:ln>
                <a:solidFill>
                  <a:schemeClr val="bg1"/>
                </a:solidFill>
                <a:effectLst/>
                <a:uLnTx/>
                <a:uFillTx/>
                <a:latin typeface="+mn-lt"/>
                <a:ea typeface="+mn-ea"/>
                <a:cs typeface="+mn-cs"/>
              </a:rPr>
              <a:t>解释你这篇文章结论的背景（新颖、重要之处？为何适合此刊？</a:t>
            </a:r>
            <a:r>
              <a:rPr kumimoji="0" lang="en-US" altLang="en-US" sz="1900" b="0" i="0" u="none" strike="noStrike" kern="1200" cap="none" spc="0" normalizeH="0" baseline="0" noProof="0" dirty="0" smtClean="0">
                <a:ln>
                  <a:noFill/>
                </a:ln>
                <a:solidFill>
                  <a:schemeClr val="bg1"/>
                </a:solidFill>
                <a:effectLst/>
                <a:uLnTx/>
                <a:uFillTx/>
                <a:latin typeface="+mn-lt"/>
                <a:ea typeface="+mn-ea"/>
                <a:cs typeface="+mn-cs"/>
              </a:rPr>
              <a:t> </a:t>
            </a:r>
            <a:r>
              <a:rPr kumimoji="0" lang="zh-CN" altLang="en-US" sz="1900" b="0" i="0" u="none" strike="noStrike" kern="1200" cap="none" spc="0" normalizeH="0" baseline="0" noProof="0" dirty="0" smtClean="0">
                <a:ln>
                  <a:noFill/>
                </a:ln>
                <a:solidFill>
                  <a:schemeClr val="bg1"/>
                </a:solidFill>
                <a:effectLst/>
                <a:uLnTx/>
                <a:uFillTx/>
                <a:latin typeface="+mn-lt"/>
                <a:ea typeface="+mn-ea"/>
                <a:cs typeface="+mn-cs"/>
              </a:rPr>
              <a:t>它们解决了什么问题？）</a:t>
            </a:r>
            <a:endParaRPr kumimoji="0" lang="en-US" altLang="en-US" sz="1900" b="0" i="0" u="none" strike="noStrike" kern="1200" cap="none" spc="0" normalizeH="0" baseline="0" noProof="0" dirty="0" smtClean="0">
              <a:ln>
                <a:noFill/>
              </a:ln>
              <a:solidFill>
                <a:schemeClr val="bg1"/>
              </a:solidFill>
              <a:effectLst/>
              <a:uLnTx/>
              <a:uFillTx/>
              <a:latin typeface="+mn-lt"/>
              <a:ea typeface="+mn-ea"/>
              <a:cs typeface="+mn-cs"/>
            </a:endParaRPr>
          </a:p>
          <a:p>
            <a:pPr marL="574675" marR="0" lvl="1" indent="-342900" algn="l" defTabSz="914400" rtl="0" eaLnBrk="1" fontAlgn="auto" latinLnBrk="0" hangingPunct="1">
              <a:lnSpc>
                <a:spcPct val="100000"/>
              </a:lnSpc>
              <a:spcBef>
                <a:spcPts val="1200"/>
              </a:spcBef>
              <a:spcAft>
                <a:spcPts val="0"/>
              </a:spcAft>
              <a:buClr>
                <a:srgbClr val="C62326"/>
              </a:buClr>
              <a:buSzPct val="100000"/>
              <a:buFont typeface="Wingdings" charset="2"/>
              <a:buChar char="§"/>
              <a:tabLst/>
              <a:defRPr/>
            </a:pPr>
            <a:r>
              <a:rPr kumimoji="0" lang="zh-CN" altLang="en-US" sz="1900" b="0" i="0" u="none" strike="noStrike" kern="1200" cap="none" spc="0" normalizeH="0" baseline="0" noProof="0" dirty="0" smtClean="0">
                <a:ln>
                  <a:noFill/>
                </a:ln>
                <a:solidFill>
                  <a:schemeClr val="bg1"/>
                </a:solidFill>
                <a:effectLst/>
                <a:uLnTx/>
                <a:uFillTx/>
                <a:latin typeface="+mn-lt"/>
                <a:ea typeface="+mn-ea"/>
                <a:cs typeface="+mn-cs"/>
              </a:rPr>
              <a:t>解释为什么你热衷于你的研究？</a:t>
            </a:r>
            <a:r>
              <a:rPr kumimoji="0" lang="en-US" altLang="en-US" sz="1900" b="0" i="0" u="none" strike="noStrike" kern="1200" cap="none" spc="0" normalizeH="0" baseline="0" noProof="0" dirty="0" smtClean="0">
                <a:ln>
                  <a:noFill/>
                </a:ln>
                <a:solidFill>
                  <a:schemeClr val="bg1"/>
                </a:solidFill>
                <a:effectLst/>
                <a:uLnTx/>
                <a:uFillTx/>
                <a:latin typeface="+mn-lt"/>
                <a:ea typeface="+mn-ea"/>
                <a:cs typeface="+mn-cs"/>
              </a:rPr>
              <a:t>(</a:t>
            </a:r>
            <a:r>
              <a:rPr kumimoji="0" lang="zh-CN" altLang="en-US" sz="1900" b="0" i="0" u="none" strike="noStrike" kern="1200" cap="none" spc="0" normalizeH="0" baseline="0" noProof="0" dirty="0" smtClean="0">
                <a:ln>
                  <a:noFill/>
                </a:ln>
                <a:solidFill>
                  <a:schemeClr val="bg1"/>
                </a:solidFill>
                <a:effectLst/>
                <a:uLnTx/>
                <a:uFillTx/>
                <a:latin typeface="+mn-lt"/>
                <a:ea typeface="+mn-ea"/>
                <a:cs typeface="+mn-cs"/>
              </a:rPr>
              <a:t>当然，在论文里也要包含这些信息</a:t>
            </a:r>
            <a:r>
              <a:rPr kumimoji="0" lang="en-US" altLang="en-US" sz="1900" b="0" i="0" u="none" strike="noStrike" kern="1200" cap="none" spc="0" normalizeH="0" baseline="0" noProof="0" dirty="0" smtClean="0">
                <a:ln>
                  <a:noFill/>
                </a:ln>
                <a:solidFill>
                  <a:schemeClr val="bg1"/>
                </a:solidFill>
                <a:effectLst/>
                <a:uLnTx/>
                <a:uFillTx/>
                <a:latin typeface="+mn-lt"/>
                <a:ea typeface="+mn-ea"/>
                <a:cs typeface="+mn-cs"/>
              </a:rPr>
              <a:t>!) </a:t>
            </a:r>
          </a:p>
          <a:p>
            <a:pPr marL="574675" marR="0" lvl="1" indent="-342900" algn="l" defTabSz="914400" rtl="0" eaLnBrk="1" fontAlgn="auto" latinLnBrk="0" hangingPunct="1">
              <a:lnSpc>
                <a:spcPct val="100000"/>
              </a:lnSpc>
              <a:spcBef>
                <a:spcPts val="1200"/>
              </a:spcBef>
              <a:spcAft>
                <a:spcPts val="0"/>
              </a:spcAft>
              <a:buClr>
                <a:srgbClr val="C62326"/>
              </a:buClr>
              <a:buSzPct val="100000"/>
              <a:buFont typeface="Wingdings" charset="2"/>
              <a:buChar char="§"/>
              <a:tabLst/>
              <a:defRPr/>
            </a:pPr>
            <a:r>
              <a:rPr kumimoji="0" lang="zh-CN" altLang="en-US" sz="1900" b="0" i="0" u="none" strike="noStrike" kern="1200" cap="none" spc="0" normalizeH="0" baseline="0" noProof="0" dirty="0" smtClean="0">
                <a:ln>
                  <a:noFill/>
                </a:ln>
                <a:solidFill>
                  <a:schemeClr val="bg1"/>
                </a:solidFill>
                <a:effectLst/>
                <a:uLnTx/>
                <a:uFillTx/>
                <a:latin typeface="+mn-lt"/>
                <a:ea typeface="+mn-ea"/>
                <a:cs typeface="+mn-cs"/>
              </a:rPr>
              <a:t>各作者贡献</a:t>
            </a:r>
            <a:endParaRPr kumimoji="0" lang="en-US" altLang="en-US" sz="19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ts val="1800"/>
              </a:spcBef>
              <a:spcAft>
                <a:spcPts val="0"/>
              </a:spcAft>
              <a:buClr>
                <a:srgbClr val="C62326"/>
              </a:buClr>
              <a:buSzPct val="100000"/>
              <a:buFont typeface="Wingdings" charset="2"/>
              <a:buChar char="§"/>
              <a:tabLst/>
              <a:defRPr/>
            </a:pPr>
            <a:r>
              <a:rPr kumimoji="0" lang="zh-CN" altLang="en-US" sz="2200" b="0" i="0" u="none" strike="noStrike" kern="1200" cap="none" spc="0" normalizeH="0" baseline="0" noProof="0" dirty="0" smtClean="0">
                <a:ln>
                  <a:noFill/>
                </a:ln>
                <a:solidFill>
                  <a:schemeClr val="bg1"/>
                </a:solidFill>
                <a:effectLst/>
                <a:uLnTx/>
                <a:uFillTx/>
                <a:latin typeface="+mn-lt"/>
                <a:ea typeface="+mn-ea"/>
                <a:cs typeface="+mn-cs"/>
              </a:rPr>
              <a:t>短一点，</a:t>
            </a:r>
            <a:r>
              <a:rPr kumimoji="0" lang="en-US" altLang="zh-CN" sz="2200" b="0" i="0" u="none" strike="noStrike" kern="1200" cap="none" spc="0" normalizeH="0" baseline="0" noProof="0" dirty="0" smtClean="0">
                <a:ln>
                  <a:noFill/>
                </a:ln>
                <a:solidFill>
                  <a:schemeClr val="bg1"/>
                </a:solidFill>
                <a:effectLst/>
                <a:uLnTx/>
                <a:uFillTx/>
                <a:latin typeface="+mn-lt"/>
                <a:ea typeface="+mn-ea"/>
                <a:cs typeface="+mn-cs"/>
              </a:rPr>
              <a:t>1</a:t>
            </a:r>
            <a:r>
              <a:rPr kumimoji="0" lang="zh-CN" altLang="en-US" sz="2200" b="0" i="0" u="none" strike="noStrike" kern="1200" cap="none" spc="0" normalizeH="0" baseline="0" noProof="0" dirty="0" smtClean="0">
                <a:ln>
                  <a:noFill/>
                </a:ln>
                <a:solidFill>
                  <a:schemeClr val="bg1"/>
                </a:solidFill>
                <a:effectLst/>
                <a:uLnTx/>
                <a:uFillTx/>
                <a:latin typeface="+mn-lt"/>
                <a:ea typeface="+mn-ea"/>
                <a:cs typeface="+mn-cs"/>
              </a:rPr>
              <a:t>页足够。</a:t>
            </a:r>
            <a:endParaRPr kumimoji="0" lang="en-US" altLang="en-US" sz="22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ts val="1800"/>
              </a:spcBef>
              <a:spcAft>
                <a:spcPts val="0"/>
              </a:spcAft>
              <a:buClr>
                <a:srgbClr val="C62326"/>
              </a:buClr>
              <a:buSzPct val="100000"/>
              <a:buFont typeface="Wingdings" charset="2"/>
              <a:buChar char="§"/>
              <a:tabLst/>
              <a:defRPr/>
            </a:pPr>
            <a:r>
              <a:rPr kumimoji="0" lang="zh-CN" altLang="en-US" sz="2200" b="0" i="0" u="none" strike="noStrike" kern="1200" cap="none" spc="0" normalizeH="0" baseline="0" noProof="0" dirty="0" smtClean="0">
                <a:ln>
                  <a:noFill/>
                </a:ln>
                <a:solidFill>
                  <a:schemeClr val="bg1"/>
                </a:solidFill>
                <a:effectLst/>
                <a:uLnTx/>
                <a:uFillTx/>
                <a:latin typeface="+mn-lt"/>
                <a:ea typeface="+mn-ea"/>
                <a:cs typeface="+mn-cs"/>
              </a:rPr>
              <a:t>已经有人帮你审阅过了，对英语非母语的作者来讲，这一点很重要。</a:t>
            </a:r>
            <a:endParaRPr kumimoji="0" lang="en-US" altLang="en-US" sz="22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ts val="1800"/>
              </a:spcBef>
              <a:spcAft>
                <a:spcPts val="0"/>
              </a:spcAft>
              <a:buClr>
                <a:srgbClr val="C62326"/>
              </a:buClr>
              <a:buSzPct val="100000"/>
              <a:buFont typeface="Wingdings" charset="2"/>
              <a:buChar char="§"/>
              <a:tabLst/>
              <a:defRPr/>
            </a:pPr>
            <a:r>
              <a:rPr kumimoji="0" lang="zh-CN" altLang="en-US" sz="2200" b="0" i="0" u="none" strike="noStrike" kern="1200" cap="none" spc="0" normalizeH="0" baseline="0" noProof="0" dirty="0" smtClean="0">
                <a:ln>
                  <a:noFill/>
                </a:ln>
                <a:solidFill>
                  <a:schemeClr val="bg1"/>
                </a:solidFill>
                <a:effectLst/>
                <a:uLnTx/>
                <a:uFillTx/>
                <a:latin typeface="+mn-lt"/>
                <a:ea typeface="+mn-ea"/>
                <a:cs typeface="+mn-cs"/>
              </a:rPr>
              <a:t>如果你这篇投稿信曾经写给过其它期刊，请记得一定要修改期刊名称！</a:t>
            </a:r>
            <a:endParaRPr kumimoji="0" lang="en-US" altLang="en-US" sz="22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ts val="1800"/>
              </a:spcBef>
              <a:spcAft>
                <a:spcPts val="0"/>
              </a:spcAft>
              <a:buClr>
                <a:srgbClr val="C62326"/>
              </a:buClr>
              <a:buSzPct val="100000"/>
              <a:buFont typeface="Wingdings" charset="2"/>
              <a:buChar char="§"/>
              <a:tabLst/>
              <a:defRPr/>
            </a:pPr>
            <a:endParaRPr kumimoji="0" lang="en-US" altLang="en-US" sz="22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23849" y="1125538"/>
            <a:ext cx="10362347" cy="5400675"/>
          </a:xfrm>
          <a:prstGeom prst="rect">
            <a:avLst/>
          </a:prstGeom>
        </p:spPr>
        <p:txBody>
          <a:bodyPr/>
          <a:lstStyle/>
          <a:p>
            <a:pPr marL="342900" marR="0" lvl="0" indent="-342900" algn="l" defTabSz="914400" rtl="0" eaLnBrk="1" fontAlgn="auto" latinLnBrk="0" hangingPunct="1">
              <a:lnSpc>
                <a:spcPct val="90000"/>
              </a:lnSpc>
              <a:spcBef>
                <a:spcPts val="1800"/>
              </a:spcBef>
              <a:spcAft>
                <a:spcPts val="0"/>
              </a:spcAft>
              <a:buClr>
                <a:srgbClr val="C62326"/>
              </a:buClr>
              <a:buSzPct val="100000"/>
              <a:buFont typeface="Wingdings" charset="2"/>
              <a:buChar char="§"/>
              <a:tabLst/>
              <a:defRPr/>
            </a:pPr>
            <a:r>
              <a:rPr kumimoji="0" lang="zh-CN" altLang="en-US" sz="2400" b="1" i="0" u="none" strike="noStrike" kern="1200" cap="none" spc="0" normalizeH="0" baseline="0" noProof="0" dirty="0" smtClean="0">
                <a:ln>
                  <a:noFill/>
                </a:ln>
                <a:solidFill>
                  <a:schemeClr val="bg1"/>
                </a:solidFill>
                <a:effectLst/>
                <a:uLnTx/>
                <a:uFillTx/>
                <a:latin typeface="+mn-lt"/>
                <a:ea typeface="宋体" charset="-122"/>
                <a:cs typeface="+mn-cs"/>
              </a:rPr>
              <a:t>提交稿件的要求</a:t>
            </a:r>
            <a:endParaRPr kumimoji="0" lang="en-US" altLang="zh-CN" sz="2400" b="1" i="0" u="none" strike="noStrike" kern="1200" cap="none" spc="0" normalizeH="0" baseline="0" noProof="0" dirty="0" smtClean="0">
              <a:ln>
                <a:noFill/>
              </a:ln>
              <a:solidFill>
                <a:schemeClr val="bg1"/>
              </a:solidFill>
              <a:effectLst/>
              <a:uLnTx/>
              <a:uFillTx/>
              <a:latin typeface="+mn-lt"/>
              <a:ea typeface="宋体" charset="-122"/>
              <a:cs typeface="+mn-cs"/>
            </a:endParaRPr>
          </a:p>
          <a:p>
            <a:pPr marL="574675" marR="0" lvl="1" indent="-342900" algn="l" defTabSz="914400" rtl="0" eaLnBrk="1" fontAlgn="auto" latinLnBrk="0" hangingPunct="1">
              <a:lnSpc>
                <a:spcPct val="90000"/>
              </a:lnSpc>
              <a:spcBef>
                <a:spcPts val="1200"/>
              </a:spcBef>
              <a:spcAft>
                <a:spcPts val="0"/>
              </a:spcAft>
              <a:buClr>
                <a:srgbClr val="C62326"/>
              </a:buClr>
              <a:buSzPct val="100000"/>
              <a:buFont typeface="Wingdings" charset="2"/>
              <a:buChar char="§"/>
              <a:tabLst/>
              <a:defRPr/>
            </a:pPr>
            <a:r>
              <a:rPr kumimoji="0" lang="zh-CN" altLang="en-US" sz="2400" b="1" i="0" u="none" strike="noStrike" kern="1200" cap="none" spc="0" normalizeH="0" baseline="0" noProof="0" dirty="0" smtClean="0">
                <a:ln>
                  <a:noFill/>
                </a:ln>
                <a:solidFill>
                  <a:schemeClr val="bg1"/>
                </a:solidFill>
                <a:effectLst/>
                <a:uLnTx/>
                <a:uFillTx/>
                <a:latin typeface="+mn-lt"/>
                <a:ea typeface="宋体" charset="-122"/>
                <a:cs typeface="+mn-cs"/>
              </a:rPr>
              <a:t>投稿信</a:t>
            </a:r>
            <a:endParaRPr kumimoji="0" lang="zh-CN" altLang="en-US" sz="1600" b="0" i="0" u="none" strike="noStrike" kern="1200" cap="none" spc="0" normalizeH="0" baseline="0" noProof="0" dirty="0" smtClean="0">
              <a:ln>
                <a:noFill/>
              </a:ln>
              <a:solidFill>
                <a:schemeClr val="bg1"/>
              </a:solidFill>
              <a:effectLst/>
              <a:uLnTx/>
              <a:uFillTx/>
              <a:latin typeface="+mn-lt"/>
              <a:ea typeface="宋体" charset="-122"/>
              <a:cs typeface="+mn-cs"/>
            </a:endParaRPr>
          </a:p>
          <a:p>
            <a:pPr marL="749300" marR="0" lvl="2" indent="-285750" algn="l" defTabSz="914400" rtl="0" eaLnBrk="1" fontAlgn="auto" latinLnBrk="0" hangingPunct="1">
              <a:lnSpc>
                <a:spcPct val="90000"/>
              </a:lnSpc>
              <a:spcBef>
                <a:spcPts val="600"/>
              </a:spcBef>
              <a:spcAft>
                <a:spcPts val="0"/>
              </a:spcAft>
              <a:buClr>
                <a:srgbClr val="C62326"/>
              </a:buClr>
              <a:buSzPct val="100000"/>
              <a:buFont typeface="Wingdings" charset="2"/>
              <a:buChar char="§"/>
              <a:tabLst/>
              <a:defRPr/>
            </a:pPr>
            <a:endParaRPr kumimoji="0" lang="zh-CN" altLang="en-US" sz="800" b="0" i="0" u="none" strike="noStrike" kern="1200" cap="none" spc="0" normalizeH="0" baseline="0" noProof="0" dirty="0" smtClean="0">
              <a:ln>
                <a:noFill/>
              </a:ln>
              <a:solidFill>
                <a:schemeClr val="bg1"/>
              </a:solidFill>
              <a:effectLst/>
              <a:uLnTx/>
              <a:uFillTx/>
              <a:latin typeface="+mn-lt"/>
              <a:ea typeface="宋体" charset="-122"/>
              <a:cs typeface="+mn-cs"/>
            </a:endParaRPr>
          </a:p>
          <a:p>
            <a:pPr marL="574675" marR="0" lvl="1" indent="-342900" algn="l" defTabSz="914400" rtl="0" eaLnBrk="1" fontAlgn="auto" latinLnBrk="0" hangingPunct="1">
              <a:lnSpc>
                <a:spcPct val="90000"/>
              </a:lnSpc>
              <a:spcBef>
                <a:spcPts val="1200"/>
              </a:spcBef>
              <a:spcAft>
                <a:spcPts val="0"/>
              </a:spcAft>
              <a:buClr>
                <a:srgbClr val="C62326"/>
              </a:buClr>
              <a:buSzPct val="100000"/>
              <a:tabLst/>
              <a:defRPr/>
            </a:pPr>
            <a:endParaRPr kumimoji="0" lang="zh-CN" altLang="en-US" sz="1600" b="0" i="0" u="none" strike="noStrike" kern="1200" cap="none" spc="0" normalizeH="0" baseline="0" noProof="0" dirty="0" smtClean="0">
              <a:ln>
                <a:noFill/>
              </a:ln>
              <a:solidFill>
                <a:schemeClr val="bg1">
                  <a:lumMod val="50000"/>
                  <a:lumOff val="50000"/>
                </a:schemeClr>
              </a:solidFill>
              <a:effectLst/>
              <a:uLnTx/>
              <a:uFillTx/>
              <a:latin typeface="+mn-lt"/>
              <a:ea typeface="宋体" charset="-122"/>
              <a:cs typeface="+mn-cs"/>
            </a:endParaRPr>
          </a:p>
        </p:txBody>
      </p:sp>
      <p:sp>
        <p:nvSpPr>
          <p:cNvPr id="3" name="Rectangle 2"/>
          <p:cNvSpPr txBox="1">
            <a:spLocks noChangeArrowheads="1"/>
          </p:cNvSpPr>
          <p:nvPr/>
        </p:nvSpPr>
        <p:spPr>
          <a:xfrm>
            <a:off x="468312" y="188913"/>
            <a:ext cx="11337001" cy="563562"/>
          </a:xfrm>
          <a:prstGeom prst="rect">
            <a:avLst/>
          </a:prstGeom>
        </p:spPr>
        <p:txBody>
          <a:bodyPr/>
          <a:lstStyle/>
          <a:p>
            <a:pPr>
              <a:lnSpc>
                <a:spcPct val="90000"/>
              </a:lnSpc>
              <a:spcBef>
                <a:spcPct val="0"/>
              </a:spcBef>
              <a:defRPr/>
            </a:pPr>
            <a:r>
              <a:rPr lang="zh-CN" altLang="en-US" sz="2800" b="1" dirty="0" smtClean="0">
                <a:ln w="9525">
                  <a:noFill/>
                  <a:prstDash val="solid"/>
                </a:ln>
                <a:solidFill>
                  <a:srgbClr val="C62326"/>
                </a:solidFill>
                <a:ea typeface="宋体" charset="-122"/>
              </a:rPr>
              <a:t>了解投稿要求</a:t>
            </a:r>
            <a:r>
              <a:rPr lang="en-US" altLang="zh-CN" sz="2800" b="1" dirty="0" smtClean="0">
                <a:ln w="9525">
                  <a:noFill/>
                  <a:prstDash val="solid"/>
                </a:ln>
                <a:solidFill>
                  <a:srgbClr val="C62326"/>
                </a:solidFill>
                <a:ea typeface="宋体" charset="-122"/>
              </a:rPr>
              <a:t>_</a:t>
            </a:r>
            <a:r>
              <a:rPr lang="zh-CN" altLang="en-US" sz="2800" b="1" dirty="0" smtClean="0">
                <a:ln w="9525">
                  <a:noFill/>
                  <a:prstDash val="solid"/>
                </a:ln>
                <a:solidFill>
                  <a:srgbClr val="C62326"/>
                </a:solidFill>
                <a:ea typeface="宋体" charset="-122"/>
              </a:rPr>
              <a:t>作者投稿须知（</a:t>
            </a:r>
            <a:r>
              <a:rPr lang="en-US" altLang="zh-CN" sz="2800" b="1" dirty="0" smtClean="0"/>
              <a:t> </a:t>
            </a:r>
            <a:r>
              <a:rPr lang="en-US" altLang="zh-CN" sz="2800" b="1" dirty="0" smtClean="0">
                <a:solidFill>
                  <a:srgbClr val="C61F26"/>
                </a:solidFill>
              </a:rPr>
              <a:t>Submitting your manuscript</a:t>
            </a:r>
            <a:r>
              <a:rPr lang="zh-CN" altLang="en-US" sz="2800" b="1" dirty="0" smtClean="0">
                <a:ln w="9525">
                  <a:noFill/>
                  <a:prstDash val="solid"/>
                </a:ln>
                <a:solidFill>
                  <a:srgbClr val="C62326"/>
                </a:solidFill>
                <a:ea typeface="宋体" charset="-122"/>
              </a:rPr>
              <a:t>）</a:t>
            </a:r>
          </a:p>
        </p:txBody>
      </p:sp>
      <p:sp>
        <p:nvSpPr>
          <p:cNvPr id="4" name="Content Placeholder 13"/>
          <p:cNvSpPr txBox="1">
            <a:spLocks/>
          </p:cNvSpPr>
          <p:nvPr/>
        </p:nvSpPr>
        <p:spPr>
          <a:xfrm>
            <a:off x="586854" y="2361062"/>
            <a:ext cx="9335069" cy="3036627"/>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ts val="1800"/>
              </a:spcBef>
              <a:spcAft>
                <a:spcPts val="0"/>
              </a:spcAft>
              <a:buClr>
                <a:srgbClr val="C62326"/>
              </a:buClr>
              <a:buSzPct val="100000"/>
              <a:buFont typeface="Wingdings" charset="2"/>
              <a:buChar char="§"/>
              <a:tabLst/>
              <a:defRPr/>
            </a:pPr>
            <a:endParaRPr kumimoji="0" lang="en-US" altLang="en-US" sz="2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5" name="矩形 4"/>
          <p:cNvSpPr/>
          <p:nvPr/>
        </p:nvSpPr>
        <p:spPr>
          <a:xfrm>
            <a:off x="823783" y="2361062"/>
            <a:ext cx="6092825" cy="646331"/>
          </a:xfrm>
          <a:prstGeom prst="rect">
            <a:avLst/>
          </a:prstGeom>
        </p:spPr>
        <p:txBody>
          <a:bodyPr>
            <a:spAutoFit/>
          </a:bodyPr>
          <a:lstStyle/>
          <a:p>
            <a:r>
              <a:rPr lang="zh-CN" altLang="en-US" b="1" dirty="0">
                <a:solidFill>
                  <a:srgbClr val="191919"/>
                </a:solidFill>
                <a:latin typeface="PingFang SC"/>
              </a:rPr>
              <a:t>第一部分</a:t>
            </a:r>
            <a:endParaRPr lang="zh-CN" altLang="en-US" dirty="0">
              <a:solidFill>
                <a:srgbClr val="191919"/>
              </a:solidFill>
              <a:latin typeface="PingFang SC"/>
            </a:endParaRPr>
          </a:p>
          <a:p>
            <a:r>
              <a:rPr lang="zh-CN" altLang="en-US" dirty="0">
                <a:solidFill>
                  <a:srgbClr val="191919"/>
                </a:solidFill>
                <a:latin typeface="PingFang SC"/>
              </a:rPr>
              <a:t>你会想要涉及业务</a:t>
            </a:r>
            <a:r>
              <a:rPr lang="zh-CN" altLang="en-US" dirty="0" smtClean="0">
                <a:solidFill>
                  <a:srgbClr val="191919"/>
                </a:solidFill>
                <a:latin typeface="PingFang SC"/>
              </a:rPr>
              <a:t>信息</a:t>
            </a:r>
            <a:endParaRPr lang="en-US" altLang="zh-CN" b="0" i="0" dirty="0">
              <a:solidFill>
                <a:srgbClr val="191919"/>
              </a:solidFill>
              <a:effectLst/>
              <a:latin typeface="PingFang SC"/>
            </a:endParaRPr>
          </a:p>
        </p:txBody>
      </p:sp>
      <p:sp>
        <p:nvSpPr>
          <p:cNvPr id="7" name="矩形 6"/>
          <p:cNvSpPr/>
          <p:nvPr/>
        </p:nvSpPr>
        <p:spPr>
          <a:xfrm>
            <a:off x="823783" y="3109990"/>
            <a:ext cx="6092825" cy="923330"/>
          </a:xfrm>
          <a:prstGeom prst="rect">
            <a:avLst/>
          </a:prstGeom>
        </p:spPr>
        <p:txBody>
          <a:bodyPr>
            <a:spAutoFit/>
          </a:bodyPr>
          <a:lstStyle/>
          <a:p>
            <a:r>
              <a:rPr lang="zh-CN" altLang="en-US" b="1" dirty="0">
                <a:solidFill>
                  <a:srgbClr val="191919"/>
                </a:solidFill>
                <a:latin typeface="PingFang SC"/>
              </a:rPr>
              <a:t>第二部分</a:t>
            </a:r>
            <a:endParaRPr lang="zh-CN" altLang="en-US" dirty="0">
              <a:solidFill>
                <a:srgbClr val="191919"/>
              </a:solidFill>
              <a:latin typeface="PingFang SC"/>
            </a:endParaRPr>
          </a:p>
          <a:p>
            <a:r>
              <a:rPr lang="zh-CN" altLang="en-US" dirty="0">
                <a:solidFill>
                  <a:srgbClr val="191919"/>
                </a:solidFill>
                <a:latin typeface="PingFang SC"/>
              </a:rPr>
              <a:t>在第二部分告诉编辑为什么你的论文令人关注而且重要，为什么应将这篇论文发出审稿</a:t>
            </a:r>
            <a:endParaRPr lang="zh-CN" altLang="en-US" b="0" i="0" dirty="0">
              <a:solidFill>
                <a:srgbClr val="191919"/>
              </a:solidFill>
              <a:effectLst/>
              <a:latin typeface="PingFang SC"/>
            </a:endParaRPr>
          </a:p>
        </p:txBody>
      </p:sp>
      <p:sp>
        <p:nvSpPr>
          <p:cNvPr id="8" name="矩形 7"/>
          <p:cNvSpPr/>
          <p:nvPr/>
        </p:nvSpPr>
        <p:spPr>
          <a:xfrm>
            <a:off x="823783" y="4345514"/>
            <a:ext cx="6092825" cy="923330"/>
          </a:xfrm>
          <a:prstGeom prst="rect">
            <a:avLst/>
          </a:prstGeom>
        </p:spPr>
        <p:txBody>
          <a:bodyPr>
            <a:spAutoFit/>
          </a:bodyPr>
          <a:lstStyle/>
          <a:p>
            <a:r>
              <a:rPr lang="zh-CN" altLang="en-US" b="1" dirty="0">
                <a:solidFill>
                  <a:srgbClr val="191919"/>
                </a:solidFill>
                <a:latin typeface="PingFang SC"/>
              </a:rPr>
              <a:t>第三部分</a:t>
            </a:r>
            <a:endParaRPr lang="zh-CN" altLang="en-US" dirty="0">
              <a:solidFill>
                <a:srgbClr val="191919"/>
              </a:solidFill>
              <a:latin typeface="PingFang SC"/>
            </a:endParaRPr>
          </a:p>
          <a:p>
            <a:r>
              <a:rPr lang="zh-CN" altLang="en-US" dirty="0">
                <a:solidFill>
                  <a:srgbClr val="191919"/>
                </a:solidFill>
                <a:latin typeface="PingFang SC"/>
              </a:rPr>
              <a:t>接下来，用第三段结束你的投稿信，进一步强调你们研究的重要性，但要契合这份特定期刊的读者背景</a:t>
            </a:r>
            <a:endParaRPr lang="zh-CN" altLang="en-US" b="0" i="0" dirty="0">
              <a:solidFill>
                <a:srgbClr val="191919"/>
              </a:solidFill>
              <a:effectLst/>
              <a:latin typeface="PingFang SC"/>
            </a:endParaRPr>
          </a:p>
        </p:txBody>
      </p:sp>
    </p:spTree>
    <p:extLst>
      <p:ext uri="{BB962C8B-B14F-4D97-AF65-F5344CB8AC3E}">
        <p14:creationId xmlns:p14="http://schemas.microsoft.com/office/powerpoint/2010/main" val="369371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jpg"/>
          <p:cNvPicPr>
            <a:picLocks noChangeAspect="1"/>
          </p:cNvPicPr>
          <p:nvPr/>
        </p:nvPicPr>
        <p:blipFill>
          <a:blip r:embed="rId3"/>
          <a:stretch>
            <a:fillRect/>
          </a:stretch>
        </p:blipFill>
        <p:spPr>
          <a:xfrm>
            <a:off x="6238875" y="2349500"/>
            <a:ext cx="4221162" cy="3384550"/>
          </a:xfrm>
          <a:prstGeom prst="rect">
            <a:avLst/>
          </a:prstGeom>
          <a:ln>
            <a:noFill/>
          </a:ln>
          <a:effectLst>
            <a:outerShdw blurRad="292100" dist="139700" dir="2700000" algn="tl" rotWithShape="0">
              <a:srgbClr val="333333">
                <a:alpha val="65000"/>
              </a:srgbClr>
            </a:outerShdw>
          </a:effectLst>
        </p:spPr>
      </p:pic>
      <p:sp>
        <p:nvSpPr>
          <p:cNvPr id="3" name="Rectangle 2"/>
          <p:cNvSpPr txBox="1">
            <a:spLocks noChangeArrowheads="1"/>
          </p:cNvSpPr>
          <p:nvPr/>
        </p:nvSpPr>
        <p:spPr>
          <a:xfrm>
            <a:off x="2206625" y="476251"/>
            <a:ext cx="6705600" cy="504825"/>
          </a:xfrm>
          <a:prstGeom prst="rect">
            <a:avLst/>
          </a:prstGeom>
        </p:spPr>
        <p:txBody>
          <a:bodyPr/>
          <a:lstStyle/>
          <a:p>
            <a:pPr fontAlgn="base">
              <a:spcBef>
                <a:spcPct val="0"/>
              </a:spcBef>
              <a:spcAft>
                <a:spcPct val="0"/>
              </a:spcAft>
              <a:defRPr/>
            </a:pPr>
            <a:r>
              <a:rPr lang="en-US" altLang="zh-CN" sz="2800" kern="0" dirty="0">
                <a:solidFill>
                  <a:srgbClr val="000000"/>
                </a:solidFill>
                <a:latin typeface="Arial"/>
                <a:ea typeface="黑体" pitchFamily="49" charset="-122"/>
              </a:rPr>
              <a:t>Science </a:t>
            </a:r>
            <a:r>
              <a:rPr lang="zh-CN" altLang="en-US" sz="2800" kern="0" dirty="0">
                <a:solidFill>
                  <a:srgbClr val="000000"/>
                </a:solidFill>
                <a:latin typeface="Arial"/>
                <a:ea typeface="黑体" pitchFamily="49" charset="-122"/>
              </a:rPr>
              <a:t>和中国</a:t>
            </a:r>
          </a:p>
        </p:txBody>
      </p:sp>
      <p:sp>
        <p:nvSpPr>
          <p:cNvPr id="12293" name="TextBox 5"/>
          <p:cNvSpPr txBox="1">
            <a:spLocks noChangeArrowheads="1"/>
          </p:cNvSpPr>
          <p:nvPr/>
        </p:nvSpPr>
        <p:spPr bwMode="auto">
          <a:xfrm>
            <a:off x="4257676" y="6211888"/>
            <a:ext cx="64087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None/>
            </a:pPr>
            <a:endParaRPr lang="en-US" altLang="zh-CN" sz="1800">
              <a:solidFill>
                <a:srgbClr val="000000"/>
              </a:solidFill>
            </a:endParaRPr>
          </a:p>
          <a:p>
            <a:pPr fontAlgn="base">
              <a:spcBef>
                <a:spcPct val="0"/>
              </a:spcBef>
              <a:spcAft>
                <a:spcPct val="0"/>
              </a:spcAft>
              <a:buNone/>
            </a:pPr>
            <a:r>
              <a:rPr lang="en-US" altLang="zh-CN" sz="1800">
                <a:solidFill>
                  <a:srgbClr val="000000"/>
                </a:solidFill>
              </a:rPr>
              <a:t>http://news.sina.com.cn/c/2014-04-05/202229873367.shtml</a:t>
            </a:r>
            <a:endParaRPr lang="zh-CN" altLang="en-US" sz="1800">
              <a:solidFill>
                <a:srgbClr val="000000"/>
              </a:solidFill>
            </a:endParaRPr>
          </a:p>
        </p:txBody>
      </p:sp>
      <p:pic>
        <p:nvPicPr>
          <p:cNvPr id="12294" name="图片 6" descr="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2412" y="908051"/>
            <a:ext cx="483870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图片 4" descr="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17700" y="2036764"/>
            <a:ext cx="6769100" cy="460533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77333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fade">
                                      <p:cBhvr>
                                        <p:cTn id="7" dur="500"/>
                                        <p:tgtEl>
                                          <p:spTgt spid="122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2292"/>
                                        </p:tgtEl>
                                        <p:attrNameLst>
                                          <p:attrName>style.visibility</p:attrName>
                                        </p:attrNameLst>
                                      </p:cBhvr>
                                      <p:to>
                                        <p:strVal val="visible"/>
                                      </p:to>
                                    </p:set>
                                    <p:animEffect transition="in" filter="fade">
                                      <p:cBhvr>
                                        <p:cTn id="17" dur="500"/>
                                        <p:tgtEl>
                                          <p:spTgt spid="1229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293"/>
                                        </p:tgtEl>
                                        <p:attrNameLst>
                                          <p:attrName>style.visibility</p:attrName>
                                        </p:attrNameLst>
                                      </p:cBhvr>
                                      <p:to>
                                        <p:strVal val="visible"/>
                                      </p:to>
                                    </p:set>
                                    <p:animEffect transition="in" filter="fade">
                                      <p:cBhvr>
                                        <p:cTn id="22"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23849" y="1125538"/>
            <a:ext cx="10362347" cy="5400675"/>
          </a:xfrm>
          <a:prstGeom prst="rect">
            <a:avLst/>
          </a:prstGeom>
        </p:spPr>
        <p:txBody>
          <a:bodyPr/>
          <a:lstStyle/>
          <a:p>
            <a:pPr marL="342900" marR="0" lvl="0" indent="-342900" algn="l" defTabSz="914400" rtl="0" eaLnBrk="1" fontAlgn="auto" latinLnBrk="0" hangingPunct="1">
              <a:lnSpc>
                <a:spcPct val="90000"/>
              </a:lnSpc>
              <a:spcBef>
                <a:spcPts val="1800"/>
              </a:spcBef>
              <a:spcAft>
                <a:spcPts val="0"/>
              </a:spcAft>
              <a:buClr>
                <a:srgbClr val="C62326"/>
              </a:buClr>
              <a:buSzPct val="100000"/>
              <a:buFont typeface="Wingdings" charset="2"/>
              <a:buChar char="§"/>
              <a:tabLst/>
              <a:defRPr/>
            </a:pPr>
            <a:r>
              <a:rPr kumimoji="0" lang="zh-CN" altLang="en-US" sz="2400" b="1" i="0" u="none" strike="noStrike" kern="1200" cap="none" spc="0" normalizeH="0" baseline="0" noProof="0" dirty="0" smtClean="0">
                <a:ln>
                  <a:noFill/>
                </a:ln>
                <a:solidFill>
                  <a:schemeClr val="bg1"/>
                </a:solidFill>
                <a:effectLst/>
                <a:uLnTx/>
                <a:uFillTx/>
                <a:latin typeface="+mn-lt"/>
                <a:ea typeface="宋体" charset="-122"/>
                <a:cs typeface="+mn-cs"/>
              </a:rPr>
              <a:t>提交稿件的要求</a:t>
            </a:r>
            <a:endParaRPr kumimoji="0" lang="en-US" altLang="zh-CN" sz="2400" b="1" i="0" u="none" strike="noStrike" kern="1200" cap="none" spc="0" normalizeH="0" baseline="0" noProof="0" dirty="0" smtClean="0">
              <a:ln>
                <a:noFill/>
              </a:ln>
              <a:solidFill>
                <a:schemeClr val="bg1"/>
              </a:solidFill>
              <a:effectLst/>
              <a:uLnTx/>
              <a:uFillTx/>
              <a:latin typeface="+mn-lt"/>
              <a:ea typeface="宋体" charset="-122"/>
              <a:cs typeface="+mn-cs"/>
            </a:endParaRPr>
          </a:p>
          <a:p>
            <a:pPr marL="749300" marR="0" lvl="2" indent="-285750" algn="l" defTabSz="914400" rtl="0" eaLnBrk="1" fontAlgn="auto" latinLnBrk="0" hangingPunct="1">
              <a:lnSpc>
                <a:spcPct val="90000"/>
              </a:lnSpc>
              <a:spcBef>
                <a:spcPts val="600"/>
              </a:spcBef>
              <a:spcAft>
                <a:spcPts val="0"/>
              </a:spcAft>
              <a:buClr>
                <a:srgbClr val="C62326"/>
              </a:buClr>
              <a:buSzPct val="100000"/>
              <a:buFont typeface="Wingdings" charset="2"/>
              <a:buChar char="§"/>
              <a:tabLst/>
              <a:defRPr/>
            </a:pPr>
            <a:endParaRPr kumimoji="0" lang="zh-CN" altLang="en-US" sz="800" b="0" i="0" u="none" strike="noStrike" kern="1200" cap="none" spc="0" normalizeH="0" baseline="0" noProof="0" dirty="0" smtClean="0">
              <a:ln>
                <a:noFill/>
              </a:ln>
              <a:solidFill>
                <a:schemeClr val="bg1"/>
              </a:solidFill>
              <a:effectLst/>
              <a:uLnTx/>
              <a:uFillTx/>
              <a:latin typeface="+mn-lt"/>
              <a:ea typeface="宋体" charset="-122"/>
              <a:cs typeface="+mn-cs"/>
            </a:endParaRPr>
          </a:p>
          <a:p>
            <a:pPr marL="574675" marR="0" lvl="1" indent="-342900" algn="l" defTabSz="914400" rtl="0" eaLnBrk="1" fontAlgn="auto" latinLnBrk="0" hangingPunct="1">
              <a:lnSpc>
                <a:spcPct val="90000"/>
              </a:lnSpc>
              <a:spcBef>
                <a:spcPts val="1200"/>
              </a:spcBef>
              <a:spcAft>
                <a:spcPts val="0"/>
              </a:spcAft>
              <a:buClr>
                <a:srgbClr val="C62326"/>
              </a:buClr>
              <a:buSzPct val="100000"/>
              <a:buFont typeface="Wingdings" charset="2"/>
              <a:buChar char="§"/>
              <a:tabLst/>
              <a:defRPr/>
            </a:pPr>
            <a:r>
              <a:rPr kumimoji="0" lang="zh-CN" altLang="en-US" sz="2400" b="0" i="0" u="none" strike="noStrike" kern="1200" cap="none" spc="0" normalizeH="0" baseline="0" noProof="0" dirty="0" smtClean="0">
                <a:ln>
                  <a:noFill/>
                </a:ln>
                <a:solidFill>
                  <a:schemeClr val="bg1"/>
                </a:solidFill>
                <a:effectLst/>
                <a:uLnTx/>
                <a:uFillTx/>
                <a:latin typeface="+mn-lt"/>
                <a:ea typeface="宋体" charset="-122"/>
                <a:cs typeface="+mn-cs"/>
              </a:rPr>
              <a:t>其他需要提供的信息</a:t>
            </a:r>
          </a:p>
          <a:p>
            <a:pPr marL="749300" marR="0" lvl="2" indent="-285750" algn="l" defTabSz="914400" rtl="0" eaLnBrk="1" fontAlgn="auto" latinLnBrk="0" hangingPunct="1">
              <a:lnSpc>
                <a:spcPct val="90000"/>
              </a:lnSpc>
              <a:spcBef>
                <a:spcPts val="600"/>
              </a:spcBef>
              <a:spcAft>
                <a:spcPts val="0"/>
              </a:spcAft>
              <a:buClr>
                <a:srgbClr val="C62326"/>
              </a:buClr>
              <a:buSzPct val="100000"/>
              <a:buFont typeface="Wingdings" charset="2"/>
              <a:buChar char="§"/>
              <a:tabLst/>
              <a:defRPr/>
            </a:pPr>
            <a:r>
              <a:rPr kumimoji="0" lang="zh-CN" altLang="en-US" sz="1600" b="0" i="0" u="none" strike="noStrike" kern="1200" cap="none" spc="0" normalizeH="0" baseline="0" noProof="0" dirty="0" smtClean="0">
                <a:ln>
                  <a:noFill/>
                </a:ln>
                <a:solidFill>
                  <a:schemeClr val="bg1"/>
                </a:solidFill>
                <a:effectLst/>
                <a:uLnTx/>
                <a:uFillTx/>
                <a:latin typeface="+mn-lt"/>
                <a:ea typeface="宋体" charset="-122"/>
                <a:cs typeface="+mn-cs"/>
              </a:rPr>
              <a:t>给出所有作者的姓名、电话和传真号码、邮政与电子信地址 ；</a:t>
            </a:r>
          </a:p>
          <a:p>
            <a:pPr marL="749300" marR="0" lvl="2" indent="-285750" algn="l" defTabSz="914400" rtl="0" eaLnBrk="1" fontAlgn="auto" latinLnBrk="0" hangingPunct="1">
              <a:lnSpc>
                <a:spcPct val="90000"/>
              </a:lnSpc>
              <a:spcBef>
                <a:spcPts val="600"/>
              </a:spcBef>
              <a:spcAft>
                <a:spcPts val="0"/>
              </a:spcAft>
              <a:buClr>
                <a:srgbClr val="C62326"/>
              </a:buClr>
              <a:buSzPct val="100000"/>
              <a:buFont typeface="Wingdings" charset="2"/>
              <a:buChar char="§"/>
              <a:tabLst/>
              <a:defRPr/>
            </a:pPr>
            <a:r>
              <a:rPr kumimoji="0" lang="zh-CN" altLang="en-US" sz="1600" b="0" i="0" u="none" strike="noStrike" kern="1200" cap="none" spc="0" normalizeH="0" baseline="0" noProof="0" dirty="0" smtClean="0">
                <a:ln>
                  <a:noFill/>
                </a:ln>
                <a:solidFill>
                  <a:schemeClr val="bg1"/>
                </a:solidFill>
                <a:effectLst/>
                <a:uLnTx/>
                <a:uFillTx/>
                <a:latin typeface="+mn-lt"/>
                <a:ea typeface="宋体" charset="-122"/>
                <a:cs typeface="+mn-cs"/>
              </a:rPr>
              <a:t>申明文中所有内容都没有在其他地方发表过，目前也没有考虑在其他地方发表，包括在网上发表； </a:t>
            </a:r>
          </a:p>
          <a:p>
            <a:pPr marL="749300" marR="0" lvl="2" indent="-285750" algn="l" defTabSz="914400" rtl="0" eaLnBrk="1" fontAlgn="auto" latinLnBrk="0" hangingPunct="1">
              <a:lnSpc>
                <a:spcPct val="90000"/>
              </a:lnSpc>
              <a:spcBef>
                <a:spcPts val="600"/>
              </a:spcBef>
              <a:spcAft>
                <a:spcPts val="0"/>
              </a:spcAft>
              <a:buClr>
                <a:srgbClr val="C62326"/>
              </a:buClr>
              <a:buSzPct val="100000"/>
              <a:buFont typeface="Wingdings" charset="2"/>
              <a:buChar char="§"/>
              <a:tabLst/>
              <a:defRPr/>
            </a:pPr>
            <a:r>
              <a:rPr kumimoji="0" lang="zh-CN" altLang="en-US" sz="1600" b="0" i="0" u="none" strike="noStrike" kern="1200" cap="none" spc="0" normalizeH="0" baseline="0" noProof="0" dirty="0" smtClean="0">
                <a:ln>
                  <a:noFill/>
                </a:ln>
                <a:solidFill>
                  <a:schemeClr val="bg1"/>
                </a:solidFill>
                <a:effectLst/>
                <a:uLnTx/>
                <a:uFillTx/>
                <a:latin typeface="+mn-lt"/>
                <a:ea typeface="宋体" charset="-122"/>
                <a:cs typeface="+mn-cs"/>
              </a:rPr>
              <a:t>提供</a:t>
            </a:r>
            <a:r>
              <a:rPr kumimoji="0" lang="en-US" altLang="zh-CN" sz="1600" b="0" i="0" u="none" strike="noStrike" kern="1200" cap="none" spc="0" normalizeH="0" baseline="0" noProof="0" dirty="0" smtClean="0">
                <a:ln>
                  <a:noFill/>
                </a:ln>
                <a:solidFill>
                  <a:schemeClr val="bg1"/>
                </a:solidFill>
                <a:effectLst/>
                <a:uLnTx/>
                <a:uFillTx/>
                <a:latin typeface="+mn-lt"/>
                <a:ea typeface="宋体" charset="-122"/>
                <a:cs typeface="+mn-cs"/>
              </a:rPr>
              <a:t>5</a:t>
            </a:r>
            <a:r>
              <a:rPr kumimoji="0" lang="zh-CN" altLang="en-US" sz="1600" b="0" i="0" u="none" strike="noStrike" kern="1200" cap="none" spc="0" normalizeH="0" baseline="0" noProof="0" dirty="0" smtClean="0">
                <a:ln>
                  <a:noFill/>
                </a:ln>
                <a:solidFill>
                  <a:schemeClr val="bg1"/>
                </a:solidFill>
                <a:effectLst/>
                <a:uLnTx/>
                <a:uFillTx/>
                <a:latin typeface="+mn-lt"/>
                <a:ea typeface="宋体" charset="-122"/>
                <a:cs typeface="+mn-cs"/>
              </a:rPr>
              <a:t>位可能做你的文章审稿人的姓名、邮政与电子信地址、电话和传真号码、以及研究领域；</a:t>
            </a:r>
          </a:p>
          <a:p>
            <a:pPr marL="749300" marR="0" lvl="2" indent="-285750" algn="l" defTabSz="914400" rtl="0" eaLnBrk="1" fontAlgn="auto" latinLnBrk="0" hangingPunct="1">
              <a:lnSpc>
                <a:spcPct val="90000"/>
              </a:lnSpc>
              <a:spcBef>
                <a:spcPts val="600"/>
              </a:spcBef>
              <a:spcAft>
                <a:spcPts val="0"/>
              </a:spcAft>
              <a:buClr>
                <a:srgbClr val="C62326"/>
              </a:buClr>
              <a:buSzPct val="100000"/>
              <a:buFont typeface="Wingdings" charset="2"/>
              <a:buChar char="§"/>
              <a:tabLst/>
              <a:defRPr/>
            </a:pPr>
            <a:r>
              <a:rPr kumimoji="0" lang="zh-CN" altLang="en-US" sz="1600" b="0" i="0" u="none" strike="noStrike" kern="1200" cap="none" spc="0" normalizeH="0" baseline="0" noProof="0" dirty="0" smtClean="0">
                <a:ln>
                  <a:noFill/>
                </a:ln>
                <a:solidFill>
                  <a:schemeClr val="bg1"/>
                </a:solidFill>
                <a:effectLst/>
                <a:uLnTx/>
                <a:uFillTx/>
                <a:latin typeface="+mn-lt"/>
                <a:ea typeface="宋体" charset="-122"/>
                <a:cs typeface="+mn-cs"/>
              </a:rPr>
              <a:t>涉及人体的研究工作时必须提供一个声明，表明在向当事人解释了研究的性质和可能产生的后果后，得到了当事人的知情同意； </a:t>
            </a:r>
          </a:p>
          <a:p>
            <a:pPr marL="749300" marR="0" lvl="2" indent="-285750" algn="l" defTabSz="914400" rtl="0" eaLnBrk="1" fontAlgn="auto" latinLnBrk="0" hangingPunct="1">
              <a:lnSpc>
                <a:spcPct val="90000"/>
              </a:lnSpc>
              <a:spcBef>
                <a:spcPts val="600"/>
              </a:spcBef>
              <a:spcAft>
                <a:spcPts val="0"/>
              </a:spcAft>
              <a:buClr>
                <a:srgbClr val="C62326"/>
              </a:buClr>
              <a:buSzPct val="100000"/>
              <a:buFont typeface="Wingdings" charset="2"/>
              <a:buChar char="§"/>
              <a:tabLst/>
              <a:defRPr/>
            </a:pPr>
            <a:r>
              <a:rPr kumimoji="0" lang="zh-CN" altLang="en-US" sz="1600" b="0" i="0" u="none" strike="noStrike" kern="1200" cap="none" spc="0" normalizeH="0" baseline="0" noProof="0" dirty="0" smtClean="0">
                <a:ln>
                  <a:noFill/>
                </a:ln>
                <a:solidFill>
                  <a:schemeClr val="bg1"/>
                </a:solidFill>
                <a:effectLst/>
                <a:uLnTx/>
                <a:uFillTx/>
                <a:latin typeface="+mn-lt"/>
                <a:ea typeface="宋体" charset="-122"/>
                <a:cs typeface="+mn-cs"/>
              </a:rPr>
              <a:t>用实验动物进行研究工作的作者必须声明动物的权益已依据有关规定得到了妥善保护；</a:t>
            </a:r>
          </a:p>
          <a:p>
            <a:pPr marL="749300" marR="0" lvl="2" indent="-285750" algn="l" defTabSz="914400" rtl="0" eaLnBrk="1" fontAlgn="auto" latinLnBrk="0" hangingPunct="1">
              <a:lnSpc>
                <a:spcPct val="90000"/>
              </a:lnSpc>
              <a:spcBef>
                <a:spcPts val="600"/>
              </a:spcBef>
              <a:spcAft>
                <a:spcPts val="0"/>
              </a:spcAft>
              <a:buClr>
                <a:srgbClr val="C62326"/>
              </a:buClr>
              <a:buSzPct val="100000"/>
              <a:buFont typeface="Wingdings" charset="2"/>
              <a:buChar char="§"/>
              <a:tabLst/>
              <a:defRPr/>
            </a:pPr>
            <a:r>
              <a:rPr kumimoji="0" lang="zh-CN" altLang="en-US" sz="1600" b="0" i="0" u="none" strike="noStrike" kern="1200" cap="none" spc="0" normalizeH="0" baseline="0" noProof="0" dirty="0" smtClean="0">
                <a:ln>
                  <a:noFill/>
                </a:ln>
                <a:solidFill>
                  <a:schemeClr val="bg1"/>
                </a:solidFill>
                <a:effectLst/>
                <a:uLnTx/>
                <a:uFillTx/>
                <a:latin typeface="+mn-lt"/>
                <a:ea typeface="宋体" charset="-122"/>
                <a:cs typeface="+mn-cs"/>
              </a:rPr>
              <a:t>如果你在文中引用了某个作者的个人通信、未发表的论文、或正在发表中的论文，而这位作者又不是本文的作者之一，那么你还要提供这位作者允许你引用的书面材料。</a:t>
            </a:r>
          </a:p>
          <a:p>
            <a:pPr marL="574675" marR="0" lvl="1" indent="-342900" algn="l" defTabSz="914400" rtl="0" eaLnBrk="1" fontAlgn="auto" latinLnBrk="0" hangingPunct="1">
              <a:lnSpc>
                <a:spcPct val="90000"/>
              </a:lnSpc>
              <a:spcBef>
                <a:spcPts val="1200"/>
              </a:spcBef>
              <a:spcAft>
                <a:spcPts val="0"/>
              </a:spcAft>
              <a:buClr>
                <a:srgbClr val="C62326"/>
              </a:buClr>
              <a:buSzPct val="100000"/>
              <a:tabLst/>
              <a:defRPr/>
            </a:pPr>
            <a:endParaRPr kumimoji="0" lang="zh-CN" altLang="en-US" sz="1600" b="0" i="0" u="none" strike="noStrike" kern="1200" cap="none" spc="0" normalizeH="0" baseline="0" noProof="0" dirty="0" smtClean="0">
              <a:ln>
                <a:noFill/>
              </a:ln>
              <a:solidFill>
                <a:schemeClr val="bg1">
                  <a:lumMod val="50000"/>
                  <a:lumOff val="50000"/>
                </a:schemeClr>
              </a:solidFill>
              <a:effectLst/>
              <a:uLnTx/>
              <a:uFillTx/>
              <a:latin typeface="+mn-lt"/>
              <a:ea typeface="宋体" charset="-122"/>
              <a:cs typeface="+mn-cs"/>
            </a:endParaRPr>
          </a:p>
        </p:txBody>
      </p:sp>
      <p:sp>
        <p:nvSpPr>
          <p:cNvPr id="3" name="Rectangle 2"/>
          <p:cNvSpPr txBox="1">
            <a:spLocks noChangeArrowheads="1"/>
          </p:cNvSpPr>
          <p:nvPr/>
        </p:nvSpPr>
        <p:spPr>
          <a:xfrm>
            <a:off x="468312" y="188913"/>
            <a:ext cx="11337001" cy="563562"/>
          </a:xfrm>
          <a:prstGeom prst="rect">
            <a:avLst/>
          </a:prstGeom>
        </p:spPr>
        <p:txBody>
          <a:bodyPr/>
          <a:lstStyle/>
          <a:p>
            <a:pPr>
              <a:lnSpc>
                <a:spcPct val="90000"/>
              </a:lnSpc>
              <a:spcBef>
                <a:spcPct val="0"/>
              </a:spcBef>
              <a:defRPr/>
            </a:pPr>
            <a:r>
              <a:rPr lang="zh-CN" altLang="en-US" sz="2800" b="1" dirty="0" smtClean="0">
                <a:ln w="9525">
                  <a:noFill/>
                  <a:prstDash val="solid"/>
                </a:ln>
                <a:solidFill>
                  <a:srgbClr val="C62326"/>
                </a:solidFill>
                <a:ea typeface="宋体" charset="-122"/>
              </a:rPr>
              <a:t>了解投稿要求</a:t>
            </a:r>
            <a:r>
              <a:rPr lang="en-US" altLang="zh-CN" sz="2800" b="1" dirty="0" smtClean="0">
                <a:ln w="9525">
                  <a:noFill/>
                  <a:prstDash val="solid"/>
                </a:ln>
                <a:solidFill>
                  <a:srgbClr val="C62326"/>
                </a:solidFill>
                <a:ea typeface="宋体" charset="-122"/>
              </a:rPr>
              <a:t>_</a:t>
            </a:r>
            <a:r>
              <a:rPr lang="zh-CN" altLang="en-US" sz="2800" b="1" dirty="0" smtClean="0">
                <a:ln w="9525">
                  <a:noFill/>
                  <a:prstDash val="solid"/>
                </a:ln>
                <a:solidFill>
                  <a:srgbClr val="C62326"/>
                </a:solidFill>
                <a:ea typeface="宋体" charset="-122"/>
              </a:rPr>
              <a:t>作者投稿须知（</a:t>
            </a:r>
            <a:r>
              <a:rPr lang="en-US" altLang="zh-CN" sz="2800" b="1" dirty="0" smtClean="0"/>
              <a:t> </a:t>
            </a:r>
            <a:r>
              <a:rPr lang="en-US" altLang="zh-CN" sz="2800" b="1" dirty="0" smtClean="0">
                <a:solidFill>
                  <a:srgbClr val="C61F26"/>
                </a:solidFill>
              </a:rPr>
              <a:t>Submitting your manuscript</a:t>
            </a:r>
            <a:r>
              <a:rPr lang="zh-CN" altLang="en-US" sz="2800" b="1" dirty="0" smtClean="0">
                <a:ln w="9525">
                  <a:noFill/>
                  <a:prstDash val="solid"/>
                </a:ln>
                <a:solidFill>
                  <a:srgbClr val="C62326"/>
                </a:solidFill>
                <a:ea typeface="宋体" charset="-122"/>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95288" y="1125538"/>
            <a:ext cx="10713990" cy="5329237"/>
          </a:xfrm>
          <a:prstGeom prst="rect">
            <a:avLst/>
          </a:prstGeom>
        </p:spPr>
        <p:txBody>
          <a:bodyPr/>
          <a:lstStyle/>
          <a:p>
            <a:pPr marL="342900" marR="0" lvl="0" indent="-342900" algn="l" defTabSz="914400" rtl="0" eaLnBrk="1" fontAlgn="auto" latinLnBrk="0" hangingPunct="1">
              <a:lnSpc>
                <a:spcPct val="90000"/>
              </a:lnSpc>
              <a:spcBef>
                <a:spcPts val="1800"/>
              </a:spcBef>
              <a:spcAft>
                <a:spcPts val="0"/>
              </a:spcAft>
              <a:buClr>
                <a:srgbClr val="C62326"/>
              </a:buClr>
              <a:buSzPct val="100000"/>
              <a:buFont typeface="Wingdings" charset="2"/>
              <a:buChar char="§"/>
              <a:tabLst/>
              <a:defRPr/>
            </a:pPr>
            <a:r>
              <a:rPr kumimoji="0" lang="zh-CN" altLang="en-US" sz="2400" b="1" i="0" u="none" strike="noStrike" kern="1200" cap="none" spc="0" normalizeH="0" baseline="0" noProof="0" dirty="0" smtClean="0">
                <a:ln>
                  <a:noFill/>
                </a:ln>
                <a:solidFill>
                  <a:schemeClr val="bg1"/>
                </a:solidFill>
                <a:effectLst/>
                <a:uLnTx/>
                <a:uFillTx/>
                <a:latin typeface="+mn-lt"/>
                <a:ea typeface="宋体" charset="-122"/>
                <a:cs typeface="+mn-cs"/>
              </a:rPr>
              <a:t>提交稿件的要求</a:t>
            </a:r>
          </a:p>
          <a:p>
            <a:pPr marL="574675" marR="0" lvl="1" indent="-342900" algn="l" defTabSz="914400" rtl="0" eaLnBrk="1" fontAlgn="auto" latinLnBrk="0" hangingPunct="1">
              <a:lnSpc>
                <a:spcPct val="90000"/>
              </a:lnSpc>
              <a:spcBef>
                <a:spcPts val="1200"/>
              </a:spcBef>
              <a:spcAft>
                <a:spcPts val="0"/>
              </a:spcAft>
              <a:buClr>
                <a:srgbClr val="C62326"/>
              </a:buClr>
              <a:buSzPct val="100000"/>
              <a:buFont typeface="Wingdings" charset="2"/>
              <a:buChar char="§"/>
              <a:tabLst/>
              <a:defRPr/>
            </a:pPr>
            <a:r>
              <a:rPr lang="zh-CN" altLang="en-US" sz="2400" noProof="0" dirty="0" smtClean="0">
                <a:solidFill>
                  <a:schemeClr val="bg1"/>
                </a:solidFill>
                <a:ea typeface="宋体" charset="-122"/>
              </a:rPr>
              <a:t>文件大小</a:t>
            </a:r>
            <a:endParaRPr kumimoji="0" lang="zh-CN" altLang="en-US" sz="2400" b="0" i="0" u="none" strike="noStrike" kern="1200" cap="none" spc="0" normalizeH="0" baseline="0" noProof="0" dirty="0" smtClean="0">
              <a:ln>
                <a:noFill/>
              </a:ln>
              <a:solidFill>
                <a:schemeClr val="bg1"/>
              </a:solidFill>
              <a:effectLst/>
              <a:uLnTx/>
              <a:uFillTx/>
              <a:latin typeface="+mn-lt"/>
              <a:ea typeface="宋体" charset="-122"/>
              <a:cs typeface="+mn-cs"/>
            </a:endParaRPr>
          </a:p>
          <a:p>
            <a:pPr marL="749300" marR="0" lvl="2" indent="-285750" algn="l" defTabSz="914400" rtl="0" eaLnBrk="1" fontAlgn="auto" latinLnBrk="0" hangingPunct="1">
              <a:lnSpc>
                <a:spcPct val="90000"/>
              </a:lnSpc>
              <a:spcBef>
                <a:spcPts val="600"/>
              </a:spcBef>
              <a:spcAft>
                <a:spcPts val="0"/>
              </a:spcAft>
              <a:buClr>
                <a:srgbClr val="C62326"/>
              </a:buClr>
              <a:buSzPct val="100000"/>
              <a:buFont typeface="Wingdings" charset="2"/>
              <a:buChar char="§"/>
              <a:tabLst/>
              <a:defRPr/>
            </a:pPr>
            <a:r>
              <a:rPr kumimoji="0" lang="zh-CN" altLang="en-US" sz="2000" b="0" i="0" u="none" strike="noStrike" kern="1200" cap="none" spc="0" normalizeH="0" baseline="0" noProof="0" dirty="0" smtClean="0">
                <a:ln>
                  <a:noFill/>
                </a:ln>
                <a:solidFill>
                  <a:schemeClr val="bg1"/>
                </a:solidFill>
                <a:effectLst/>
                <a:uLnTx/>
                <a:uFillTx/>
                <a:latin typeface="+mn-lt"/>
                <a:ea typeface="宋体" charset="-122"/>
                <a:cs typeface="+mn-cs"/>
              </a:rPr>
              <a:t>上传的文件大小不能超过</a:t>
            </a:r>
            <a:r>
              <a:rPr lang="en-US" altLang="zh-CN" sz="2000" dirty="0" smtClean="0">
                <a:solidFill>
                  <a:schemeClr val="bg1"/>
                </a:solidFill>
                <a:ea typeface="宋体" charset="-122"/>
              </a:rPr>
              <a:t>25</a:t>
            </a:r>
            <a:r>
              <a:rPr kumimoji="0" lang="en-US" altLang="zh-CN" sz="2000" b="0" i="0" u="none" strike="noStrike" kern="1200" cap="none" spc="0" normalizeH="0" baseline="0" noProof="0" dirty="0" smtClean="0">
                <a:ln>
                  <a:noFill/>
                </a:ln>
                <a:solidFill>
                  <a:schemeClr val="bg1"/>
                </a:solidFill>
                <a:effectLst/>
                <a:uLnTx/>
                <a:uFillTx/>
                <a:latin typeface="+mn-lt"/>
                <a:ea typeface="宋体" charset="-122"/>
                <a:cs typeface="+mn-cs"/>
              </a:rPr>
              <a:t>M</a:t>
            </a:r>
            <a:r>
              <a:rPr kumimoji="0" lang="zh-CN" altLang="en-US" sz="2000" b="0" i="0" u="none" strike="noStrike" kern="1200" cap="none" spc="0" normalizeH="0" baseline="0" noProof="0" dirty="0" smtClean="0">
                <a:ln>
                  <a:noFill/>
                </a:ln>
                <a:solidFill>
                  <a:schemeClr val="bg1"/>
                </a:solidFill>
                <a:effectLst/>
                <a:uLnTx/>
                <a:uFillTx/>
                <a:latin typeface="+mn-lt"/>
                <a:ea typeface="宋体" charset="-122"/>
                <a:cs typeface="+mn-cs"/>
              </a:rPr>
              <a:t>，在线补充信息也不能超过</a:t>
            </a:r>
            <a:r>
              <a:rPr kumimoji="0" lang="en-US" altLang="zh-CN" sz="2000" b="0" i="0" u="none" strike="noStrike" kern="1200" cap="none" spc="0" normalizeH="0" baseline="0" noProof="0" dirty="0" smtClean="0">
                <a:ln>
                  <a:noFill/>
                </a:ln>
                <a:solidFill>
                  <a:schemeClr val="bg1"/>
                </a:solidFill>
                <a:effectLst/>
                <a:uLnTx/>
                <a:uFillTx/>
                <a:latin typeface="+mn-lt"/>
                <a:ea typeface="宋体" charset="-122"/>
                <a:cs typeface="+mn-cs"/>
              </a:rPr>
              <a:t>25M</a:t>
            </a:r>
            <a:endParaRPr kumimoji="0" lang="zh-CN" altLang="en-US" sz="2000" b="0" i="0" u="none" strike="noStrike" kern="1200" cap="none" spc="0" normalizeH="0" baseline="0" noProof="0" dirty="0" smtClean="0">
              <a:ln>
                <a:noFill/>
              </a:ln>
              <a:solidFill>
                <a:schemeClr val="bg1"/>
              </a:solidFill>
              <a:effectLst/>
              <a:uLnTx/>
              <a:uFillTx/>
              <a:latin typeface="+mn-lt"/>
              <a:ea typeface="宋体" charset="-122"/>
              <a:cs typeface="+mn-cs"/>
            </a:endParaRPr>
          </a:p>
          <a:p>
            <a:pPr marL="749300" marR="0" lvl="2" indent="-285750" algn="l" defTabSz="914400" rtl="0" eaLnBrk="1" fontAlgn="auto" latinLnBrk="0" hangingPunct="1">
              <a:lnSpc>
                <a:spcPct val="90000"/>
              </a:lnSpc>
              <a:spcBef>
                <a:spcPts val="600"/>
              </a:spcBef>
              <a:spcAft>
                <a:spcPts val="0"/>
              </a:spcAft>
              <a:buClr>
                <a:srgbClr val="C62326"/>
              </a:buClr>
              <a:buSzPct val="100000"/>
              <a:buFont typeface="Wingdings" charset="2"/>
              <a:buChar char="§"/>
              <a:tabLst/>
              <a:defRPr/>
            </a:pPr>
            <a:endParaRPr kumimoji="0" lang="zh-CN" altLang="en-US" sz="1000" b="0" i="0" u="none" strike="noStrike" kern="1200" cap="none" spc="0" normalizeH="0" baseline="0" noProof="0" dirty="0" smtClean="0">
              <a:ln>
                <a:noFill/>
              </a:ln>
              <a:solidFill>
                <a:schemeClr val="bg1"/>
              </a:solidFill>
              <a:effectLst/>
              <a:uLnTx/>
              <a:uFillTx/>
              <a:latin typeface="+mn-lt"/>
              <a:ea typeface="宋体" charset="-122"/>
              <a:cs typeface="+mn-cs"/>
            </a:endParaRPr>
          </a:p>
          <a:p>
            <a:pPr marL="574675" lvl="1" indent="-342900">
              <a:lnSpc>
                <a:spcPct val="90000"/>
              </a:lnSpc>
              <a:spcBef>
                <a:spcPts val="1200"/>
              </a:spcBef>
              <a:buClr>
                <a:srgbClr val="C62326"/>
              </a:buClr>
              <a:buSzPct val="100000"/>
              <a:buFont typeface="Wingdings" charset="2"/>
              <a:buChar char="§"/>
            </a:pPr>
            <a:r>
              <a:rPr lang="zh-CN" altLang="en-US" sz="2400" dirty="0" smtClean="0">
                <a:solidFill>
                  <a:schemeClr val="bg1"/>
                </a:solidFill>
                <a:ea typeface="宋体" charset="-122"/>
              </a:rPr>
              <a:t>将文件保存为正确的格式</a:t>
            </a:r>
          </a:p>
          <a:p>
            <a:pPr marL="749300" lvl="2" indent="-285750">
              <a:lnSpc>
                <a:spcPct val="90000"/>
              </a:lnSpc>
              <a:spcBef>
                <a:spcPts val="600"/>
              </a:spcBef>
              <a:buClr>
                <a:srgbClr val="C62326"/>
              </a:buClr>
              <a:buSzPct val="100000"/>
              <a:buFont typeface="Wingdings" charset="2"/>
              <a:buChar char="§"/>
            </a:pPr>
            <a:r>
              <a:rPr lang="en-US" altLang="zh-CN" sz="2000" dirty="0" smtClean="0">
                <a:solidFill>
                  <a:schemeClr val="bg1"/>
                </a:solidFill>
                <a:ea typeface="宋体" charset="-122"/>
              </a:rPr>
              <a:t>Science</a:t>
            </a:r>
            <a:r>
              <a:rPr lang="zh-CN" altLang="en-US" sz="2000" dirty="0" smtClean="0">
                <a:solidFill>
                  <a:schemeClr val="bg1"/>
                </a:solidFill>
                <a:ea typeface="宋体" charset="-122"/>
              </a:rPr>
              <a:t>所接受的文件格式包括：</a:t>
            </a:r>
            <a:r>
              <a:rPr lang="en-US" altLang="zh-CN" sz="2000" dirty="0" smtClean="0">
                <a:solidFill>
                  <a:schemeClr val="bg1"/>
                </a:solidFill>
                <a:ea typeface="宋体" charset="-122"/>
              </a:rPr>
              <a:t>word</a:t>
            </a:r>
            <a:r>
              <a:rPr lang="zh-CN" altLang="en-US" sz="2000" dirty="0" smtClean="0">
                <a:solidFill>
                  <a:schemeClr val="bg1"/>
                </a:solidFill>
                <a:ea typeface="宋体" charset="-122"/>
              </a:rPr>
              <a:t>或</a:t>
            </a:r>
            <a:r>
              <a:rPr lang="en-US" altLang="zh-CN" sz="2000" dirty="0" smtClean="0">
                <a:solidFill>
                  <a:schemeClr val="bg1"/>
                </a:solidFill>
                <a:ea typeface="宋体" charset="-122"/>
              </a:rPr>
              <a:t>PDF (in .</a:t>
            </a:r>
            <a:r>
              <a:rPr lang="en-US" altLang="zh-CN" sz="2000" dirty="0" err="1" smtClean="0">
                <a:solidFill>
                  <a:schemeClr val="bg1"/>
                </a:solidFill>
                <a:ea typeface="宋体" charset="-122"/>
              </a:rPr>
              <a:t>docx</a:t>
            </a:r>
            <a:r>
              <a:rPr lang="en-US" altLang="zh-CN" sz="2000" dirty="0" smtClean="0">
                <a:solidFill>
                  <a:schemeClr val="bg1"/>
                </a:solidFill>
                <a:ea typeface="宋体" charset="-122"/>
              </a:rPr>
              <a:t> or PDF format)</a:t>
            </a:r>
          </a:p>
          <a:p>
            <a:pPr marL="749300" lvl="2" indent="-285750">
              <a:lnSpc>
                <a:spcPct val="90000"/>
              </a:lnSpc>
              <a:spcBef>
                <a:spcPts val="600"/>
              </a:spcBef>
              <a:buClr>
                <a:srgbClr val="C62326"/>
              </a:buClr>
              <a:buSzPct val="100000"/>
              <a:buFont typeface="Wingdings" charset="2"/>
              <a:buChar char="§"/>
            </a:pPr>
            <a:r>
              <a:rPr lang="zh-CN" altLang="en-US" sz="2000" dirty="0" smtClean="0">
                <a:solidFill>
                  <a:schemeClr val="bg1"/>
                </a:solidFill>
                <a:ea typeface="宋体" charset="-122"/>
              </a:rPr>
              <a:t>视频文件可以</a:t>
            </a:r>
            <a:r>
              <a:rPr lang="en-US" altLang="zh-CN" sz="2000" dirty="0" smtClean="0">
                <a:solidFill>
                  <a:schemeClr val="bg1"/>
                </a:solidFill>
                <a:ea typeface="宋体" charset="-122"/>
              </a:rPr>
              <a:t>MP4</a:t>
            </a:r>
            <a:r>
              <a:rPr lang="zh-CN" altLang="en-US" sz="2000" dirty="0" smtClean="0">
                <a:solidFill>
                  <a:schemeClr val="bg1"/>
                </a:solidFill>
                <a:ea typeface="宋体" charset="-122"/>
              </a:rPr>
              <a:t>格式保存</a:t>
            </a:r>
            <a:endParaRPr lang="en-US" altLang="zh-CN" sz="2000" dirty="0" smtClean="0">
              <a:solidFill>
                <a:schemeClr val="bg1"/>
              </a:solidFill>
              <a:ea typeface="宋体" charset="-122"/>
            </a:endParaRPr>
          </a:p>
          <a:p>
            <a:pPr marL="749300" lvl="2" indent="-285750">
              <a:lnSpc>
                <a:spcPct val="90000"/>
              </a:lnSpc>
              <a:spcBef>
                <a:spcPts val="600"/>
              </a:spcBef>
              <a:buClr>
                <a:srgbClr val="C62326"/>
              </a:buClr>
              <a:buSzPct val="100000"/>
              <a:buFont typeface="Wingdings" charset="2"/>
              <a:buChar char="§"/>
            </a:pPr>
            <a:r>
              <a:rPr lang="zh-CN" altLang="en-US" sz="2000" dirty="0" smtClean="0">
                <a:solidFill>
                  <a:schemeClr val="bg1"/>
                </a:solidFill>
                <a:ea typeface="宋体" charset="-122"/>
              </a:rPr>
              <a:t>图片相素建议</a:t>
            </a:r>
            <a:r>
              <a:rPr lang="en-US" altLang="zh-CN" sz="2000" dirty="0" smtClean="0">
                <a:solidFill>
                  <a:schemeClr val="bg1"/>
                </a:solidFill>
                <a:ea typeface="宋体" charset="-122"/>
              </a:rPr>
              <a:t>(1920x1080 pixels)，</a:t>
            </a:r>
            <a:r>
              <a:rPr lang="zh-CN" altLang="en-US" sz="2000" dirty="0" smtClean="0">
                <a:solidFill>
                  <a:schemeClr val="bg1"/>
                </a:solidFill>
                <a:ea typeface="宋体" charset="-122"/>
              </a:rPr>
              <a:t>不接受动画图片（</a:t>
            </a:r>
            <a:r>
              <a:rPr lang="en-US" altLang="zh-CN" sz="2000" dirty="0" smtClean="0">
                <a:solidFill>
                  <a:schemeClr val="bg1"/>
                </a:solidFill>
              </a:rPr>
              <a:t> Animated GIFs）</a:t>
            </a:r>
          </a:p>
          <a:p>
            <a:pPr marL="749300" lvl="2" indent="-285750">
              <a:lnSpc>
                <a:spcPct val="90000"/>
              </a:lnSpc>
              <a:spcBef>
                <a:spcPts val="600"/>
              </a:spcBef>
              <a:buClr>
                <a:srgbClr val="C62326"/>
              </a:buClr>
              <a:buSzPct val="100000"/>
              <a:buFont typeface="Wingdings" charset="2"/>
              <a:buChar char="§"/>
            </a:pPr>
            <a:r>
              <a:rPr lang="zh-CN" altLang="en-US" sz="2000" dirty="0" smtClean="0">
                <a:solidFill>
                  <a:schemeClr val="bg1"/>
                </a:solidFill>
                <a:ea typeface="宋体" charset="-122"/>
              </a:rPr>
              <a:t>音频文件，推荐选用</a:t>
            </a:r>
            <a:r>
              <a:rPr lang="en-US" altLang="zh-CN" sz="2000" dirty="0" smtClean="0">
                <a:solidFill>
                  <a:schemeClr val="bg1"/>
                </a:solidFill>
                <a:ea typeface="宋体" charset="-122"/>
              </a:rPr>
              <a:t>WAV AIFF</a:t>
            </a:r>
            <a:r>
              <a:rPr lang="zh-CN" altLang="en-US" sz="2000" dirty="0" smtClean="0">
                <a:solidFill>
                  <a:schemeClr val="bg1"/>
                </a:solidFill>
                <a:ea typeface="宋体" charset="-122"/>
              </a:rPr>
              <a:t>格式。如果是</a:t>
            </a:r>
            <a:r>
              <a:rPr lang="en-US" altLang="zh-CN" sz="2000" dirty="0" smtClean="0">
                <a:solidFill>
                  <a:schemeClr val="bg1"/>
                </a:solidFill>
                <a:ea typeface="宋体" charset="-122"/>
              </a:rPr>
              <a:t>MP3，</a:t>
            </a:r>
            <a:r>
              <a:rPr lang="zh-CN" altLang="en-US" sz="2000" dirty="0" smtClean="0">
                <a:solidFill>
                  <a:schemeClr val="bg1"/>
                </a:solidFill>
                <a:ea typeface="宋体" charset="-122"/>
              </a:rPr>
              <a:t>也可接受，但要求</a:t>
            </a:r>
            <a:r>
              <a:rPr lang="en-US" altLang="zh-CN" sz="2000" dirty="0" smtClean="0">
                <a:solidFill>
                  <a:schemeClr val="bg1"/>
                </a:solidFill>
              </a:rPr>
              <a:t>160kb/s</a:t>
            </a:r>
            <a:endParaRPr lang="en-US" altLang="zh-CN" sz="2000" dirty="0" smtClean="0">
              <a:solidFill>
                <a:schemeClr val="bg1"/>
              </a:solidFill>
              <a:ea typeface="宋体" charset="-122"/>
            </a:endParaRPr>
          </a:p>
          <a:p>
            <a:pPr marL="749300" lvl="2" indent="-285750">
              <a:lnSpc>
                <a:spcPct val="90000"/>
              </a:lnSpc>
              <a:spcBef>
                <a:spcPts val="600"/>
              </a:spcBef>
              <a:buClr>
                <a:srgbClr val="C62326"/>
              </a:buClr>
              <a:buSzPct val="100000"/>
              <a:buFont typeface="Wingdings" charset="2"/>
              <a:buChar char="§"/>
            </a:pPr>
            <a:endParaRPr lang="en-US" altLang="zh-CN" sz="2400" dirty="0" smtClean="0">
              <a:solidFill>
                <a:schemeClr val="bg1"/>
              </a:solidFill>
              <a:ea typeface="宋体" charset="-122"/>
            </a:endParaRPr>
          </a:p>
          <a:p>
            <a:pPr marL="574675" marR="0" lvl="1" indent="-342900" algn="l" defTabSz="914400" rtl="0" eaLnBrk="1" fontAlgn="auto" latinLnBrk="0" hangingPunct="1">
              <a:lnSpc>
                <a:spcPct val="90000"/>
              </a:lnSpc>
              <a:spcBef>
                <a:spcPts val="1200"/>
              </a:spcBef>
              <a:spcAft>
                <a:spcPts val="0"/>
              </a:spcAft>
              <a:buClr>
                <a:srgbClr val="C62326"/>
              </a:buClr>
              <a:buSzPct val="100000"/>
              <a:tabLst/>
              <a:defRPr/>
            </a:pPr>
            <a:endParaRPr kumimoji="0" lang="zh-CN" altLang="en-US" sz="2400" b="0" i="0" u="none" strike="noStrike" kern="1200" cap="none" spc="0" normalizeH="0" baseline="0" noProof="0" dirty="0" smtClean="0">
              <a:ln>
                <a:noFill/>
              </a:ln>
              <a:solidFill>
                <a:schemeClr val="bg1">
                  <a:lumMod val="50000"/>
                  <a:lumOff val="50000"/>
                </a:schemeClr>
              </a:solidFill>
              <a:effectLst/>
              <a:uLnTx/>
              <a:uFillTx/>
              <a:latin typeface="+mn-lt"/>
              <a:ea typeface="宋体" charset="-122"/>
              <a:cs typeface="+mn-cs"/>
            </a:endParaRPr>
          </a:p>
        </p:txBody>
      </p:sp>
      <p:sp>
        <p:nvSpPr>
          <p:cNvPr id="3" name="Rectangle 2"/>
          <p:cNvSpPr txBox="1">
            <a:spLocks noChangeArrowheads="1"/>
          </p:cNvSpPr>
          <p:nvPr/>
        </p:nvSpPr>
        <p:spPr>
          <a:xfrm>
            <a:off x="468312" y="188913"/>
            <a:ext cx="11337001" cy="563562"/>
          </a:xfrm>
          <a:prstGeom prst="rect">
            <a:avLst/>
          </a:prstGeom>
        </p:spPr>
        <p:txBody>
          <a:bodyPr/>
          <a:lstStyle/>
          <a:p>
            <a:pPr>
              <a:lnSpc>
                <a:spcPct val="90000"/>
              </a:lnSpc>
              <a:spcBef>
                <a:spcPct val="0"/>
              </a:spcBef>
              <a:defRPr/>
            </a:pPr>
            <a:r>
              <a:rPr lang="zh-CN" altLang="en-US" sz="2800" b="1" dirty="0" smtClean="0">
                <a:ln w="9525">
                  <a:noFill/>
                  <a:prstDash val="solid"/>
                </a:ln>
                <a:solidFill>
                  <a:srgbClr val="C62326"/>
                </a:solidFill>
                <a:ea typeface="宋体" charset="-122"/>
              </a:rPr>
              <a:t>了解投稿要求</a:t>
            </a:r>
            <a:r>
              <a:rPr lang="en-US" altLang="zh-CN" sz="2800" b="1" dirty="0" smtClean="0">
                <a:ln w="9525">
                  <a:noFill/>
                  <a:prstDash val="solid"/>
                </a:ln>
                <a:solidFill>
                  <a:srgbClr val="C62326"/>
                </a:solidFill>
                <a:ea typeface="宋体" charset="-122"/>
              </a:rPr>
              <a:t>_</a:t>
            </a:r>
            <a:r>
              <a:rPr lang="zh-CN" altLang="en-US" sz="2800" b="1" dirty="0" smtClean="0">
                <a:ln w="9525">
                  <a:noFill/>
                  <a:prstDash val="solid"/>
                </a:ln>
                <a:solidFill>
                  <a:srgbClr val="C62326"/>
                </a:solidFill>
                <a:ea typeface="宋体" charset="-122"/>
              </a:rPr>
              <a:t>作者投稿须知（</a:t>
            </a:r>
            <a:r>
              <a:rPr lang="en-US" altLang="zh-CN" sz="2800" b="1" dirty="0" smtClean="0">
                <a:solidFill>
                  <a:srgbClr val="C61F26"/>
                </a:solidFill>
              </a:rPr>
              <a:t> Submitting your manuscript </a:t>
            </a:r>
            <a:r>
              <a:rPr lang="zh-CN" altLang="en-US" sz="2800" b="1" dirty="0" smtClean="0">
                <a:ln w="9525">
                  <a:noFill/>
                  <a:prstDash val="solid"/>
                </a:ln>
                <a:solidFill>
                  <a:srgbClr val="C62326"/>
                </a:solidFill>
                <a:ea typeface="宋体" charset="-122"/>
              </a:rPr>
              <a:t>）</a:t>
            </a:r>
          </a:p>
        </p:txBody>
      </p:sp>
      <p:sp>
        <p:nvSpPr>
          <p:cNvPr id="4" name="Text Box 4"/>
          <p:cNvSpPr txBox="1">
            <a:spLocks noChangeArrowheads="1"/>
          </p:cNvSpPr>
          <p:nvPr/>
        </p:nvSpPr>
        <p:spPr bwMode="auto">
          <a:xfrm>
            <a:off x="8845859" y="4822209"/>
            <a:ext cx="2973102" cy="1338828"/>
          </a:xfrm>
          <a:prstGeom prst="rect">
            <a:avLst/>
          </a:prstGeom>
          <a:solidFill>
            <a:srgbClr val="FFCC99"/>
          </a:solidFill>
          <a:ln w="3175">
            <a:solidFill>
              <a:schemeClr val="tx1"/>
            </a:solidFill>
            <a:miter lim="800000"/>
            <a:headEnd/>
            <a:tailEnd/>
          </a:ln>
        </p:spPr>
        <p:txBody>
          <a:bodyPr wrap="square">
            <a:spAutoFit/>
          </a:bodyPr>
          <a:lstStyle/>
          <a:p>
            <a:pPr>
              <a:spcBef>
                <a:spcPct val="50000"/>
              </a:spcBef>
            </a:pPr>
            <a:r>
              <a:rPr lang="zh-CN" altLang="en-US" b="1" dirty="0" smtClean="0">
                <a:solidFill>
                  <a:schemeClr val="bg1"/>
                </a:solidFill>
                <a:ea typeface="宋体" charset="-122"/>
              </a:rPr>
              <a:t>注意：</a:t>
            </a:r>
            <a:endParaRPr lang="zh-CN" altLang="en-US" b="1" dirty="0">
              <a:solidFill>
                <a:schemeClr val="bg1"/>
              </a:solidFill>
              <a:ea typeface="宋体" charset="-122"/>
            </a:endParaRPr>
          </a:p>
          <a:p>
            <a:pPr>
              <a:spcBef>
                <a:spcPct val="50000"/>
              </a:spcBef>
            </a:pPr>
            <a:r>
              <a:rPr lang="zh-CN" altLang="en-US" b="1" dirty="0">
                <a:solidFill>
                  <a:schemeClr val="bg1"/>
                </a:solidFill>
                <a:ea typeface="宋体" charset="-122"/>
              </a:rPr>
              <a:t>初次提交的稿件只能为</a:t>
            </a:r>
            <a:r>
              <a:rPr lang="en-US" altLang="zh-CN" b="1" dirty="0">
                <a:solidFill>
                  <a:schemeClr val="bg1"/>
                </a:solidFill>
                <a:ea typeface="宋体" charset="-122"/>
              </a:rPr>
              <a:t>1</a:t>
            </a:r>
            <a:r>
              <a:rPr lang="zh-CN" altLang="en-US" b="1" dirty="0">
                <a:solidFill>
                  <a:schemeClr val="bg1"/>
                </a:solidFill>
                <a:ea typeface="宋体" charset="-122"/>
              </a:rPr>
              <a:t>个文档，里面包括文章正文和所有图表</a:t>
            </a:r>
            <a:r>
              <a:rPr lang="zh-CN" altLang="en-US" b="1" dirty="0" smtClean="0">
                <a:solidFill>
                  <a:schemeClr val="bg1"/>
                </a:solidFill>
                <a:ea typeface="宋体" charset="-122"/>
              </a:rPr>
              <a:t>。</a:t>
            </a:r>
            <a:endParaRPr lang="en-US" altLang="zh-CN" b="1" dirty="0" smtClean="0">
              <a:solidFill>
                <a:schemeClr val="bg1"/>
              </a:solidFill>
              <a:ea typeface="宋体"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1696" y="417849"/>
            <a:ext cx="3764280" cy="707886"/>
          </a:xfrm>
          <a:prstGeom prst="rect">
            <a:avLst/>
          </a:prstGeom>
          <a:noFill/>
        </p:spPr>
        <p:txBody>
          <a:bodyPr wrap="square" rtlCol="0">
            <a:spAutoFit/>
          </a:bodyPr>
          <a:lstStyle/>
          <a:p>
            <a:r>
              <a:rPr lang="en-US" altLang="zh-CN" sz="4000" dirty="0" smtClean="0">
                <a:solidFill>
                  <a:schemeClr val="bg1"/>
                </a:solidFill>
                <a:latin typeface="微软雅黑" pitchFamily="34" charset="-122"/>
                <a:ea typeface="微软雅黑" pitchFamily="34" charset="-122"/>
              </a:rPr>
              <a:t>iGroup</a:t>
            </a:r>
            <a:r>
              <a:rPr lang="zh-CN" altLang="en-US" sz="4000" dirty="0" smtClean="0">
                <a:solidFill>
                  <a:schemeClr val="bg1"/>
                </a:solidFill>
                <a:latin typeface="微软雅黑" pitchFamily="34" charset="-122"/>
                <a:ea typeface="微软雅黑" pitchFamily="34" charset="-122"/>
              </a:rPr>
              <a:t>服务 </a:t>
            </a:r>
            <a:endParaRPr lang="zh-CN" altLang="en-US" sz="4000" dirty="0">
              <a:solidFill>
                <a:schemeClr val="bg1"/>
              </a:solidFill>
              <a:latin typeface="微软雅黑" pitchFamily="34" charset="-122"/>
              <a:ea typeface="微软雅黑" pitchFamily="34" charset="-122"/>
            </a:endParaRPr>
          </a:p>
        </p:txBody>
      </p:sp>
      <p:sp>
        <p:nvSpPr>
          <p:cNvPr id="3" name="TextBox 2"/>
          <p:cNvSpPr txBox="1"/>
          <p:nvPr/>
        </p:nvSpPr>
        <p:spPr>
          <a:xfrm>
            <a:off x="1657748" y="1215064"/>
            <a:ext cx="3124200" cy="646331"/>
          </a:xfrm>
          <a:prstGeom prst="rect">
            <a:avLst/>
          </a:prstGeom>
          <a:noFill/>
        </p:spPr>
        <p:txBody>
          <a:bodyPr wrap="square" rtlCol="0">
            <a:spAutoFit/>
          </a:bodyPr>
          <a:lstStyle/>
          <a:p>
            <a:endParaRPr lang="zh-CN" altLang="en-US" dirty="0" smtClean="0">
              <a:solidFill>
                <a:schemeClr val="bg1"/>
              </a:solidFill>
            </a:endParaRPr>
          </a:p>
          <a:p>
            <a:r>
              <a:rPr lang="en-US" altLang="zh-CN" b="1" dirty="0" smtClean="0">
                <a:solidFill>
                  <a:schemeClr val="bg1"/>
                </a:solidFill>
                <a:latin typeface="微软雅黑" pitchFamily="34" charset="-122"/>
                <a:ea typeface="微软雅黑" pitchFamily="34" charset="-122"/>
              </a:rPr>
              <a:t>iGroup</a:t>
            </a:r>
            <a:r>
              <a:rPr lang="zh-CN" altLang="en-US" b="1" dirty="0" smtClean="0">
                <a:solidFill>
                  <a:schemeClr val="bg1"/>
                </a:solidFill>
                <a:latin typeface="微软雅黑" pitchFamily="34" charset="-122"/>
                <a:ea typeface="微软雅黑" pitchFamily="34" charset="-122"/>
              </a:rPr>
              <a:t>信息服务 </a:t>
            </a:r>
          </a:p>
        </p:txBody>
      </p:sp>
      <p:pic>
        <p:nvPicPr>
          <p:cNvPr id="4" name="Picture 3"/>
          <p:cNvPicPr>
            <a:picLocks noChangeAspect="1" noChangeArrowheads="1"/>
          </p:cNvPicPr>
          <p:nvPr/>
        </p:nvPicPr>
        <p:blipFill>
          <a:blip r:embed="rId3" cstate="print"/>
          <a:srcRect/>
          <a:stretch>
            <a:fillRect/>
          </a:stretch>
        </p:blipFill>
        <p:spPr bwMode="auto">
          <a:xfrm>
            <a:off x="8325665" y="1860871"/>
            <a:ext cx="1457960" cy="1457960"/>
          </a:xfrm>
          <a:prstGeom prst="rect">
            <a:avLst/>
          </a:prstGeom>
          <a:noFill/>
          <a:ln w="9525">
            <a:noFill/>
            <a:miter lim="800000"/>
            <a:headEnd/>
            <a:tailEnd/>
          </a:ln>
        </p:spPr>
      </p:pic>
      <p:sp>
        <p:nvSpPr>
          <p:cNvPr id="5" name="矩形 4"/>
          <p:cNvSpPr/>
          <p:nvPr/>
        </p:nvSpPr>
        <p:spPr>
          <a:xfrm>
            <a:off x="6407648" y="3473186"/>
            <a:ext cx="4275137" cy="1569660"/>
          </a:xfrm>
          <a:prstGeom prst="rect">
            <a:avLst/>
          </a:prstGeom>
        </p:spPr>
        <p:txBody>
          <a:bodyPr wrap="square">
            <a:spAutoFit/>
          </a:bodyPr>
          <a:lstStyle/>
          <a:p>
            <a:pPr>
              <a:lnSpc>
                <a:spcPct val="150000"/>
              </a:lnSpc>
            </a:pPr>
            <a:r>
              <a:rPr lang="zh-CN" altLang="en-US" sz="1600" dirty="0" smtClean="0">
                <a:solidFill>
                  <a:schemeClr val="bg1"/>
                </a:solidFill>
                <a:latin typeface="微软雅黑" pitchFamily="34" charset="-122"/>
                <a:ea typeface="微软雅黑" pitchFamily="34" charset="-122"/>
              </a:rPr>
              <a:t>学术猫   微信公众平台专注于为学术研究者提供科研信息检索与咨询、论文投稿、学者就业、讲座培训、学术出版及学术会议交流方面的知识与经验。</a:t>
            </a:r>
          </a:p>
        </p:txBody>
      </p:sp>
      <p:pic>
        <p:nvPicPr>
          <p:cNvPr id="6" name="Picture 6"/>
          <p:cNvPicPr>
            <a:picLocks noChangeAspect="1" noChangeArrowheads="1"/>
          </p:cNvPicPr>
          <p:nvPr/>
        </p:nvPicPr>
        <p:blipFill>
          <a:blip r:embed="rId4" cstate="print"/>
          <a:srcRect/>
          <a:stretch>
            <a:fillRect/>
          </a:stretch>
        </p:blipFill>
        <p:spPr bwMode="auto">
          <a:xfrm>
            <a:off x="6895964" y="1945646"/>
            <a:ext cx="1299542" cy="1299542"/>
          </a:xfrm>
          <a:prstGeom prst="rect">
            <a:avLst/>
          </a:prstGeom>
          <a:noFill/>
          <a:ln w="9525">
            <a:noFill/>
            <a:miter lim="800000"/>
            <a:headEnd/>
            <a:tailEnd/>
          </a:ln>
        </p:spPr>
      </p:pic>
      <p:sp>
        <p:nvSpPr>
          <p:cNvPr id="7" name="TextBox 6"/>
          <p:cNvSpPr txBox="1"/>
          <p:nvPr/>
        </p:nvSpPr>
        <p:spPr>
          <a:xfrm>
            <a:off x="6811825" y="1449392"/>
            <a:ext cx="2590800" cy="369332"/>
          </a:xfrm>
          <a:prstGeom prst="rect">
            <a:avLst/>
          </a:prstGeom>
          <a:noFill/>
        </p:spPr>
        <p:txBody>
          <a:bodyPr wrap="square" rtlCol="0">
            <a:spAutoFit/>
          </a:bodyPr>
          <a:lstStyle/>
          <a:p>
            <a:r>
              <a:rPr lang="zh-CN" altLang="en-US" b="1" dirty="0" smtClean="0">
                <a:solidFill>
                  <a:schemeClr val="bg1"/>
                </a:solidFill>
                <a:latin typeface="微软雅黑" pitchFamily="34" charset="-122"/>
                <a:ea typeface="微软雅黑" pitchFamily="34" charset="-122"/>
              </a:rPr>
              <a:t>学术猫</a:t>
            </a:r>
          </a:p>
        </p:txBody>
      </p:sp>
      <p:pic>
        <p:nvPicPr>
          <p:cNvPr id="8" name="Picture 8" descr="D:\work\VI设计资料\iGroup产品设计\iGroup LOGO\iGroup Logo\iGroup Logo小图\igroup logo .png"/>
          <p:cNvPicPr>
            <a:picLocks noChangeAspect="1" noChangeArrowheads="1"/>
          </p:cNvPicPr>
          <p:nvPr/>
        </p:nvPicPr>
        <p:blipFill>
          <a:blip r:embed="rId5" cstate="print"/>
          <a:srcRect/>
          <a:stretch>
            <a:fillRect/>
          </a:stretch>
        </p:blipFill>
        <p:spPr bwMode="auto">
          <a:xfrm>
            <a:off x="1766333" y="2040872"/>
            <a:ext cx="1323975" cy="1263242"/>
          </a:xfrm>
          <a:prstGeom prst="rect">
            <a:avLst/>
          </a:prstGeom>
          <a:noFill/>
        </p:spPr>
      </p:pic>
      <p:sp>
        <p:nvSpPr>
          <p:cNvPr id="9" name="TextBox 8"/>
          <p:cNvSpPr txBox="1"/>
          <p:nvPr/>
        </p:nvSpPr>
        <p:spPr>
          <a:xfrm>
            <a:off x="1520588" y="3544552"/>
            <a:ext cx="3840480" cy="1569660"/>
          </a:xfrm>
          <a:prstGeom prst="rect">
            <a:avLst/>
          </a:prstGeom>
          <a:noFill/>
        </p:spPr>
        <p:txBody>
          <a:bodyPr wrap="square" rtlCol="0">
            <a:spAutoFit/>
          </a:bodyPr>
          <a:lstStyle/>
          <a:p>
            <a:pPr>
              <a:lnSpc>
                <a:spcPct val="150000"/>
              </a:lnSpc>
            </a:pPr>
            <a:r>
              <a:rPr lang="en-US" altLang="zh-CN" sz="1600" dirty="0" smtClean="0">
                <a:solidFill>
                  <a:schemeClr val="bg1"/>
                </a:solidFill>
                <a:latin typeface="微软雅黑" pitchFamily="34" charset="-122"/>
                <a:ea typeface="微软雅黑" pitchFamily="34" charset="-122"/>
              </a:rPr>
              <a:t>iGroup</a:t>
            </a:r>
            <a:r>
              <a:rPr lang="zh-CN" altLang="en-US" sz="1600" dirty="0" smtClean="0">
                <a:solidFill>
                  <a:schemeClr val="bg1"/>
                </a:solidFill>
                <a:latin typeface="微软雅黑" pitchFamily="34" charset="-122"/>
                <a:ea typeface="微软雅黑" pitchFamily="34" charset="-122"/>
              </a:rPr>
              <a:t>信息服务   微信公众号汇聚了国内外学术图书馆和出版界前沿资讯、图书馆员在线研修课堂；数据库使用统计查询和一键报障客户服务。</a:t>
            </a:r>
          </a:p>
        </p:txBody>
      </p:sp>
      <p:pic>
        <p:nvPicPr>
          <p:cNvPr id="10" name="Picture 2"/>
          <p:cNvPicPr>
            <a:picLocks noChangeAspect="1" noChangeArrowheads="1"/>
          </p:cNvPicPr>
          <p:nvPr/>
        </p:nvPicPr>
        <p:blipFill>
          <a:blip r:embed="rId6" cstate="print"/>
          <a:srcRect/>
          <a:stretch>
            <a:fillRect/>
          </a:stretch>
        </p:blipFill>
        <p:spPr bwMode="auto">
          <a:xfrm>
            <a:off x="3275008" y="1964444"/>
            <a:ext cx="1455003" cy="145500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6662" y="1146410"/>
            <a:ext cx="8379725" cy="3603009"/>
          </a:xfrm>
          <a:prstGeom prst="rect">
            <a:avLst/>
          </a:prstGeom>
          <a:noFill/>
          <a:ln>
            <a:noFill/>
          </a:ln>
        </p:spPr>
        <p:txBody>
          <a:bodyPr wrap="square" numCol="1" rtlCol="0" anchor="ctr" anchorCtr="1">
            <a:noAutofit/>
          </a:bodyPr>
          <a:lstStyle/>
          <a:p>
            <a:pPr marL="0">
              <a:lnSpc>
                <a:spcPts val="2400"/>
              </a:lnSpc>
            </a:pPr>
            <a:r>
              <a:rPr lang="zh-CN" altLang="en-US" sz="7200" b="1" dirty="0" smtClean="0">
                <a:solidFill>
                  <a:srgbClr val="C61F26"/>
                </a:solidFill>
                <a:ea typeface="宋体" charset="-122"/>
              </a:rPr>
              <a:t>谢  谢！</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206625" y="476251"/>
            <a:ext cx="6705600" cy="504825"/>
          </a:xfrm>
          <a:prstGeom prst="rect">
            <a:avLst/>
          </a:prstGeom>
        </p:spPr>
        <p:txBody>
          <a:bodyPr/>
          <a:lstStyle/>
          <a:p>
            <a:pPr fontAlgn="base">
              <a:spcBef>
                <a:spcPct val="0"/>
              </a:spcBef>
              <a:spcAft>
                <a:spcPct val="0"/>
              </a:spcAft>
              <a:defRPr/>
            </a:pPr>
            <a:r>
              <a:rPr lang="en-US" altLang="zh-CN" sz="2800" kern="0" dirty="0">
                <a:solidFill>
                  <a:srgbClr val="000000"/>
                </a:solidFill>
                <a:latin typeface="Arial"/>
                <a:ea typeface="黑体" pitchFamily="49" charset="-122"/>
              </a:rPr>
              <a:t>Science </a:t>
            </a:r>
            <a:r>
              <a:rPr lang="zh-CN" altLang="en-US" sz="2800" kern="0" dirty="0">
                <a:solidFill>
                  <a:srgbClr val="000000"/>
                </a:solidFill>
                <a:latin typeface="Arial"/>
                <a:ea typeface="黑体" pitchFamily="49" charset="-122"/>
              </a:rPr>
              <a:t>和中国</a:t>
            </a:r>
          </a:p>
        </p:txBody>
      </p:sp>
      <p:pic>
        <p:nvPicPr>
          <p:cNvPr id="73731" name="Picture 2" descr="C:\Users\Kitty\Deskto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412" y="1844675"/>
            <a:ext cx="4286250"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TextBox 3"/>
          <p:cNvSpPr txBox="1">
            <a:spLocks noChangeArrowheads="1"/>
          </p:cNvSpPr>
          <p:nvPr/>
        </p:nvSpPr>
        <p:spPr bwMode="auto">
          <a:xfrm>
            <a:off x="1701801" y="1341438"/>
            <a:ext cx="4537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None/>
            </a:pPr>
            <a:r>
              <a:rPr lang="en-US" altLang="zh-CN" sz="1800">
                <a:solidFill>
                  <a:srgbClr val="000000"/>
                </a:solidFill>
              </a:rPr>
              <a:t>Editor in Chief: Jeremy Berg, PhD</a:t>
            </a:r>
            <a:endParaRPr lang="zh-CN" altLang="en-US" sz="1800">
              <a:solidFill>
                <a:srgbClr val="000000"/>
              </a:solidFill>
            </a:endParaRPr>
          </a:p>
        </p:txBody>
      </p:sp>
      <p:pic>
        <p:nvPicPr>
          <p:cNvPr id="73733" name="图片 4" descr="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4413" y="2349501"/>
            <a:ext cx="4321175"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4" name="TextBox 5"/>
          <p:cNvSpPr txBox="1">
            <a:spLocks noChangeArrowheads="1"/>
          </p:cNvSpPr>
          <p:nvPr/>
        </p:nvSpPr>
        <p:spPr bwMode="auto">
          <a:xfrm>
            <a:off x="6129338" y="1844675"/>
            <a:ext cx="4537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None/>
            </a:pPr>
            <a:r>
              <a:rPr lang="zh-CN" altLang="en-US" sz="1800">
                <a:solidFill>
                  <a:srgbClr val="000000"/>
                </a:solidFill>
              </a:rPr>
              <a:t>原清华大学副校长：施一公教授</a:t>
            </a:r>
          </a:p>
        </p:txBody>
      </p:sp>
      <p:sp>
        <p:nvSpPr>
          <p:cNvPr id="73735" name="TextBox 6"/>
          <p:cNvSpPr txBox="1">
            <a:spLocks noChangeArrowheads="1"/>
          </p:cNvSpPr>
          <p:nvPr/>
        </p:nvSpPr>
        <p:spPr bwMode="auto">
          <a:xfrm>
            <a:off x="1701800" y="6308725"/>
            <a:ext cx="6121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None/>
            </a:pPr>
            <a:r>
              <a:rPr lang="en-US" altLang="zh-CN" sz="1800">
                <a:solidFill>
                  <a:srgbClr val="000000"/>
                </a:solidFill>
              </a:rPr>
              <a:t>http://www.icsb.tsinghua.edu.cn/info/xwsj_sjzx/1762</a:t>
            </a:r>
            <a:endParaRPr lang="zh-CN" altLang="en-US" sz="1800">
              <a:solidFill>
                <a:srgbClr val="000000"/>
              </a:solidFill>
            </a:endParaRPr>
          </a:p>
        </p:txBody>
      </p:sp>
    </p:spTree>
    <p:extLst>
      <p:ext uri="{BB962C8B-B14F-4D97-AF65-F5344CB8AC3E}">
        <p14:creationId xmlns:p14="http://schemas.microsoft.com/office/powerpoint/2010/main" val="5010951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2" descr="C:\Users\ammohamed\Desktop\aaas\aaas building.jpg"/>
          <p:cNvPicPr>
            <a:picLocks noChangeAspect="1" noChangeArrowheads="1"/>
          </p:cNvPicPr>
          <p:nvPr/>
        </p:nvPicPr>
        <p:blipFill>
          <a:blip r:embed="rId2" cstate="print"/>
          <a:srcRect/>
          <a:stretch>
            <a:fillRect/>
          </a:stretch>
        </p:blipFill>
        <p:spPr bwMode="auto">
          <a:xfrm>
            <a:off x="1522412" y="1550136"/>
            <a:ext cx="5643570" cy="5307865"/>
          </a:xfrm>
          <a:prstGeom prst="rect">
            <a:avLst/>
          </a:prstGeom>
          <a:ln>
            <a:noFill/>
          </a:ln>
          <a:effectLst>
            <a:softEdge rad="112500"/>
          </a:effectLst>
        </p:spPr>
      </p:pic>
      <p:sp>
        <p:nvSpPr>
          <p:cNvPr id="4" name="Rectangle 2"/>
          <p:cNvSpPr txBox="1">
            <a:spLocks noChangeArrowheads="1"/>
          </p:cNvSpPr>
          <p:nvPr/>
        </p:nvSpPr>
        <p:spPr>
          <a:xfrm>
            <a:off x="1879600" y="857251"/>
            <a:ext cx="6705600" cy="752475"/>
          </a:xfrm>
          <a:prstGeom prst="rect">
            <a:avLst/>
          </a:prstGeom>
        </p:spPr>
        <p:txBody>
          <a:bodyPr/>
          <a:lstStyle/>
          <a:p>
            <a:pPr fontAlgn="base">
              <a:spcBef>
                <a:spcPct val="0"/>
              </a:spcBef>
              <a:spcAft>
                <a:spcPct val="0"/>
              </a:spcAft>
              <a:defRPr/>
            </a:pPr>
            <a:r>
              <a:rPr lang="zh-CN" altLang="en-US" sz="3200" kern="0" dirty="0">
                <a:solidFill>
                  <a:srgbClr val="000000"/>
                </a:solidFill>
                <a:latin typeface="Arial"/>
                <a:ea typeface="黑体" pitchFamily="49" charset="-122"/>
              </a:rPr>
              <a:t>目录</a:t>
            </a:r>
          </a:p>
        </p:txBody>
      </p:sp>
      <p:sp>
        <p:nvSpPr>
          <p:cNvPr id="75780" name="TextBox 4"/>
          <p:cNvSpPr txBox="1">
            <a:spLocks noChangeArrowheads="1"/>
          </p:cNvSpPr>
          <p:nvPr/>
        </p:nvSpPr>
        <p:spPr bwMode="auto">
          <a:xfrm>
            <a:off x="7165974" y="2133600"/>
            <a:ext cx="4146459"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lnSpc>
                <a:spcPct val="200000"/>
              </a:lnSpc>
              <a:spcBef>
                <a:spcPct val="0"/>
              </a:spcBef>
              <a:spcAft>
                <a:spcPct val="0"/>
              </a:spcAft>
              <a:buFont typeface="Wingdings" panose="05000000000000000000" pitchFamily="2" charset="2"/>
              <a:buChar char="Ø"/>
            </a:pPr>
            <a:r>
              <a:rPr lang="en-US" altLang="zh-CN" dirty="0" smtClean="0">
                <a:solidFill>
                  <a:srgbClr val="000000"/>
                </a:solidFill>
              </a:rPr>
              <a:t>Science</a:t>
            </a:r>
            <a:r>
              <a:rPr lang="zh-CN" altLang="en-US" dirty="0" smtClean="0">
                <a:solidFill>
                  <a:srgbClr val="000000"/>
                </a:solidFill>
              </a:rPr>
              <a:t>介绍</a:t>
            </a:r>
            <a:endParaRPr lang="en-US" altLang="zh-CN" dirty="0" smtClean="0">
              <a:solidFill>
                <a:srgbClr val="000000"/>
              </a:solidFill>
            </a:endParaRPr>
          </a:p>
          <a:p>
            <a:pPr fontAlgn="base">
              <a:lnSpc>
                <a:spcPct val="200000"/>
              </a:lnSpc>
              <a:spcBef>
                <a:spcPct val="0"/>
              </a:spcBef>
              <a:spcAft>
                <a:spcPct val="0"/>
              </a:spcAft>
              <a:buFont typeface="Wingdings" panose="05000000000000000000" pitchFamily="2" charset="2"/>
              <a:buChar char="Ø"/>
            </a:pPr>
            <a:r>
              <a:rPr lang="en-US" altLang="zh-CN" b="1" dirty="0" smtClean="0">
                <a:solidFill>
                  <a:srgbClr val="000000"/>
                </a:solidFill>
              </a:rPr>
              <a:t>Science</a:t>
            </a:r>
            <a:r>
              <a:rPr lang="zh-CN" altLang="en-US" b="1" dirty="0">
                <a:solidFill>
                  <a:srgbClr val="000000"/>
                </a:solidFill>
              </a:rPr>
              <a:t>系列</a:t>
            </a:r>
            <a:r>
              <a:rPr lang="zh-CN" altLang="en-US" b="1" dirty="0" smtClean="0">
                <a:solidFill>
                  <a:srgbClr val="000000"/>
                </a:solidFill>
              </a:rPr>
              <a:t>期刊</a:t>
            </a:r>
            <a:endParaRPr lang="en-US" altLang="zh-CN" b="1" dirty="0">
              <a:solidFill>
                <a:srgbClr val="000000"/>
              </a:solidFill>
            </a:endParaRPr>
          </a:p>
        </p:txBody>
      </p:sp>
    </p:spTree>
    <p:extLst>
      <p:ext uri="{BB962C8B-B14F-4D97-AF65-F5344CB8AC3E}">
        <p14:creationId xmlns:p14="http://schemas.microsoft.com/office/powerpoint/2010/main" val="267222046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AAAS-Template1">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3">
          <a:schemeClr val="lt1"/>
        </a:lnRef>
        <a:fillRef idx="1">
          <a:schemeClr val="accent5"/>
        </a:fillRef>
        <a:effectRef idx="1">
          <a:schemeClr val="accent5"/>
        </a:effectRef>
        <a:fontRef idx="minor">
          <a:schemeClr val="lt1"/>
        </a:fontRef>
      </a:style>
    </a:spDef>
    <a:lnDef>
      <a:spPr>
        <a:ln>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numCol="1" rtlCol="0" anchor="ctr" anchorCtr="1">
        <a:noAutofit/>
      </a:bodyPr>
      <a:lstStyle>
        <a:defPPr marL="0">
          <a:lnSpc>
            <a:spcPts val="2400"/>
          </a:lnSpc>
          <a:defRPr sz="2400" b="1" i="1" dirty="0" smtClean="0">
            <a:solidFill>
              <a:srgbClr val="C61F26"/>
            </a:solidFill>
            <a:ea typeface="宋体" charset="-122"/>
          </a:defRPr>
        </a:defPPr>
      </a:lstStyle>
    </a:txDef>
  </a:objectDefaults>
  <a:extraClrSchemeLst/>
  <a:extLst>
    <a:ext uri="{05A4C25C-085E-4340-85A3-A5531E510DB2}">
      <thm15:themeFamily xmlns:thm15="http://schemas.microsoft.com/office/thememl/2012/main" name="Blue atom design template" id="{88D99BA8-EA61-49B7-A82C-02C934D1545A}" vid="{E9C00F38-7B18-4192-A9FF-2047DACB0129}"/>
    </a:ext>
  </a:extLst>
</a:theme>
</file>

<file path=ppt/theme/theme2.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1750">
          <a:solidFill>
            <a:srgbClr val="FFCC00"/>
          </a:solidFill>
          <a:miter lim="800000"/>
          <a:headEnd/>
          <a:tailEnd/>
        </a:ln>
      </a:spPr>
      <a:bodyPr wrap="none" anchor="ctr"/>
      <a:lstStyle>
        <a:defPPr>
          <a:defRPr/>
        </a:defPPr>
      </a:lstStyle>
    </a:sp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DCB4D22-CC71-4301-BDD0-992E9D528F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AAAS-Template1.potx</Template>
  <TotalTime>0</TotalTime>
  <Words>8869</Words>
  <Application>Microsoft Office PowerPoint</Application>
  <PresentationFormat>自定义</PresentationFormat>
  <Paragraphs>876</Paragraphs>
  <Slides>73</Slides>
  <Notes>54</Notes>
  <HiddenSlides>0</HiddenSlides>
  <MMClips>1</MMClips>
  <ScaleCrop>false</ScaleCrop>
  <HeadingPairs>
    <vt:vector size="8" baseType="variant">
      <vt:variant>
        <vt:lpstr>已用的字体</vt:lpstr>
      </vt:variant>
      <vt:variant>
        <vt:i4>12</vt:i4>
      </vt:variant>
      <vt:variant>
        <vt:lpstr>主题</vt:lpstr>
      </vt:variant>
      <vt:variant>
        <vt:i4>2</vt:i4>
      </vt:variant>
      <vt:variant>
        <vt:lpstr>嵌入 OLE 服务器</vt:lpstr>
      </vt:variant>
      <vt:variant>
        <vt:i4>2</vt:i4>
      </vt:variant>
      <vt:variant>
        <vt:lpstr>幻灯片标题</vt:lpstr>
      </vt:variant>
      <vt:variant>
        <vt:i4>73</vt:i4>
      </vt:variant>
    </vt:vector>
  </HeadingPairs>
  <TitlesOfParts>
    <vt:vector size="89" baseType="lpstr">
      <vt:lpstr>Arial Unicode MS</vt:lpstr>
      <vt:lpstr>ＭＳ Ｐゴシック</vt:lpstr>
      <vt:lpstr>PingFang SC</vt:lpstr>
      <vt:lpstr>黑体</vt:lpstr>
      <vt:lpstr>宋体</vt:lpstr>
      <vt:lpstr>微软雅黑</vt:lpstr>
      <vt:lpstr>Arial</vt:lpstr>
      <vt:lpstr>Broadway</vt:lpstr>
      <vt:lpstr>Century Gothic</vt:lpstr>
      <vt:lpstr>Times New Roman</vt:lpstr>
      <vt:lpstr>Verdana</vt:lpstr>
      <vt:lpstr>Wingdings</vt:lpstr>
      <vt:lpstr>AAAS-Template1</vt:lpstr>
      <vt:lpstr>默认设计模板</vt:lpstr>
      <vt:lpstr>Acrobat Document</vt:lpstr>
      <vt:lpstr>Document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Science系列期刊</vt:lpstr>
      <vt:lpstr>PowerPoint 演示文稿</vt:lpstr>
      <vt:lpstr>PowerPoint 演示文稿</vt:lpstr>
      <vt:lpstr>PowerPoint 演示文稿</vt:lpstr>
      <vt:lpstr>PowerPoint 演示文稿</vt:lpstr>
      <vt:lpstr>PowerPoint 演示文稿</vt:lpstr>
      <vt:lpstr>How to Get Published in Science</vt:lpstr>
      <vt:lpstr>PowerPoint 演示文稿</vt:lpstr>
      <vt:lpstr>The Science Family of Journals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Submit to Science?</vt:lpstr>
      <vt:lpstr>Submit to Science Signaling?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Total Submissions and Acceptance Rate</vt:lpstr>
      <vt:lpstr>PowerPoint 演示文稿</vt:lpstr>
      <vt:lpstr>Science数据库中OA刊与非OA刊的区别</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Practical tips to  getting published</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Categories of manuscripts </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2021-11-12T08:59:40Z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TC034606369991</vt:lpwstr>
  </property>
</Properties>
</file>