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43"/>
  </p:notesMasterIdLst>
  <p:handoutMasterIdLst>
    <p:handoutMasterId r:id="rId44"/>
  </p:handoutMasterIdLst>
  <p:sldIdLst>
    <p:sldId id="481" r:id="rId6"/>
    <p:sldId id="418" r:id="rId7"/>
    <p:sldId id="504" r:id="rId8"/>
    <p:sldId id="539" r:id="rId9"/>
    <p:sldId id="534" r:id="rId10"/>
    <p:sldId id="536" r:id="rId11"/>
    <p:sldId id="523" r:id="rId12"/>
    <p:sldId id="524" r:id="rId13"/>
    <p:sldId id="392" r:id="rId14"/>
    <p:sldId id="505" r:id="rId15"/>
    <p:sldId id="549" r:id="rId16"/>
    <p:sldId id="525" r:id="rId17"/>
    <p:sldId id="371" r:id="rId18"/>
    <p:sldId id="415" r:id="rId19"/>
    <p:sldId id="443" r:id="rId20"/>
    <p:sldId id="485" r:id="rId21"/>
    <p:sldId id="486" r:id="rId22"/>
    <p:sldId id="487" r:id="rId23"/>
    <p:sldId id="488" r:id="rId24"/>
    <p:sldId id="473" r:id="rId25"/>
    <p:sldId id="508" r:id="rId26"/>
    <p:sldId id="509" r:id="rId27"/>
    <p:sldId id="551" r:id="rId28"/>
    <p:sldId id="491" r:id="rId29"/>
    <p:sldId id="499" r:id="rId30"/>
    <p:sldId id="532" r:id="rId31"/>
    <p:sldId id="440" r:id="rId32"/>
    <p:sldId id="412" r:id="rId33"/>
    <p:sldId id="512" r:id="rId34"/>
    <p:sldId id="513" r:id="rId35"/>
    <p:sldId id="411" r:id="rId36"/>
    <p:sldId id="410" r:id="rId37"/>
    <p:sldId id="531" r:id="rId38"/>
    <p:sldId id="399" r:id="rId39"/>
    <p:sldId id="400" r:id="rId40"/>
    <p:sldId id="480" r:id="rId41"/>
    <p:sldId id="396" r:id="rId42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ao, Monica" initials="XM" lastIdx="1" clrIdx="0">
    <p:extLst>
      <p:ext uri="{19B8F6BF-5375-455C-9EA6-DF929625EA0E}">
        <p15:presenceInfo xmlns:p15="http://schemas.microsoft.com/office/powerpoint/2012/main" userId="S::Monica.Xiao@informa.com::1e27f0c4-c410-41f0-931e-626854d9c1a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10238C"/>
    <a:srgbClr val="604A7B"/>
    <a:srgbClr val="31859C"/>
    <a:srgbClr val="E6E6E6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851BF2-CDEB-4B22-BB61-29C598796690}" v="5" dt="2021-11-10T04:45:17.5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5" autoAdjust="0"/>
    <p:restoredTop sz="76248" autoAdjust="0"/>
  </p:normalViewPr>
  <p:slideViewPr>
    <p:cSldViewPr snapToGrid="0">
      <p:cViewPr varScale="1">
        <p:scale>
          <a:sx n="52" d="100"/>
          <a:sy n="52" d="100"/>
        </p:scale>
        <p:origin x="148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ao, Monica" userId="1e27f0c4-c410-41f0-931e-626854d9c1a5" providerId="ADAL" clId="{70851BF2-CDEB-4B22-BB61-29C598796690}"/>
    <pc:docChg chg="custSel addSld delSld modSld sldOrd">
      <pc:chgData name="Xiao, Monica" userId="1e27f0c4-c410-41f0-931e-626854d9c1a5" providerId="ADAL" clId="{70851BF2-CDEB-4B22-BB61-29C598796690}" dt="2021-11-10T05:01:04.634" v="165" actId="20577"/>
      <pc:docMkLst>
        <pc:docMk/>
      </pc:docMkLst>
      <pc:sldChg chg="del">
        <pc:chgData name="Xiao, Monica" userId="1e27f0c4-c410-41f0-931e-626854d9c1a5" providerId="ADAL" clId="{70851BF2-CDEB-4B22-BB61-29C598796690}" dt="2021-11-10T04:44:14.339" v="62" actId="47"/>
        <pc:sldMkLst>
          <pc:docMk/>
          <pc:sldMk cId="2835859581" sldId="510"/>
        </pc:sldMkLst>
      </pc:sldChg>
      <pc:sldChg chg="modNotesTx">
        <pc:chgData name="Xiao, Monica" userId="1e27f0c4-c410-41f0-931e-626854d9c1a5" providerId="ADAL" clId="{70851BF2-CDEB-4B22-BB61-29C598796690}" dt="2021-11-10T04:46:21.679" v="82" actId="20577"/>
        <pc:sldMkLst>
          <pc:docMk/>
          <pc:sldMk cId="2777713254" sldId="516"/>
        </pc:sldMkLst>
      </pc:sldChg>
      <pc:sldChg chg="delSp modSp add mod">
        <pc:chgData name="Xiao, Monica" userId="1e27f0c4-c410-41f0-931e-626854d9c1a5" providerId="ADAL" clId="{70851BF2-CDEB-4B22-BB61-29C598796690}" dt="2021-11-10T04:58:21.099" v="137" actId="20577"/>
        <pc:sldMkLst>
          <pc:docMk/>
          <pc:sldMk cId="2307763862" sldId="523"/>
        </pc:sldMkLst>
        <pc:spChg chg="mod">
          <ac:chgData name="Xiao, Monica" userId="1e27f0c4-c410-41f0-931e-626854d9c1a5" providerId="ADAL" clId="{70851BF2-CDEB-4B22-BB61-29C598796690}" dt="2021-11-10T04:45:36.319" v="68" actId="6549"/>
          <ac:spMkLst>
            <pc:docMk/>
            <pc:sldMk cId="2307763862" sldId="523"/>
            <ac:spMk id="4" creationId="{00000000-0000-0000-0000-000000000000}"/>
          </ac:spMkLst>
        </pc:spChg>
        <pc:spChg chg="mod">
          <ac:chgData name="Xiao, Monica" userId="1e27f0c4-c410-41f0-931e-626854d9c1a5" providerId="ADAL" clId="{70851BF2-CDEB-4B22-BB61-29C598796690}" dt="2021-11-10T04:56:18.240" v="119" actId="20577"/>
          <ac:spMkLst>
            <pc:docMk/>
            <pc:sldMk cId="2307763862" sldId="523"/>
            <ac:spMk id="13" creationId="{24605774-03C3-4ABC-AEC7-EE33F0B76D92}"/>
          </ac:spMkLst>
        </pc:spChg>
        <pc:spChg chg="mod">
          <ac:chgData name="Xiao, Monica" userId="1e27f0c4-c410-41f0-931e-626854d9c1a5" providerId="ADAL" clId="{70851BF2-CDEB-4B22-BB61-29C598796690}" dt="2021-11-10T04:58:21.099" v="137" actId="20577"/>
          <ac:spMkLst>
            <pc:docMk/>
            <pc:sldMk cId="2307763862" sldId="523"/>
            <ac:spMk id="14" creationId="{9BEFB964-5164-48F2-9F7A-6046E37B14CC}"/>
          </ac:spMkLst>
        </pc:spChg>
        <pc:spChg chg="del">
          <ac:chgData name="Xiao, Monica" userId="1e27f0c4-c410-41f0-931e-626854d9c1a5" providerId="ADAL" clId="{70851BF2-CDEB-4B22-BB61-29C598796690}" dt="2021-11-10T04:45:38.965" v="69" actId="478"/>
          <ac:spMkLst>
            <pc:docMk/>
            <pc:sldMk cId="2307763862" sldId="523"/>
            <ac:spMk id="18" creationId="{AB105F16-31A2-421F-A804-80CC57A888A7}"/>
          </ac:spMkLst>
        </pc:spChg>
      </pc:sldChg>
      <pc:sldChg chg="modSp add mod">
        <pc:chgData name="Xiao, Monica" userId="1e27f0c4-c410-41f0-931e-626854d9c1a5" providerId="ADAL" clId="{70851BF2-CDEB-4B22-BB61-29C598796690}" dt="2021-11-10T05:01:04.634" v="165" actId="20577"/>
        <pc:sldMkLst>
          <pc:docMk/>
          <pc:sldMk cId="214098809" sldId="524"/>
        </pc:sldMkLst>
        <pc:spChg chg="mod">
          <ac:chgData name="Xiao, Monica" userId="1e27f0c4-c410-41f0-931e-626854d9c1a5" providerId="ADAL" clId="{70851BF2-CDEB-4B22-BB61-29C598796690}" dt="2021-11-10T05:00:19.114" v="150" actId="20577"/>
          <ac:spMkLst>
            <pc:docMk/>
            <pc:sldMk cId="214098809" sldId="524"/>
            <ac:spMk id="13" creationId="{24605774-03C3-4ABC-AEC7-EE33F0B76D92}"/>
          </ac:spMkLst>
        </pc:spChg>
        <pc:spChg chg="mod">
          <ac:chgData name="Xiao, Monica" userId="1e27f0c4-c410-41f0-931e-626854d9c1a5" providerId="ADAL" clId="{70851BF2-CDEB-4B22-BB61-29C598796690}" dt="2021-11-10T05:01:04.634" v="165" actId="20577"/>
          <ac:spMkLst>
            <pc:docMk/>
            <pc:sldMk cId="214098809" sldId="524"/>
            <ac:spMk id="14" creationId="{9BEFB964-5164-48F2-9F7A-6046E37B14CC}"/>
          </ac:spMkLst>
        </pc:spChg>
      </pc:sldChg>
      <pc:sldChg chg="modNotesTx">
        <pc:chgData name="Xiao, Monica" userId="1e27f0c4-c410-41f0-931e-626854d9c1a5" providerId="ADAL" clId="{70851BF2-CDEB-4B22-BB61-29C598796690}" dt="2021-11-10T04:41:26.954" v="46"/>
        <pc:sldMkLst>
          <pc:docMk/>
          <pc:sldMk cId="3150507574" sldId="525"/>
        </pc:sldMkLst>
      </pc:sldChg>
      <pc:sldChg chg="modSp mod ord modNotesTx">
        <pc:chgData name="Xiao, Monica" userId="1e27f0c4-c410-41f0-931e-626854d9c1a5" providerId="ADAL" clId="{70851BF2-CDEB-4B22-BB61-29C598796690}" dt="2021-11-10T04:58:29.924" v="138" actId="20577"/>
        <pc:sldMkLst>
          <pc:docMk/>
          <pc:sldMk cId="3017907079" sldId="535"/>
        </pc:sldMkLst>
        <pc:spChg chg="mod">
          <ac:chgData name="Xiao, Monica" userId="1e27f0c4-c410-41f0-931e-626854d9c1a5" providerId="ADAL" clId="{70851BF2-CDEB-4B22-BB61-29C598796690}" dt="2021-11-10T04:58:29.924" v="138" actId="20577"/>
          <ac:spMkLst>
            <pc:docMk/>
            <pc:sldMk cId="3017907079" sldId="535"/>
            <ac:spMk id="5" creationId="{A391643A-9A6D-4A7E-9A0E-93E44CF440FB}"/>
          </ac:spMkLst>
        </pc:spChg>
      </pc:sldChg>
      <pc:sldChg chg="del">
        <pc:chgData name="Xiao, Monica" userId="1e27f0c4-c410-41f0-931e-626854d9c1a5" providerId="ADAL" clId="{70851BF2-CDEB-4B22-BB61-29C598796690}" dt="2021-11-08T04:23:55.853" v="5" actId="2696"/>
        <pc:sldMkLst>
          <pc:docMk/>
          <pc:sldMk cId="2684193001" sldId="543"/>
        </pc:sldMkLst>
      </pc:sldChg>
      <pc:sldChg chg="del">
        <pc:chgData name="Xiao, Monica" userId="1e27f0c4-c410-41f0-931e-626854d9c1a5" providerId="ADAL" clId="{70851BF2-CDEB-4B22-BB61-29C598796690}" dt="2021-11-08T04:21:44.280" v="4" actId="2696"/>
        <pc:sldMkLst>
          <pc:docMk/>
          <pc:sldMk cId="2321594045" sldId="544"/>
        </pc:sldMkLst>
      </pc:sldChg>
      <pc:sldChg chg="del modNotesTx">
        <pc:chgData name="Xiao, Monica" userId="1e27f0c4-c410-41f0-931e-626854d9c1a5" providerId="ADAL" clId="{70851BF2-CDEB-4B22-BB61-29C598796690}" dt="2021-11-08T03:48:30.528" v="1" actId="47"/>
        <pc:sldMkLst>
          <pc:docMk/>
          <pc:sldMk cId="2680218285" sldId="546"/>
        </pc:sldMkLst>
      </pc:sldChg>
      <pc:sldChg chg="del">
        <pc:chgData name="Xiao, Monica" userId="1e27f0c4-c410-41f0-931e-626854d9c1a5" providerId="ADAL" clId="{70851BF2-CDEB-4B22-BB61-29C598796690}" dt="2021-11-08T04:15:06.065" v="2" actId="2696"/>
        <pc:sldMkLst>
          <pc:docMk/>
          <pc:sldMk cId="1719811194" sldId="547"/>
        </pc:sldMkLst>
      </pc:sldChg>
      <pc:sldChg chg="del">
        <pc:chgData name="Xiao, Monica" userId="1e27f0c4-c410-41f0-931e-626854d9c1a5" providerId="ADAL" clId="{70851BF2-CDEB-4B22-BB61-29C598796690}" dt="2021-11-08T04:17:08.858" v="3" actId="2696"/>
        <pc:sldMkLst>
          <pc:docMk/>
          <pc:sldMk cId="110921780" sldId="548"/>
        </pc:sldMkLst>
      </pc:sldChg>
      <pc:sldChg chg="addSp delSp modSp mod ord delAnim modAnim modNotesTx">
        <pc:chgData name="Xiao, Monica" userId="1e27f0c4-c410-41f0-931e-626854d9c1a5" providerId="ADAL" clId="{70851BF2-CDEB-4B22-BB61-29C598796690}" dt="2021-11-10T04:42:08.520" v="60" actId="20577"/>
        <pc:sldMkLst>
          <pc:docMk/>
          <pc:sldMk cId="2209621761" sldId="549"/>
        </pc:sldMkLst>
        <pc:spChg chg="mod ord">
          <ac:chgData name="Xiao, Monica" userId="1e27f0c4-c410-41f0-931e-626854d9c1a5" providerId="ADAL" clId="{70851BF2-CDEB-4B22-BB61-29C598796690}" dt="2021-11-10T04:36:46.234" v="22" actId="14100"/>
          <ac:spMkLst>
            <pc:docMk/>
            <pc:sldMk cId="2209621761" sldId="549"/>
            <ac:spMk id="11" creationId="{55A51EA7-70AB-43FE-BADF-5C014A38BDB1}"/>
          </ac:spMkLst>
        </pc:spChg>
        <pc:picChg chg="add mod">
          <ac:chgData name="Xiao, Monica" userId="1e27f0c4-c410-41f0-931e-626854d9c1a5" providerId="ADAL" clId="{70851BF2-CDEB-4B22-BB61-29C598796690}" dt="2021-11-10T04:36:37.471" v="19" actId="1076"/>
          <ac:picMkLst>
            <pc:docMk/>
            <pc:sldMk cId="2209621761" sldId="549"/>
            <ac:picMk id="3" creationId="{4633C6BA-954A-4F37-B12F-534961C1E1A9}"/>
          </ac:picMkLst>
        </pc:picChg>
        <pc:picChg chg="del">
          <ac:chgData name="Xiao, Monica" userId="1e27f0c4-c410-41f0-931e-626854d9c1a5" providerId="ADAL" clId="{70851BF2-CDEB-4B22-BB61-29C598796690}" dt="2021-11-08T04:30:17.165" v="8" actId="478"/>
          <ac:picMkLst>
            <pc:docMk/>
            <pc:sldMk cId="2209621761" sldId="549"/>
            <ac:picMk id="8" creationId="{85559107-7053-4F3A-ADD4-1A90D4D1B48D}"/>
          </ac:picMkLst>
        </pc:picChg>
        <pc:picChg chg="del">
          <ac:chgData name="Xiao, Monica" userId="1e27f0c4-c410-41f0-931e-626854d9c1a5" providerId="ADAL" clId="{70851BF2-CDEB-4B22-BB61-29C598796690}" dt="2021-11-08T04:30:18.110" v="9" actId="478"/>
          <ac:picMkLst>
            <pc:docMk/>
            <pc:sldMk cId="2209621761" sldId="549"/>
            <ac:picMk id="14" creationId="{C499331E-2D17-4F26-8AE2-DC816B08F10A}"/>
          </ac:picMkLst>
        </pc:picChg>
        <pc:picChg chg="del">
          <ac:chgData name="Xiao, Monica" userId="1e27f0c4-c410-41f0-931e-626854d9c1a5" providerId="ADAL" clId="{70851BF2-CDEB-4B22-BB61-29C598796690}" dt="2021-11-08T04:30:15.630" v="7" actId="478"/>
          <ac:picMkLst>
            <pc:docMk/>
            <pc:sldMk cId="2209621761" sldId="549"/>
            <ac:picMk id="17" creationId="{CAAA3468-1359-4594-B779-117DF7A22614}"/>
          </ac:picMkLst>
        </pc:picChg>
        <pc:picChg chg="del">
          <ac:chgData name="Xiao, Monica" userId="1e27f0c4-c410-41f0-931e-626854d9c1a5" providerId="ADAL" clId="{70851BF2-CDEB-4B22-BB61-29C598796690}" dt="2021-11-08T04:30:14.602" v="6" actId="478"/>
          <ac:picMkLst>
            <pc:docMk/>
            <pc:sldMk cId="2209621761" sldId="549"/>
            <ac:picMk id="21" creationId="{0A82205B-9A6A-4476-9AAE-5DF222FA12E5}"/>
          </ac:picMkLst>
        </pc:picChg>
        <pc:picChg chg="del">
          <ac:chgData name="Xiao, Monica" userId="1e27f0c4-c410-41f0-931e-626854d9c1a5" providerId="ADAL" clId="{70851BF2-CDEB-4B22-BB61-29C598796690}" dt="2021-11-10T03:50:37.688" v="12" actId="478"/>
          <ac:picMkLst>
            <pc:docMk/>
            <pc:sldMk cId="2209621761" sldId="549"/>
            <ac:picMk id="22" creationId="{61EE803A-7D0F-4ABF-B892-AECD1AB28B7D}"/>
          </ac:picMkLst>
        </pc:picChg>
      </pc:sldChg>
      <pc:sldChg chg="addSp delSp modSp add mod ord delAnim modAnim modNotesTx">
        <pc:chgData name="Xiao, Monica" userId="1e27f0c4-c410-41f0-931e-626854d9c1a5" providerId="ADAL" clId="{70851BF2-CDEB-4B22-BB61-29C598796690}" dt="2021-11-10T04:41:51.351" v="54" actId="6549"/>
        <pc:sldMkLst>
          <pc:docMk/>
          <pc:sldMk cId="1963736555" sldId="550"/>
        </pc:sldMkLst>
        <pc:spChg chg="del mod ord">
          <ac:chgData name="Xiao, Monica" userId="1e27f0c4-c410-41f0-931e-626854d9c1a5" providerId="ADAL" clId="{70851BF2-CDEB-4B22-BB61-29C598796690}" dt="2021-11-10T04:40:20.255" v="41" actId="478"/>
          <ac:spMkLst>
            <pc:docMk/>
            <pc:sldMk cId="1963736555" sldId="550"/>
            <ac:spMk id="11" creationId="{55A51EA7-70AB-43FE-BADF-5C014A38BDB1}"/>
          </ac:spMkLst>
        </pc:spChg>
        <pc:picChg chg="del">
          <ac:chgData name="Xiao, Monica" userId="1e27f0c4-c410-41f0-931e-626854d9c1a5" providerId="ADAL" clId="{70851BF2-CDEB-4B22-BB61-29C598796690}" dt="2021-11-10T04:37:05.635" v="28" actId="478"/>
          <ac:picMkLst>
            <pc:docMk/>
            <pc:sldMk cId="1963736555" sldId="550"/>
            <ac:picMk id="3" creationId="{4633C6BA-954A-4F37-B12F-534961C1E1A9}"/>
          </ac:picMkLst>
        </pc:picChg>
        <pc:picChg chg="add mod">
          <ac:chgData name="Xiao, Monica" userId="1e27f0c4-c410-41f0-931e-626854d9c1a5" providerId="ADAL" clId="{70851BF2-CDEB-4B22-BB61-29C598796690}" dt="2021-11-10T04:40:01.542" v="38" actId="1076"/>
          <ac:picMkLst>
            <pc:docMk/>
            <pc:sldMk cId="1963736555" sldId="550"/>
            <ac:picMk id="5" creationId="{98C09317-CDCB-494E-BE15-C819540CDDFD}"/>
          </ac:picMkLst>
        </pc:picChg>
      </pc:sldChg>
      <pc:sldChg chg="add modNotesTx">
        <pc:chgData name="Xiao, Monica" userId="1e27f0c4-c410-41f0-931e-626854d9c1a5" providerId="ADAL" clId="{70851BF2-CDEB-4B22-BB61-29C598796690}" dt="2021-11-10T04:44:17.437" v="63" actId="6549"/>
        <pc:sldMkLst>
          <pc:docMk/>
          <pc:sldMk cId="2780426423" sldId="551"/>
        </pc:sldMkLst>
      </pc:sldChg>
      <pc:sldChg chg="modSp add mod modNotesTx">
        <pc:chgData name="Xiao, Monica" userId="1e27f0c4-c410-41f0-931e-626854d9c1a5" providerId="ADAL" clId="{70851BF2-CDEB-4B22-BB61-29C598796690}" dt="2021-11-10T04:58:46.925" v="142" actId="20577"/>
        <pc:sldMkLst>
          <pc:docMk/>
          <pc:sldMk cId="3135412862" sldId="552"/>
        </pc:sldMkLst>
        <pc:spChg chg="mod">
          <ac:chgData name="Xiao, Monica" userId="1e27f0c4-c410-41f0-931e-626854d9c1a5" providerId="ADAL" clId="{70851BF2-CDEB-4B22-BB61-29C598796690}" dt="2021-11-10T04:58:46.925" v="142" actId="20577"/>
          <ac:spMkLst>
            <pc:docMk/>
            <pc:sldMk cId="3135412862" sldId="552"/>
            <ac:spMk id="13" creationId="{24605774-03C3-4ABC-AEC7-EE33F0B76D92}"/>
          </ac:spMkLst>
        </pc:spChg>
        <pc:spChg chg="mod">
          <ac:chgData name="Xiao, Monica" userId="1e27f0c4-c410-41f0-931e-626854d9c1a5" providerId="ADAL" clId="{70851BF2-CDEB-4B22-BB61-29C598796690}" dt="2021-11-10T04:58:39.341" v="140" actId="20577"/>
          <ac:spMkLst>
            <pc:docMk/>
            <pc:sldMk cId="3135412862" sldId="552"/>
            <ac:spMk id="14" creationId="{9BEFB964-5164-48F2-9F7A-6046E37B14C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CFC6F-F73D-4AA6-AA6C-88F78195A540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0B5B4D-5BF3-4B99-B311-DFB84AFC60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87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9B32EF-6CE4-43B6-AD20-036CD3FC34BF}" type="datetimeFigureOut">
              <a:rPr lang="en-GB" smtClean="0"/>
              <a:t>29/11/2021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2F4F6-333B-4475-975F-EA4C8BA692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74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950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110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032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617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3118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304C-4D64-4F67-9BFC-156AE7BEFE7F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048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304C-4D64-4F67-9BFC-156AE7BEFE7F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558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1047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2244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486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229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46420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620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3167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818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5227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8068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0948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4228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8124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8488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034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3999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2010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1984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079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9643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8134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1262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1450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304C-4D64-4F67-9BFC-156AE7BEFE7F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384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310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314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854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240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2F4F6-333B-4475-975F-EA4C8BA692C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161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B304C-4D64-4F67-9BFC-156AE7BEFE7F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406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22400" y="1773238"/>
            <a:ext cx="9855200" cy="1655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2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74333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3399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12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67" y="2852738"/>
            <a:ext cx="10414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677" name="Picture 5"/>
          <p:cNvPicPr>
            <a:picLocks noChangeAspect="1" noChangeArrowheads="1"/>
          </p:cNvPicPr>
          <p:nvPr/>
        </p:nvPicPr>
        <p:blipFill>
          <a:blip r:embed="rId3" cstate="print"/>
          <a:srcRect t="15486" r="83788"/>
          <a:stretch>
            <a:fillRect/>
          </a:stretch>
        </p:blipFill>
        <p:spPr bwMode="auto">
          <a:xfrm>
            <a:off x="10367434" y="1"/>
            <a:ext cx="1824567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679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4095736" y="6572273"/>
            <a:ext cx="3860800" cy="1809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531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364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4915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3051" y="188914"/>
            <a:ext cx="2590800" cy="6192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90651" y="188914"/>
            <a:ext cx="7569200" cy="61928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214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90651" y="1412876"/>
            <a:ext cx="5080000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3851" y="1412876"/>
            <a:ext cx="5080000" cy="4968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524626"/>
            <a:ext cx="3860800" cy="18097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472334" y="6500814"/>
            <a:ext cx="673100" cy="312737"/>
          </a:xfrm>
        </p:spPr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7420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390651" y="1412876"/>
            <a:ext cx="10363200" cy="4968875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4165600" y="6524626"/>
            <a:ext cx="3860800" cy="180975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1472334" y="6500814"/>
            <a:ext cx="673100" cy="312737"/>
          </a:xfrm>
        </p:spPr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629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800000"/>
            <a:ext cx="10272000" cy="4392000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60000" y="792000"/>
            <a:ext cx="102720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0230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551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456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90651" y="1412876"/>
            <a:ext cx="50800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3851" y="1412876"/>
            <a:ext cx="5080000" cy="4968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217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0383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89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283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60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068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90651" y="1412876"/>
            <a:ext cx="103632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1651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24626"/>
            <a:ext cx="38608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3399"/>
                </a:solidFill>
                <a:latin typeface="+mn-lt"/>
              </a:defRPr>
            </a:lvl1pPr>
          </a:lstStyle>
          <a:p>
            <a:endParaRPr lang="en-GB"/>
          </a:p>
        </p:txBody>
      </p:sp>
      <p:pic>
        <p:nvPicPr>
          <p:cNvPr id="411653" name="Picture 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1967" y="2852738"/>
            <a:ext cx="10414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654" name="Picture 6"/>
          <p:cNvPicPr>
            <a:picLocks noChangeAspect="1" noChangeArrowheads="1"/>
          </p:cNvPicPr>
          <p:nvPr/>
        </p:nvPicPr>
        <p:blipFill>
          <a:blip r:embed="rId18" cstate="print"/>
          <a:srcRect t="15486" r="83788"/>
          <a:stretch>
            <a:fillRect/>
          </a:stretch>
        </p:blipFill>
        <p:spPr bwMode="auto">
          <a:xfrm>
            <a:off x="10367434" y="1"/>
            <a:ext cx="1824567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407584" y="188913"/>
            <a:ext cx="891328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165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72334" y="6500814"/>
            <a:ext cx="67310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3399"/>
                </a:solidFill>
                <a:latin typeface="+mn-lt"/>
              </a:defRPr>
            </a:lvl1pPr>
          </a:lstStyle>
          <a:p>
            <a:fld id="{EC38B114-2175-45DC-9DFB-77CA5C27EE6E}" type="slidenum">
              <a:rPr lang="en-GB" smtClean="0"/>
              <a:t>‹#›</a:t>
            </a:fld>
            <a:endParaRPr lang="en-GB"/>
          </a:p>
        </p:txBody>
      </p:sp>
      <p:sp>
        <p:nvSpPr>
          <p:cNvPr id="3" name="MSIPCMContentMarking" descr="{&quot;HashCode&quot;:-1348403003,&quot;Placement&quot;:&quot;Footer&quot;,&quot;Top&quot;:521.10614,&quot;Left&quot;:0.0,&quot;SlideWidth&quot;:960,&quot;SlideHeight&quot;:540}">
            <a:extLst>
              <a:ext uri="{FF2B5EF4-FFF2-40B4-BE49-F238E27FC236}">
                <a16:creationId xmlns:a16="http://schemas.microsoft.com/office/drawing/2014/main" id="{45622F09-C127-47C3-9298-F4DFD938B674}"/>
              </a:ext>
            </a:extLst>
          </p:cNvPr>
          <p:cNvSpPr txBox="1"/>
          <p:nvPr userDrawn="1"/>
        </p:nvSpPr>
        <p:spPr>
          <a:xfrm>
            <a:off x="0" y="6618048"/>
            <a:ext cx="2130404" cy="23995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0078D7"/>
                </a:solidFill>
                <a:latin typeface="Rockwell" panose="02060603020205020403" pitchFamily="18" charset="0"/>
              </a:rPr>
              <a:t>Information Classification: General</a:t>
            </a:r>
          </a:p>
        </p:txBody>
      </p:sp>
    </p:spTree>
    <p:extLst>
      <p:ext uri="{BB962C8B-B14F-4D97-AF65-F5344CB8AC3E}">
        <p14:creationId xmlns:p14="http://schemas.microsoft.com/office/powerpoint/2010/main" val="53799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003399"/>
          </a:solidFill>
          <a:latin typeface="Stone Sans ITC TT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tandfonline.com/s/article/Searching-our-sit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4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ndfonline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3933" y="700777"/>
            <a:ext cx="9855200" cy="1655762"/>
          </a:xfrm>
        </p:spPr>
        <p:txBody>
          <a:bodyPr/>
          <a:lstStyle/>
          <a:p>
            <a:r>
              <a:rPr lang="en-GB" sz="4400" dirty="0">
                <a:latin typeface="Calibri" panose="020F0502020204030204" pitchFamily="34" charset="0"/>
              </a:rPr>
              <a:t>Taylor &amp; Francis </a:t>
            </a:r>
            <a:r>
              <a:rPr lang="zh-CN" altLang="en-US" sz="4400" dirty="0">
                <a:latin typeface="Calibri" panose="020F0502020204030204" pitchFamily="34" charset="0"/>
              </a:rPr>
              <a:t>期刊资源</a:t>
            </a:r>
            <a:br>
              <a:rPr lang="en-US" altLang="zh-CN" sz="4400" dirty="0">
                <a:latin typeface="Calibri" panose="020F0502020204030204" pitchFamily="34" charset="0"/>
              </a:rPr>
            </a:br>
            <a:r>
              <a:rPr lang="zh-CN" altLang="en-US" sz="4400" dirty="0">
                <a:latin typeface="Calibri" panose="020F0502020204030204" pitchFamily="34" charset="0"/>
              </a:rPr>
              <a:t>您的学习科研好助手</a:t>
            </a:r>
            <a:endParaRPr lang="en-GB" sz="4400" dirty="0">
              <a:latin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799" y="5251685"/>
            <a:ext cx="8534400" cy="545151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发现 ∙ 学习 ∙ 分享</a:t>
            </a:r>
            <a:endParaRPr lang="en-US" altLang="zh-CN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734" y="2505354"/>
            <a:ext cx="4164531" cy="237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5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访问路径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422812-E2B0-48F2-878C-9C06A33C27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320"/>
          <a:stretch/>
        </p:blipFill>
        <p:spPr>
          <a:xfrm>
            <a:off x="0" y="1393557"/>
            <a:ext cx="12192000" cy="5464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71AC2D-4F9C-4C86-9BBF-3BA5749F4C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03" t="19323" r="38745" b="25188"/>
          <a:stretch/>
        </p:blipFill>
        <p:spPr>
          <a:xfrm>
            <a:off x="3489434" y="2100566"/>
            <a:ext cx="852564" cy="123577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50CA7B-C105-433A-8BD6-AF6E832E66D1}"/>
              </a:ext>
            </a:extLst>
          </p:cNvPr>
          <p:cNvSpPr/>
          <p:nvPr/>
        </p:nvSpPr>
        <p:spPr>
          <a:xfrm>
            <a:off x="3489434" y="2102069"/>
            <a:ext cx="546538" cy="34684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5DD0B09-11BA-46C8-B493-EBEA331655CB}"/>
              </a:ext>
            </a:extLst>
          </p:cNvPr>
          <p:cNvSpPr/>
          <p:nvPr/>
        </p:nvSpPr>
        <p:spPr>
          <a:xfrm>
            <a:off x="3216165" y="3446906"/>
            <a:ext cx="546538" cy="55753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E8F82B-5768-44E6-8FB2-B0D0F0C48E94}"/>
              </a:ext>
            </a:extLst>
          </p:cNvPr>
          <p:cNvCxnSpPr/>
          <p:nvPr/>
        </p:nvCxnSpPr>
        <p:spPr>
          <a:xfrm flipV="1">
            <a:off x="2981739" y="2520563"/>
            <a:ext cx="707666" cy="24810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27F8D75-2E05-40D7-8C8A-758CE490A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3557"/>
            <a:ext cx="12192000" cy="691563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5D24877-501D-4E12-A3CF-4DD8CF945ED0}"/>
              </a:ext>
            </a:extLst>
          </p:cNvPr>
          <p:cNvSpPr/>
          <p:nvPr/>
        </p:nvSpPr>
        <p:spPr>
          <a:xfrm>
            <a:off x="3934326" y="3224463"/>
            <a:ext cx="273269" cy="22244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CF91EFC-03D3-4780-A34B-F0D42E26F885}"/>
              </a:ext>
            </a:extLst>
          </p:cNvPr>
          <p:cNvSpPr/>
          <p:nvPr/>
        </p:nvSpPr>
        <p:spPr>
          <a:xfrm>
            <a:off x="6372726" y="3795894"/>
            <a:ext cx="124327" cy="2085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A43D70E-2764-4B25-801B-099630AABFCD}"/>
              </a:ext>
            </a:extLst>
          </p:cNvPr>
          <p:cNvCxnSpPr>
            <a:endCxn id="14" idx="1"/>
          </p:cNvCxnSpPr>
          <p:nvPr/>
        </p:nvCxnSpPr>
        <p:spPr>
          <a:xfrm flipV="1">
            <a:off x="1756611" y="3335685"/>
            <a:ext cx="2177715" cy="6687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1D5DC2D-E797-48D0-A3AE-6FCD4AABC497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1756611" y="3900168"/>
            <a:ext cx="4616115" cy="1042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2F40BCA2-C8D8-412A-9B91-2327ECD8EB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393557"/>
            <a:ext cx="12192000" cy="6858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AEED290-041C-4C89-BB05-F6B58655A0F7}"/>
              </a:ext>
            </a:extLst>
          </p:cNvPr>
          <p:cNvSpPr/>
          <p:nvPr/>
        </p:nvSpPr>
        <p:spPr>
          <a:xfrm>
            <a:off x="2845468" y="5245768"/>
            <a:ext cx="4890837" cy="11610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4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0155 0.0831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41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  <p:bldP spid="14" grpId="0" animBg="1"/>
      <p:bldP spid="17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CCDAF-9444-4040-A1AC-78E54F47B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462" y="1323932"/>
            <a:ext cx="9785555" cy="55477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A32FC7C-4D21-4447-BD92-F50FC730A004}"/>
              </a:ext>
            </a:extLst>
          </p:cNvPr>
          <p:cNvSpPr txBox="1">
            <a:spLocks/>
          </p:cNvSpPr>
          <p:nvPr/>
        </p:nvSpPr>
        <p:spPr bwMode="auto">
          <a:xfrm>
            <a:off x="1559984" y="341313"/>
            <a:ext cx="891328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9pPr>
          </a:lstStyle>
          <a:p>
            <a:r>
              <a:rPr lang="zh-CN" altLang="en-US" kern="0">
                <a:latin typeface="Calibri" panose="020F0502020204030204" pitchFamily="34" charset="0"/>
              </a:rPr>
              <a:t>访问路径</a:t>
            </a:r>
            <a:endParaRPr lang="en-GB" kern="0" dirty="0">
              <a:latin typeface="Calibri" panose="020F050202020403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2A04FE3-F3D8-4AB9-BFAF-E124C7FB401C}"/>
              </a:ext>
            </a:extLst>
          </p:cNvPr>
          <p:cNvCxnSpPr>
            <a:cxnSpLocks/>
          </p:cNvCxnSpPr>
          <p:nvPr/>
        </p:nvCxnSpPr>
        <p:spPr>
          <a:xfrm flipV="1">
            <a:off x="1787858" y="3829026"/>
            <a:ext cx="477671" cy="1876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E6AFBD77-5533-46FB-9F0C-A4D55200F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462" y="1310284"/>
            <a:ext cx="9785555" cy="554771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2C68901-AE0A-4B4E-9813-961E16F97982}"/>
              </a:ext>
            </a:extLst>
          </p:cNvPr>
          <p:cNvSpPr/>
          <p:nvPr/>
        </p:nvSpPr>
        <p:spPr>
          <a:xfrm>
            <a:off x="4596013" y="3301685"/>
            <a:ext cx="3114971" cy="27402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348932B-BCA4-45FA-AA71-B96E8E89DE88}"/>
              </a:ext>
            </a:extLst>
          </p:cNvPr>
          <p:cNvCxnSpPr>
            <a:cxnSpLocks/>
          </p:cNvCxnSpPr>
          <p:nvPr/>
        </p:nvCxnSpPr>
        <p:spPr>
          <a:xfrm flipV="1">
            <a:off x="4118342" y="3114028"/>
            <a:ext cx="477671" cy="18765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633C6BA-954A-4F37-B12F-534961C1E1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462" y="1363023"/>
            <a:ext cx="9785555" cy="550437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5A51EA7-70AB-43FE-BADF-5C014A38BDB1}"/>
              </a:ext>
            </a:extLst>
          </p:cNvPr>
          <p:cNvSpPr/>
          <p:nvPr/>
        </p:nvSpPr>
        <p:spPr>
          <a:xfrm>
            <a:off x="6345977" y="2448857"/>
            <a:ext cx="1708811" cy="1907990"/>
          </a:xfrm>
          <a:prstGeom prst="roundRect">
            <a:avLst>
              <a:gd name="adj" fmla="val 643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2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平台访问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校外访问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B5622B-C0A1-4E03-AE21-E28F94AF0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609" y="1327594"/>
            <a:ext cx="9744781" cy="553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07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平台特点 </a:t>
            </a:r>
            <a:r>
              <a:rPr lang="en-US" altLang="zh-CN" dirty="0">
                <a:latin typeface="Calibri" panose="020F0502020204030204" pitchFamily="34" charset="0"/>
              </a:rPr>
              <a:t>- </a:t>
            </a:r>
            <a:r>
              <a:rPr lang="zh-CN" altLang="en-US" dirty="0">
                <a:latin typeface="Calibri" panose="020F0502020204030204" pitchFamily="34" charset="0"/>
              </a:rPr>
              <a:t>发现 ∙ 学习 ∙ 分享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9E4FDD-E210-4DE2-BDAB-0E02B2CDE2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965"/>
          <a:stretch/>
        </p:blipFill>
        <p:spPr>
          <a:xfrm>
            <a:off x="1407584" y="1310722"/>
            <a:ext cx="10347464" cy="8439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5E96B8-A822-47DE-AC19-80D8FFA6FB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010" b="7365"/>
          <a:stretch/>
        </p:blipFill>
        <p:spPr>
          <a:xfrm>
            <a:off x="1407584" y="9750056"/>
            <a:ext cx="10347464" cy="7840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B05826-D9BA-4D65-8A7B-2FA536E86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151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5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-3.75E-6 -0.746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3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3.75E-6 -0.7467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74676 L -2.5E-6 -1.186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8681 L -0.00078 -1.5810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070" y="1359819"/>
            <a:ext cx="9575216" cy="4107389"/>
          </a:xfrm>
        </p:spPr>
        <p:txBody>
          <a:bodyPr>
            <a:normAutofit/>
          </a:bodyPr>
          <a:lstStyle/>
          <a:p>
            <a:endParaRPr lang="en-US" dirty="0">
              <a:latin typeface="Calibri" panose="020F0502020204030204" pitchFamily="34" charset="0"/>
            </a:endParaRPr>
          </a:p>
          <a:p>
            <a:r>
              <a:rPr lang="zh-CN" altLang="en-US" dirty="0">
                <a:latin typeface="Calibri" panose="020F0502020204030204" pitchFamily="34" charset="0"/>
              </a:rPr>
              <a:t>搜索文献：查找您感兴趣的文章</a:t>
            </a:r>
            <a:endParaRPr lang="en-US" altLang="zh-CN" dirty="0">
              <a:latin typeface="Calibri" panose="020F0502020204030204" pitchFamily="34" charset="0"/>
            </a:endParaRPr>
          </a:p>
          <a:p>
            <a:endParaRPr lang="en-US" altLang="zh-CN" dirty="0">
              <a:latin typeface="Calibri" panose="020F0502020204030204" pitchFamily="34" charset="0"/>
            </a:endParaRPr>
          </a:p>
          <a:p>
            <a:r>
              <a:rPr lang="zh-CN" altLang="en-US" dirty="0">
                <a:latin typeface="Calibri" panose="020F0502020204030204" pitchFamily="34" charset="0"/>
              </a:rPr>
              <a:t>文章页面：帮助您省时省力的开展科研</a:t>
            </a:r>
            <a:endParaRPr lang="en-US" altLang="zh-CN" dirty="0">
              <a:latin typeface="Calibri" panose="020F0502020204030204" pitchFamily="34" charset="0"/>
            </a:endParaRPr>
          </a:p>
          <a:p>
            <a:endParaRPr lang="en-US" altLang="zh-CN" dirty="0">
              <a:latin typeface="Calibri" panose="020F0502020204030204" pitchFamily="34" charset="0"/>
            </a:endParaRPr>
          </a:p>
          <a:p>
            <a:r>
              <a:rPr lang="zh-CN" altLang="en-US" dirty="0">
                <a:latin typeface="Calibri" panose="020F0502020204030204" pitchFamily="34" charset="0"/>
              </a:rPr>
              <a:t>期刊页面：了解您专业领域的期刊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59984" y="341313"/>
            <a:ext cx="8913283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9pPr>
          </a:lstStyle>
          <a:p>
            <a:r>
              <a:rPr lang="zh-CN" altLang="en-US" kern="0" dirty="0">
                <a:latin typeface="Calibri" panose="020F0502020204030204" pitchFamily="34" charset="0"/>
              </a:rPr>
              <a:t>平台使用</a:t>
            </a:r>
            <a:endParaRPr lang="en-GB" kern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324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BF19B-5360-4AA3-8E53-1876C38A0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85" y="1341752"/>
            <a:ext cx="6544100" cy="371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8D91CF-F50B-4F36-9AE8-B6A821D5B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913" y="1804258"/>
            <a:ext cx="6540664" cy="371004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检索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A04D89-A3F8-4A4E-94AB-4E1D88C61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203" y="2330581"/>
            <a:ext cx="6540664" cy="371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94778B-CD10-4F16-BE82-7F7A0C117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8923" y="2856904"/>
            <a:ext cx="6544101" cy="3711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2E9E40-B130-47FE-971A-217E3BE802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2597"/>
          <a:stretch/>
        </p:blipFill>
        <p:spPr>
          <a:xfrm>
            <a:off x="1199748" y="1735330"/>
            <a:ext cx="10992252" cy="35810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026322-442E-4D67-999C-B92E7CA3E9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888"/>
          <a:stretch/>
        </p:blipFill>
        <p:spPr>
          <a:xfrm>
            <a:off x="3637502" y="3271658"/>
            <a:ext cx="6743653" cy="192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3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4B1607-447B-4507-A772-A7D3E3AF9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84" y="1427107"/>
            <a:ext cx="9574463" cy="543089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检索结果</a:t>
            </a:r>
            <a:endParaRPr lang="en-GB" dirty="0">
              <a:latin typeface="Calibri" panose="020F0502020204030204" pitchFamily="34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769427" y="3946331"/>
            <a:ext cx="955964" cy="0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>
            <a:off x="4769427" y="4926127"/>
            <a:ext cx="955964" cy="0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2"/>
          <p:cNvSpPr/>
          <p:nvPr/>
        </p:nvSpPr>
        <p:spPr>
          <a:xfrm>
            <a:off x="4849518" y="1605308"/>
            <a:ext cx="4480348" cy="309014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2"/>
          <p:cNvSpPr/>
          <p:nvPr/>
        </p:nvSpPr>
        <p:spPr>
          <a:xfrm>
            <a:off x="4214829" y="2246792"/>
            <a:ext cx="5811487" cy="679099"/>
          </a:xfrm>
          <a:prstGeom prst="roundRect">
            <a:avLst>
              <a:gd name="adj" fmla="val 8810"/>
            </a:avLst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54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5C45C2-B119-4371-B729-7640F6EFF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84" y="1427106"/>
            <a:ext cx="9574463" cy="54308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7599F4A-A83A-4F9E-943B-F4E886ECE29C}"/>
              </a:ext>
            </a:extLst>
          </p:cNvPr>
          <p:cNvGrpSpPr/>
          <p:nvPr/>
        </p:nvGrpSpPr>
        <p:grpSpPr>
          <a:xfrm>
            <a:off x="9484242" y="4227854"/>
            <a:ext cx="382772" cy="2352308"/>
            <a:chOff x="9484242" y="4469010"/>
            <a:chExt cx="382772" cy="2352308"/>
          </a:xfrm>
        </p:grpSpPr>
        <p:sp>
          <p:nvSpPr>
            <p:cNvPr id="12" name="Rounded Rectangle 12">
              <a:extLst>
                <a:ext uri="{FF2B5EF4-FFF2-40B4-BE49-F238E27FC236}">
                  <a16:creationId xmlns:a16="http://schemas.microsoft.com/office/drawing/2014/main" id="{691409DF-9566-4305-AEF9-D5CA0045C2F0}"/>
                </a:ext>
              </a:extLst>
            </p:cNvPr>
            <p:cNvSpPr/>
            <p:nvPr/>
          </p:nvSpPr>
          <p:spPr>
            <a:xfrm>
              <a:off x="9484242" y="4469010"/>
              <a:ext cx="382772" cy="309014"/>
            </a:xfrm>
            <a:prstGeom prst="roundRect">
              <a:avLst/>
            </a:prstGeom>
            <a:noFill/>
            <a:ln w="28575">
              <a:solidFill>
                <a:srgbClr val="FF993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ed Rectangle 12">
              <a:extLst>
                <a:ext uri="{FF2B5EF4-FFF2-40B4-BE49-F238E27FC236}">
                  <a16:creationId xmlns:a16="http://schemas.microsoft.com/office/drawing/2014/main" id="{E2C04221-8B7B-4467-A390-2F20149A6D04}"/>
                </a:ext>
              </a:extLst>
            </p:cNvPr>
            <p:cNvSpPr/>
            <p:nvPr/>
          </p:nvSpPr>
          <p:spPr>
            <a:xfrm>
              <a:off x="9484242" y="5430893"/>
              <a:ext cx="382772" cy="309014"/>
            </a:xfrm>
            <a:prstGeom prst="roundRect">
              <a:avLst/>
            </a:prstGeom>
            <a:noFill/>
            <a:ln w="28575">
              <a:solidFill>
                <a:srgbClr val="FF993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ed Rectangle 12">
              <a:extLst>
                <a:ext uri="{FF2B5EF4-FFF2-40B4-BE49-F238E27FC236}">
                  <a16:creationId xmlns:a16="http://schemas.microsoft.com/office/drawing/2014/main" id="{B5B85F28-DBB0-4AB9-9DA1-4D722FC71C97}"/>
                </a:ext>
              </a:extLst>
            </p:cNvPr>
            <p:cNvSpPr/>
            <p:nvPr/>
          </p:nvSpPr>
          <p:spPr>
            <a:xfrm>
              <a:off x="9484242" y="6512304"/>
              <a:ext cx="382772" cy="309014"/>
            </a:xfrm>
            <a:prstGeom prst="roundRect">
              <a:avLst/>
            </a:prstGeom>
            <a:noFill/>
            <a:ln w="28575">
              <a:solidFill>
                <a:srgbClr val="FF993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D827AE3-1A41-4A1D-A145-47A30ABF89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643" b="1"/>
          <a:stretch/>
        </p:blipFill>
        <p:spPr>
          <a:xfrm>
            <a:off x="1407584" y="2592475"/>
            <a:ext cx="9574463" cy="425547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检索结果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1" name="Rounded Rectangle 12"/>
          <p:cNvSpPr/>
          <p:nvPr/>
        </p:nvSpPr>
        <p:spPr>
          <a:xfrm>
            <a:off x="4317889" y="2956126"/>
            <a:ext cx="2114084" cy="309014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2980F6-3D0F-4D7D-88F8-A9A5A35E6E16}"/>
              </a:ext>
            </a:extLst>
          </p:cNvPr>
          <p:cNvGrpSpPr/>
          <p:nvPr/>
        </p:nvGrpSpPr>
        <p:grpSpPr>
          <a:xfrm>
            <a:off x="9484242" y="3958282"/>
            <a:ext cx="382772" cy="2053260"/>
            <a:chOff x="9484242" y="3958282"/>
            <a:chExt cx="382772" cy="2053260"/>
          </a:xfrm>
        </p:grpSpPr>
        <p:sp>
          <p:nvSpPr>
            <p:cNvPr id="14" name="Rounded Rectangle 12">
              <a:extLst>
                <a:ext uri="{FF2B5EF4-FFF2-40B4-BE49-F238E27FC236}">
                  <a16:creationId xmlns:a16="http://schemas.microsoft.com/office/drawing/2014/main" id="{3D027367-11EC-4DCC-8011-A1618D42CE8E}"/>
                </a:ext>
              </a:extLst>
            </p:cNvPr>
            <p:cNvSpPr/>
            <p:nvPr/>
          </p:nvSpPr>
          <p:spPr>
            <a:xfrm>
              <a:off x="9484242" y="3958282"/>
              <a:ext cx="382772" cy="309014"/>
            </a:xfrm>
            <a:prstGeom prst="roundRect">
              <a:avLst/>
            </a:prstGeom>
            <a:noFill/>
            <a:ln w="28575">
              <a:solidFill>
                <a:srgbClr val="FF993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ed Rectangle 12">
              <a:extLst>
                <a:ext uri="{FF2B5EF4-FFF2-40B4-BE49-F238E27FC236}">
                  <a16:creationId xmlns:a16="http://schemas.microsoft.com/office/drawing/2014/main" id="{6782E59C-7D87-49AF-B396-97E9F79AC052}"/>
                </a:ext>
              </a:extLst>
            </p:cNvPr>
            <p:cNvSpPr/>
            <p:nvPr/>
          </p:nvSpPr>
          <p:spPr>
            <a:xfrm>
              <a:off x="9484242" y="4565706"/>
              <a:ext cx="382772" cy="309014"/>
            </a:xfrm>
            <a:prstGeom prst="roundRect">
              <a:avLst/>
            </a:prstGeom>
            <a:noFill/>
            <a:ln w="28575">
              <a:solidFill>
                <a:srgbClr val="FF993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ed Rectangle 12">
              <a:extLst>
                <a:ext uri="{FF2B5EF4-FFF2-40B4-BE49-F238E27FC236}">
                  <a16:creationId xmlns:a16="http://schemas.microsoft.com/office/drawing/2014/main" id="{F9099927-1D87-4DD6-9875-D35204632D67}"/>
                </a:ext>
              </a:extLst>
            </p:cNvPr>
            <p:cNvSpPr/>
            <p:nvPr/>
          </p:nvSpPr>
          <p:spPr>
            <a:xfrm>
              <a:off x="9484242" y="5154758"/>
              <a:ext cx="382772" cy="309014"/>
            </a:xfrm>
            <a:prstGeom prst="roundRect">
              <a:avLst/>
            </a:prstGeom>
            <a:noFill/>
            <a:ln w="28575">
              <a:solidFill>
                <a:srgbClr val="FF993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ed Rectangle 12">
              <a:extLst>
                <a:ext uri="{FF2B5EF4-FFF2-40B4-BE49-F238E27FC236}">
                  <a16:creationId xmlns:a16="http://schemas.microsoft.com/office/drawing/2014/main" id="{D14A9901-61FE-44D7-A4D6-AADB0446B9A9}"/>
                </a:ext>
              </a:extLst>
            </p:cNvPr>
            <p:cNvSpPr/>
            <p:nvPr/>
          </p:nvSpPr>
          <p:spPr>
            <a:xfrm>
              <a:off x="9484242" y="5702528"/>
              <a:ext cx="382772" cy="309014"/>
            </a:xfrm>
            <a:prstGeom prst="roundRect">
              <a:avLst/>
            </a:prstGeom>
            <a:noFill/>
            <a:ln w="28575">
              <a:solidFill>
                <a:srgbClr val="FF993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614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D1F2714-7FD8-46E5-8E14-1524C8FDA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84" y="1427106"/>
            <a:ext cx="9574463" cy="543089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检索结果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1" name="Rounded Rectangle 12"/>
          <p:cNvSpPr/>
          <p:nvPr/>
        </p:nvSpPr>
        <p:spPr>
          <a:xfrm>
            <a:off x="4520471" y="3344134"/>
            <a:ext cx="1122683" cy="309014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056C8C6-5451-4E49-9E97-16B0E652009C}"/>
              </a:ext>
            </a:extLst>
          </p:cNvPr>
          <p:cNvGrpSpPr/>
          <p:nvPr/>
        </p:nvGrpSpPr>
        <p:grpSpPr>
          <a:xfrm>
            <a:off x="4520471" y="3742444"/>
            <a:ext cx="390214" cy="2201732"/>
            <a:chOff x="4520471" y="3742444"/>
            <a:chExt cx="390214" cy="22017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8F79E0-76F8-444C-9982-5D62FAC4CCBC}"/>
                </a:ext>
              </a:extLst>
            </p:cNvPr>
            <p:cNvSpPr txBox="1"/>
            <p:nvPr/>
          </p:nvSpPr>
          <p:spPr>
            <a:xfrm>
              <a:off x="4520471" y="3742444"/>
              <a:ext cx="386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9933"/>
                  </a:solidFill>
                  <a:latin typeface="等线" panose="02010600030101010101" pitchFamily="2" charset="-122"/>
                  <a:ea typeface="等线" panose="02010600030101010101" pitchFamily="2" charset="-122"/>
                  <a:sym typeface="Wingdings" panose="05000000000000000000" pitchFamily="2" charset="2"/>
                </a:rPr>
                <a:t></a:t>
              </a:r>
              <a:endParaRPr lang="en-US" sz="2000" b="1" dirty="0">
                <a:solidFill>
                  <a:srgbClr val="FF9933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981E3A-1A8A-44F5-BCC5-8C2D8B0026BF}"/>
                </a:ext>
              </a:extLst>
            </p:cNvPr>
            <p:cNvSpPr txBox="1"/>
            <p:nvPr/>
          </p:nvSpPr>
          <p:spPr>
            <a:xfrm>
              <a:off x="4520471" y="4600692"/>
              <a:ext cx="386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9933"/>
                  </a:solidFill>
                  <a:latin typeface="等线" panose="02010600030101010101" pitchFamily="2" charset="-122"/>
                  <a:ea typeface="等线" panose="02010600030101010101" pitchFamily="2" charset="-122"/>
                  <a:sym typeface="Wingdings" panose="05000000000000000000" pitchFamily="2" charset="2"/>
                </a:rPr>
                <a:t></a:t>
              </a:r>
              <a:endParaRPr lang="en-US" sz="2000" b="1" dirty="0">
                <a:solidFill>
                  <a:srgbClr val="FF9933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AAD023-DBAB-419E-83BF-64501CED597B}"/>
                </a:ext>
              </a:extLst>
            </p:cNvPr>
            <p:cNvSpPr txBox="1"/>
            <p:nvPr/>
          </p:nvSpPr>
          <p:spPr>
            <a:xfrm>
              <a:off x="4524041" y="5544066"/>
              <a:ext cx="386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9933"/>
                  </a:solidFill>
                  <a:latin typeface="等线" panose="02010600030101010101" pitchFamily="2" charset="-122"/>
                  <a:ea typeface="等线" panose="02010600030101010101" pitchFamily="2" charset="-122"/>
                  <a:sym typeface="Wingdings" panose="05000000000000000000" pitchFamily="2" charset="2"/>
                </a:rPr>
                <a:t></a:t>
              </a:r>
              <a:endParaRPr lang="en-US" sz="2000" b="1" dirty="0">
                <a:solidFill>
                  <a:srgbClr val="FF9933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54D5DBFA-EBB6-410E-A646-9152E7120FE7}"/>
              </a:ext>
            </a:extLst>
          </p:cNvPr>
          <p:cNvSpPr/>
          <p:nvPr/>
        </p:nvSpPr>
        <p:spPr>
          <a:xfrm>
            <a:off x="8215239" y="2969498"/>
            <a:ext cx="1747468" cy="309014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70D3EA-DE44-4346-8D3F-0DBE6E33EA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8" r="1469" b="7570"/>
          <a:stretch/>
        </p:blipFill>
        <p:spPr>
          <a:xfrm>
            <a:off x="7937500" y="3392880"/>
            <a:ext cx="1082490" cy="6203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8474D7-4B3A-424F-B3C5-B905721711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37" b="6556"/>
          <a:stretch/>
        </p:blipFill>
        <p:spPr>
          <a:xfrm>
            <a:off x="9019989" y="3419416"/>
            <a:ext cx="777987" cy="786683"/>
          </a:xfrm>
          <a:prstGeom prst="rect">
            <a:avLst/>
          </a:prstGeom>
        </p:spPr>
      </p:pic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6C987995-4854-48F7-BD32-1F67C9595367}"/>
              </a:ext>
            </a:extLst>
          </p:cNvPr>
          <p:cNvSpPr/>
          <p:nvPr/>
        </p:nvSpPr>
        <p:spPr>
          <a:xfrm>
            <a:off x="5645101" y="3344134"/>
            <a:ext cx="762855" cy="309014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4533E1-843A-48BA-A548-7C1A60763B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1138" y="3657003"/>
            <a:ext cx="2090780" cy="20701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E200F88-1AF6-44D0-B0F0-012443C619B3}"/>
              </a:ext>
            </a:extLst>
          </p:cNvPr>
          <p:cNvGrpSpPr/>
          <p:nvPr/>
        </p:nvGrpSpPr>
        <p:grpSpPr>
          <a:xfrm>
            <a:off x="4974160" y="3692353"/>
            <a:ext cx="4195516" cy="2948336"/>
            <a:chOff x="4125516" y="3124005"/>
            <a:chExt cx="4195516" cy="29483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8A60A9-17AE-41DF-92FF-3EB5B0C03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33391" y="3124005"/>
              <a:ext cx="2087641" cy="294833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1AEB6B-9429-4D93-BC31-59F434C57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25516" y="3124005"/>
              <a:ext cx="2099864" cy="1593318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A5BD2A8-FAEB-4495-AB5A-6D18E7A22D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3220" y="3337780"/>
            <a:ext cx="2443842" cy="2383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ED8CBF-83CD-4CC9-90D8-6DB98AB411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9650" y="3344134"/>
            <a:ext cx="2443842" cy="181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2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335C7BD-529C-4D3A-A93C-CA8E5954F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84" y="1427106"/>
            <a:ext cx="9574463" cy="5430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D50B77-2FAC-468D-B382-66FDAFD7D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611" y="1427107"/>
            <a:ext cx="9569436" cy="54308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1D21C9-3060-4389-BD35-B2D1F148F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4092" y="4018923"/>
            <a:ext cx="2016381" cy="252792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检索结果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1" name="Rounded Rectangle 12"/>
          <p:cNvSpPr/>
          <p:nvPr/>
        </p:nvSpPr>
        <p:spPr>
          <a:xfrm>
            <a:off x="2214588" y="2881215"/>
            <a:ext cx="2094613" cy="3540850"/>
          </a:xfrm>
          <a:prstGeom prst="roundRect">
            <a:avLst>
              <a:gd name="adj" fmla="val 5499"/>
            </a:avLst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662A9E2E-D57A-4548-BFC9-E86B4C84D164}"/>
              </a:ext>
            </a:extLst>
          </p:cNvPr>
          <p:cNvSpPr/>
          <p:nvPr/>
        </p:nvSpPr>
        <p:spPr>
          <a:xfrm>
            <a:off x="2214588" y="3317150"/>
            <a:ext cx="2094613" cy="712590"/>
          </a:xfrm>
          <a:prstGeom prst="roundRect">
            <a:avLst>
              <a:gd name="adj" fmla="val 5499"/>
            </a:avLst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98AEBB-8874-470B-A53C-765545892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115" y="4709355"/>
            <a:ext cx="2063438" cy="2083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85E058-8498-4511-8CDF-54ACB59C4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7413" y="4352925"/>
            <a:ext cx="2112189" cy="1423212"/>
          </a:xfrm>
          <a:prstGeom prst="rect">
            <a:avLst/>
          </a:prstGeom>
        </p:spPr>
      </p:pic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B1CDD620-0218-4AFF-A56F-46FDB37AEFE2}"/>
              </a:ext>
            </a:extLst>
          </p:cNvPr>
          <p:cNvSpPr/>
          <p:nvPr/>
        </p:nvSpPr>
        <p:spPr>
          <a:xfrm>
            <a:off x="2214588" y="5167448"/>
            <a:ext cx="2094613" cy="1073095"/>
          </a:xfrm>
          <a:prstGeom prst="roundRect">
            <a:avLst>
              <a:gd name="adj" fmla="val 5499"/>
            </a:avLst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0781DA15-4A33-40FE-B05A-420B76530E76}"/>
              </a:ext>
            </a:extLst>
          </p:cNvPr>
          <p:cNvSpPr/>
          <p:nvPr/>
        </p:nvSpPr>
        <p:spPr>
          <a:xfrm>
            <a:off x="2214588" y="4346006"/>
            <a:ext cx="2094613" cy="1423212"/>
          </a:xfrm>
          <a:prstGeom prst="roundRect">
            <a:avLst>
              <a:gd name="adj" fmla="val 5499"/>
            </a:avLst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0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0" grpId="0" animBg="1"/>
      <p:bldP spid="10" grpId="1" animBg="1"/>
      <p:bldP spid="14" grpId="0" animBg="1"/>
      <p:bldP spid="14" grpId="1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</a:rPr>
              <a:t>Taylor &amp; Francis</a:t>
            </a:r>
            <a:r>
              <a:rPr lang="zh-CN" altLang="en-US" dirty="0">
                <a:latin typeface="Calibri" panose="020F0502020204030204" pitchFamily="34" charset="0"/>
              </a:rPr>
              <a:t>出版集团介绍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1700952" y="1527284"/>
            <a:ext cx="7355366" cy="30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创建于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1798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年，出版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2600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余种学术期刊</a:t>
            </a:r>
            <a:endParaRPr lang="en-GB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Font typeface="Courier New" panose="02070309020205020404" pitchFamily="49" charset="0"/>
              <a:buChar char="◦"/>
            </a:pPr>
            <a:r>
              <a:rPr lang="zh-CN" altLang="en-US" sz="1600" dirty="0">
                <a:cs typeface="Arial" panose="020B0604020202020204" pitchFamily="34" charset="0"/>
              </a:rPr>
              <a:t>最早商业运作学术期刊的出版社</a:t>
            </a:r>
            <a:endParaRPr lang="en-US" altLang="zh-CN" sz="1600" dirty="0">
              <a:cs typeface="Arial" panose="020B0604020202020204" pitchFamily="34" charset="0"/>
            </a:endParaRPr>
          </a:p>
          <a:p>
            <a:pPr lvl="1" eaLnBrk="1" hangingPunct="1">
              <a:lnSpc>
                <a:spcPct val="90000"/>
              </a:lnSpc>
              <a:buFont typeface="Courier New" panose="02070309020205020404" pitchFamily="49" charset="0"/>
              <a:buChar char="◦"/>
            </a:pPr>
            <a:r>
              <a:rPr lang="zh-CN" altLang="en-US" sz="1600" dirty="0">
                <a:cs typeface="Arial" panose="020B0604020202020204" pitchFamily="34" charset="0"/>
              </a:rPr>
              <a:t>全球最大的社会科学出版社；</a:t>
            </a:r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的人文社科类期刊被</a:t>
            </a:r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SSCI/A&amp;HCI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收</a:t>
            </a:r>
            <a:r>
              <a:rPr lang="zh-CN" altLang="en-US" sz="1600" dirty="0">
                <a:cs typeface="Arial" panose="020B0604020202020204" pitchFamily="34" charset="0"/>
              </a:rPr>
              <a:t>录；</a:t>
            </a:r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70%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的科技类期刊被</a:t>
            </a:r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SCIE 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收</a:t>
            </a:r>
            <a:r>
              <a:rPr lang="zh-CN" altLang="en-US" sz="1600" dirty="0">
                <a:cs typeface="Arial" panose="020B0604020202020204" pitchFamily="34" charset="0"/>
              </a:rPr>
              <a:t>录</a:t>
            </a:r>
            <a:endParaRPr lang="en-GB" altLang="zh-CN" sz="1600" dirty="0">
              <a:cs typeface="Arial" panose="020B0604020202020204" pitchFamily="34" charset="0"/>
            </a:endParaRPr>
          </a:p>
          <a:p>
            <a:pPr lvl="1">
              <a:lnSpc>
                <a:spcPct val="90000"/>
              </a:lnSpc>
              <a:buFont typeface="Courier New" panose="02070309020205020404" pitchFamily="49" charset="0"/>
              <a:buChar char="◦"/>
            </a:pPr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2600+</a:t>
            </a:r>
            <a:r>
              <a:rPr lang="zh-CN" altLang="en-US" sz="1600" dirty="0">
                <a:cs typeface="Arial" panose="020B0604020202020204" pitchFamily="34" charset="0"/>
              </a:rPr>
              <a:t>期刊，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2500+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为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Open Select</a:t>
            </a:r>
          </a:p>
          <a:p>
            <a:pPr lvl="1">
              <a:lnSpc>
                <a:spcPct val="90000"/>
              </a:lnSpc>
              <a:buFont typeface="Courier New" panose="02070309020205020404" pitchFamily="49" charset="0"/>
              <a:buChar char="◦"/>
            </a:pP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合作伙伴</a:t>
            </a:r>
            <a:r>
              <a:rPr lang="en-GB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与</a:t>
            </a:r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750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家学协会和大学合作；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en-US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全球网络</a:t>
            </a:r>
            <a:r>
              <a:rPr lang="en-GB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– 20 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家代表处遍布全球各大洲：北京、新加坡、东京、牛津</a:t>
            </a:r>
            <a:r>
              <a:rPr lang="en-GB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、费城、墨尔本</a:t>
            </a:r>
            <a:endParaRPr lang="en-GB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endParaRPr lang="en-GB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Char char="•"/>
            </a:pP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旗下品牌：</a:t>
            </a:r>
            <a:endParaRPr lang="en-GB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T&amp;F_Blue_p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952" y="4569042"/>
            <a:ext cx="261778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265" y="4576116"/>
            <a:ext cx="171608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Routledge_Blue_p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26" y="4569042"/>
            <a:ext cx="222408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Philosophical magaz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518" y="1527284"/>
            <a:ext cx="1265237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hilosophical Magaz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430" y="2165459"/>
            <a:ext cx="1303338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505" y="3433871"/>
            <a:ext cx="1439863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972" y="4277354"/>
            <a:ext cx="1513546" cy="19874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“cogent oa”的图片搜索结果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012" y="5695537"/>
            <a:ext cx="3317983" cy="52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D756BC2-3567-4CCD-8183-5E8393D78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03"/>
          <a:stretch/>
        </p:blipFill>
        <p:spPr bwMode="auto">
          <a:xfrm>
            <a:off x="3733982" y="5718476"/>
            <a:ext cx="2224087" cy="54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1A3E3C5-6349-4626-A056-BADFA4D0F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030" y="5748309"/>
            <a:ext cx="2319952" cy="48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958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99DAE7B-5E7E-4A99-AA19-0BC84F009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741" y="1432961"/>
            <a:ext cx="9602354" cy="544957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193188D-83DC-472B-AD3D-FCDB4CEB3401}"/>
              </a:ext>
            </a:extLst>
          </p:cNvPr>
          <p:cNvGrpSpPr/>
          <p:nvPr/>
        </p:nvGrpSpPr>
        <p:grpSpPr>
          <a:xfrm>
            <a:off x="2085747" y="2113088"/>
            <a:ext cx="2996382" cy="2659646"/>
            <a:chOff x="0" y="2015855"/>
            <a:chExt cx="2996382" cy="265964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014C680-AFA0-43D0-A5EC-28FA6192F9DD}"/>
                </a:ext>
              </a:extLst>
            </p:cNvPr>
            <p:cNvSpPr/>
            <p:nvPr/>
          </p:nvSpPr>
          <p:spPr>
            <a:xfrm>
              <a:off x="0" y="4152281"/>
              <a:ext cx="2996382" cy="52322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GB" sz="28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Blue Moon</a:t>
              </a:r>
              <a:endPara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Curved Connector 19">
              <a:extLst>
                <a:ext uri="{FF2B5EF4-FFF2-40B4-BE49-F238E27FC236}">
                  <a16:creationId xmlns:a16="http://schemas.microsoft.com/office/drawing/2014/main" id="{49C96B2A-2CCD-4D69-A0EE-0C8B92B241F3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rot="10800000" flipH="1">
              <a:off x="0" y="2015855"/>
              <a:ext cx="2754008" cy="2398037"/>
            </a:xfrm>
            <a:prstGeom prst="curvedConnector3">
              <a:avLst>
                <a:gd name="adj1" fmla="val -8301"/>
              </a:avLst>
            </a:prstGeom>
            <a:ln w="28575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3827AD1-76FE-478D-B64A-37BF5B73C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741" y="1432961"/>
            <a:ext cx="9602354" cy="544671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4B3130-C634-49DF-8D64-8771D1EAC830}"/>
              </a:ext>
            </a:extLst>
          </p:cNvPr>
          <p:cNvGrpSpPr/>
          <p:nvPr/>
        </p:nvGrpSpPr>
        <p:grpSpPr>
          <a:xfrm>
            <a:off x="2091774" y="2102656"/>
            <a:ext cx="4070451" cy="2659650"/>
            <a:chOff x="2192563" y="2027976"/>
            <a:chExt cx="4070451" cy="2659650"/>
          </a:xfrm>
        </p:grpSpPr>
        <p:sp>
          <p:nvSpPr>
            <p:cNvPr id="3" name="Rectangle 2"/>
            <p:cNvSpPr/>
            <p:nvPr/>
          </p:nvSpPr>
          <p:spPr>
            <a:xfrm>
              <a:off x="2192563" y="4164406"/>
              <a:ext cx="4070451" cy="52322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GB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GB" sz="28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Blue Moon</a:t>
              </a:r>
              <a:r>
                <a:rPr lang="en-GB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”~10</a:t>
              </a:r>
            </a:p>
          </p:txBody>
        </p:sp>
        <p:cxnSp>
          <p:nvCxnSpPr>
            <p:cNvPr id="20" name="Curved Connector 19"/>
            <p:cNvCxnSpPr>
              <a:cxnSpLocks/>
              <a:stCxn id="3" idx="1"/>
            </p:cNvCxnSpPr>
            <p:nvPr/>
          </p:nvCxnSpPr>
          <p:spPr>
            <a:xfrm rot="10800000" flipH="1">
              <a:off x="2192563" y="2027976"/>
              <a:ext cx="2754010" cy="2398041"/>
            </a:xfrm>
            <a:prstGeom prst="curvedConnector3">
              <a:avLst>
                <a:gd name="adj1" fmla="val -8301"/>
              </a:avLst>
            </a:prstGeom>
            <a:ln w="28575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52FD71F-CA09-4F3E-BED9-7D34ABFCC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9714" y="1430099"/>
            <a:ext cx="9602354" cy="544957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57458DE-1963-4057-9E99-067277574483}"/>
              </a:ext>
            </a:extLst>
          </p:cNvPr>
          <p:cNvGrpSpPr/>
          <p:nvPr/>
        </p:nvGrpSpPr>
        <p:grpSpPr>
          <a:xfrm>
            <a:off x="2097801" y="2113088"/>
            <a:ext cx="2754010" cy="2659638"/>
            <a:chOff x="2192563" y="2027988"/>
            <a:chExt cx="2754010" cy="265963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638CCEC-A947-4EE0-9182-538BCC77DED0}"/>
                </a:ext>
              </a:extLst>
            </p:cNvPr>
            <p:cNvSpPr/>
            <p:nvPr/>
          </p:nvSpPr>
          <p:spPr>
            <a:xfrm>
              <a:off x="2192563" y="4164406"/>
              <a:ext cx="2317212" cy="52322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GB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GB" sz="28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Blue Moon</a:t>
              </a:r>
              <a:r>
                <a:rPr lang="en-GB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</p:txBody>
        </p:sp>
        <p:cxnSp>
          <p:nvCxnSpPr>
            <p:cNvPr id="22" name="Curved Connector 19">
              <a:extLst>
                <a:ext uri="{FF2B5EF4-FFF2-40B4-BE49-F238E27FC236}">
                  <a16:creationId xmlns:a16="http://schemas.microsoft.com/office/drawing/2014/main" id="{428870E2-5975-4267-B2DA-91E63BF77D7E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rot="10800000" flipH="1">
              <a:off x="2192563" y="2027988"/>
              <a:ext cx="2754010" cy="2398029"/>
            </a:xfrm>
            <a:prstGeom prst="curvedConnector3">
              <a:avLst>
                <a:gd name="adj1" fmla="val -8301"/>
              </a:avLst>
            </a:prstGeom>
            <a:ln w="28575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检索技巧 </a:t>
            </a:r>
            <a:r>
              <a:rPr lang="en-US" altLang="zh-CN" dirty="0">
                <a:latin typeface="Calibri" panose="020F0502020204030204" pitchFamily="34" charset="0"/>
              </a:rPr>
              <a:t>–</a:t>
            </a:r>
            <a:r>
              <a:rPr lang="zh-CN" altLang="en-US" dirty="0">
                <a:latin typeface="Calibri" panose="020F0502020204030204" pitchFamily="34" charset="0"/>
              </a:rPr>
              <a:t>位置算符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E3DFDD-FBC7-430C-9D72-F7E33EE291AB}"/>
              </a:ext>
            </a:extLst>
          </p:cNvPr>
          <p:cNvSpPr/>
          <p:nvPr/>
        </p:nvSpPr>
        <p:spPr>
          <a:xfrm>
            <a:off x="10809459" y="2032413"/>
            <a:ext cx="1191907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14378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803432" y="2044005"/>
            <a:ext cx="1191907" cy="138499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14378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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734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0BF7846-9668-47FF-BCCC-7C1F9BF269C5}"/>
              </a:ext>
            </a:extLst>
          </p:cNvPr>
          <p:cNvSpPr/>
          <p:nvPr/>
        </p:nvSpPr>
        <p:spPr>
          <a:xfrm>
            <a:off x="10803432" y="2055599"/>
            <a:ext cx="1191907" cy="2246769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14378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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734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/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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455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75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检索技巧 </a:t>
            </a:r>
            <a:r>
              <a:rPr lang="en-US" altLang="zh-CN" dirty="0">
                <a:latin typeface="Calibri" panose="020F0502020204030204" pitchFamily="34" charset="0"/>
              </a:rPr>
              <a:t>- </a:t>
            </a:r>
            <a:r>
              <a:rPr lang="zh-CN" altLang="en-US" dirty="0">
                <a:latin typeface="Calibri" panose="020F0502020204030204" pitchFamily="34" charset="0"/>
              </a:rPr>
              <a:t>通配符</a:t>
            </a:r>
            <a:endParaRPr lang="en-GB" dirty="0">
              <a:latin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14B1273-7F9A-4274-80B5-260E92869C76}"/>
              </a:ext>
            </a:extLst>
          </p:cNvPr>
          <p:cNvGrpSpPr/>
          <p:nvPr/>
        </p:nvGrpSpPr>
        <p:grpSpPr>
          <a:xfrm>
            <a:off x="1407584" y="1504950"/>
            <a:ext cx="10733616" cy="5353050"/>
            <a:chOff x="50800" y="0"/>
            <a:chExt cx="12090400" cy="68580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56794A8-4292-4DE5-BD06-43AD28280DE1}"/>
                </a:ext>
              </a:extLst>
            </p:cNvPr>
            <p:cNvGrpSpPr/>
            <p:nvPr/>
          </p:nvGrpSpPr>
          <p:grpSpPr>
            <a:xfrm>
              <a:off x="50800" y="0"/>
              <a:ext cx="12090400" cy="6858000"/>
              <a:chOff x="50800" y="0"/>
              <a:chExt cx="12090400" cy="68580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A53A8894-66D0-4178-95B7-BE7B6DD47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800" y="0"/>
                <a:ext cx="12090400" cy="685800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5D17F448-92FC-4308-8010-DE61FBC1EA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10180"/>
              <a:stretch/>
            </p:blipFill>
            <p:spPr>
              <a:xfrm>
                <a:off x="4128825" y="2270971"/>
                <a:ext cx="5884697" cy="1054848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FE667F-4A20-4C2D-BFF7-99790E933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37921"/>
            <a:stretch/>
          </p:blipFill>
          <p:spPr>
            <a:xfrm>
              <a:off x="4011019" y="5978882"/>
              <a:ext cx="6013724" cy="87911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FCBEFA-48BB-4313-9E90-4EDAF4C0FAB4}"/>
              </a:ext>
            </a:extLst>
          </p:cNvPr>
          <p:cNvGrpSpPr/>
          <p:nvPr/>
        </p:nvGrpSpPr>
        <p:grpSpPr>
          <a:xfrm>
            <a:off x="5503630" y="3593990"/>
            <a:ext cx="1288109" cy="3030771"/>
            <a:chOff x="5503630" y="3593990"/>
            <a:chExt cx="1288109" cy="303077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FCE9651-CF25-48EE-813E-331F315874A4}"/>
                </a:ext>
              </a:extLst>
            </p:cNvPr>
            <p:cNvCxnSpPr/>
            <p:nvPr/>
          </p:nvCxnSpPr>
          <p:spPr>
            <a:xfrm>
              <a:off x="6472362" y="3593990"/>
              <a:ext cx="246490" cy="0"/>
            </a:xfrm>
            <a:prstGeom prst="line">
              <a:avLst/>
            </a:prstGeom>
            <a:ln w="1905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A9F312-DBE0-4F5B-A907-D4A45F597579}"/>
                </a:ext>
              </a:extLst>
            </p:cNvPr>
            <p:cNvCxnSpPr/>
            <p:nvPr/>
          </p:nvCxnSpPr>
          <p:spPr>
            <a:xfrm>
              <a:off x="5773973" y="4358641"/>
              <a:ext cx="246490" cy="0"/>
            </a:xfrm>
            <a:prstGeom prst="line">
              <a:avLst/>
            </a:prstGeom>
            <a:ln w="1905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DFAD7BC-D491-4540-AFC0-89331F8F5230}"/>
                </a:ext>
              </a:extLst>
            </p:cNvPr>
            <p:cNvCxnSpPr/>
            <p:nvPr/>
          </p:nvCxnSpPr>
          <p:spPr>
            <a:xfrm>
              <a:off x="5503630" y="5106064"/>
              <a:ext cx="246490" cy="0"/>
            </a:xfrm>
            <a:prstGeom prst="line">
              <a:avLst/>
            </a:prstGeom>
            <a:ln w="1905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8ECAFE9-FB8F-419F-835E-8ED9B7D9EDC2}"/>
                </a:ext>
              </a:extLst>
            </p:cNvPr>
            <p:cNvCxnSpPr/>
            <p:nvPr/>
          </p:nvCxnSpPr>
          <p:spPr>
            <a:xfrm>
              <a:off x="5671932" y="5861438"/>
              <a:ext cx="246490" cy="0"/>
            </a:xfrm>
            <a:prstGeom prst="line">
              <a:avLst/>
            </a:prstGeom>
            <a:ln w="1905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0EACFE5-C3F2-4707-9660-772F4F0BA1A5}"/>
                </a:ext>
              </a:extLst>
            </p:cNvPr>
            <p:cNvCxnSpPr/>
            <p:nvPr/>
          </p:nvCxnSpPr>
          <p:spPr>
            <a:xfrm>
              <a:off x="6545249" y="6624761"/>
              <a:ext cx="246490" cy="0"/>
            </a:xfrm>
            <a:prstGeom prst="line">
              <a:avLst/>
            </a:prstGeom>
            <a:ln w="1905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7A7ACAA-BB95-4486-A53C-8E802D73494D}"/>
              </a:ext>
            </a:extLst>
          </p:cNvPr>
          <p:cNvSpPr/>
          <p:nvPr/>
        </p:nvSpPr>
        <p:spPr>
          <a:xfrm>
            <a:off x="3980959" y="2186011"/>
            <a:ext cx="90187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dirty="0" err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GB" sz="2800" dirty="0" err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Curved Connector 19">
            <a:extLst>
              <a:ext uri="{FF2B5EF4-FFF2-40B4-BE49-F238E27FC236}">
                <a16:creationId xmlns:a16="http://schemas.microsoft.com/office/drawing/2014/main" id="{92BBD49E-FB21-42AC-A690-BD6295DC74EC}"/>
              </a:ext>
            </a:extLst>
          </p:cNvPr>
          <p:cNvCxnSpPr>
            <a:stCxn id="17" idx="1"/>
          </p:cNvCxnSpPr>
          <p:nvPr/>
        </p:nvCxnSpPr>
        <p:spPr>
          <a:xfrm rot="10800000" flipH="1">
            <a:off x="3980959" y="1804707"/>
            <a:ext cx="1603330" cy="642914"/>
          </a:xfrm>
          <a:prstGeom prst="curvedConnector3">
            <a:avLst>
              <a:gd name="adj1" fmla="val -14258"/>
            </a:avLst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394207B-645D-4621-9DBE-2466169CFAD4}"/>
              </a:ext>
            </a:extLst>
          </p:cNvPr>
          <p:cNvSpPr/>
          <p:nvPr/>
        </p:nvSpPr>
        <p:spPr>
          <a:xfrm>
            <a:off x="10463446" y="2204917"/>
            <a:ext cx="1603330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BDDA58-AF92-4AE1-B94A-E251F4805A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12"/>
          <a:stretch/>
        </p:blipFill>
        <p:spPr>
          <a:xfrm>
            <a:off x="2444268" y="1630904"/>
            <a:ext cx="8585824" cy="2065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6A780E-C760-4130-A7F7-3EC495856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79"/>
            <a:ext cx="12203575" cy="15153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003B5D7-33F5-4FEB-A534-84C603C67F72}"/>
              </a:ext>
            </a:extLst>
          </p:cNvPr>
          <p:cNvSpPr/>
          <p:nvPr/>
        </p:nvSpPr>
        <p:spPr>
          <a:xfrm>
            <a:off x="4014679" y="2209759"/>
            <a:ext cx="901873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GB" sz="2800" dirty="0" err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Curved Connector 19">
            <a:extLst>
              <a:ext uri="{FF2B5EF4-FFF2-40B4-BE49-F238E27FC236}">
                <a16:creationId xmlns:a16="http://schemas.microsoft.com/office/drawing/2014/main" id="{DE306DDA-8673-46B3-9093-6BEC31F1A47A}"/>
              </a:ext>
            </a:extLst>
          </p:cNvPr>
          <p:cNvCxnSpPr>
            <a:stCxn id="19" idx="1"/>
          </p:cNvCxnSpPr>
          <p:nvPr/>
        </p:nvCxnSpPr>
        <p:spPr>
          <a:xfrm rot="10800000" flipH="1">
            <a:off x="4014679" y="1828455"/>
            <a:ext cx="1603330" cy="642914"/>
          </a:xfrm>
          <a:prstGeom prst="curvedConnector3">
            <a:avLst>
              <a:gd name="adj1" fmla="val -14258"/>
            </a:avLst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4C055CE-0AEA-41C1-8DDE-5EE6533AB79D}"/>
              </a:ext>
            </a:extLst>
          </p:cNvPr>
          <p:cNvSpPr/>
          <p:nvPr/>
        </p:nvSpPr>
        <p:spPr>
          <a:xfrm>
            <a:off x="8396613" y="4902901"/>
            <a:ext cx="3795387" cy="19389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rgbClr val="E6E6E6"/>
            </a:outerShdw>
          </a:effectLst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注意：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在检索条件开头使用通配符将导致错误！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词组中的通配符将被忽略！</a:t>
            </a:r>
            <a:endParaRPr lang="en-US" alt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5402EC-8B70-4C57-BD2D-D524F21EACF9}"/>
              </a:ext>
            </a:extLst>
          </p:cNvPr>
          <p:cNvSpPr/>
          <p:nvPr/>
        </p:nvSpPr>
        <p:spPr>
          <a:xfrm>
            <a:off x="10235320" y="2204917"/>
            <a:ext cx="1966078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ocali</a:t>
            </a:r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ocu</a:t>
            </a:r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</a:p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LST</a:t>
            </a:r>
          </a:p>
          <a:p>
            <a:r>
              <a:rPr lang="en-US" sz="2800" dirty="0" err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atanopro</a:t>
            </a:r>
            <a:r>
              <a:rPr lang="en-US" sz="2800" dirty="0" err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GB" sz="28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32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0156 -1.47754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738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19" grpId="0" animBg="1"/>
      <p:bldP spid="19" grpId="1" animBg="1"/>
      <p:bldP spid="23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16B9D8-6C12-4987-9407-F4AB2C1C5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625" y="1534342"/>
            <a:ext cx="9375554" cy="532365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检索技巧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模糊检索</a:t>
            </a:r>
            <a:endParaRPr lang="en-GB" dirty="0">
              <a:latin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5CF3252-4288-47F5-84C9-3357D8A873AE}"/>
              </a:ext>
            </a:extLst>
          </p:cNvPr>
          <p:cNvGrpSpPr/>
          <p:nvPr/>
        </p:nvGrpSpPr>
        <p:grpSpPr>
          <a:xfrm>
            <a:off x="1821836" y="1859585"/>
            <a:ext cx="3261784" cy="2810902"/>
            <a:chOff x="1821836" y="1859585"/>
            <a:chExt cx="3261784" cy="28109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0463A98-702F-482F-B2D7-A42B28D4CE1F}"/>
                </a:ext>
              </a:extLst>
            </p:cNvPr>
            <p:cNvSpPr/>
            <p:nvPr/>
          </p:nvSpPr>
          <p:spPr>
            <a:xfrm>
              <a:off x="1821836" y="4147267"/>
              <a:ext cx="2412840" cy="523220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GB" sz="2800" dirty="0" err="1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Dostoyevskii</a:t>
              </a:r>
              <a:r>
                <a:rPr lang="en-GB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</a:p>
          </p:txBody>
        </p:sp>
        <p:cxnSp>
          <p:nvCxnSpPr>
            <p:cNvPr id="4" name="Curved Connector 19">
              <a:extLst>
                <a:ext uri="{FF2B5EF4-FFF2-40B4-BE49-F238E27FC236}">
                  <a16:creationId xmlns:a16="http://schemas.microsoft.com/office/drawing/2014/main" id="{4C919BD0-F5CF-466F-B878-3DA82446CBB9}"/>
                </a:ext>
              </a:extLst>
            </p:cNvPr>
            <p:cNvCxnSpPr>
              <a:cxnSpLocks/>
              <a:stCxn id="3" idx="1"/>
            </p:cNvCxnSpPr>
            <p:nvPr/>
          </p:nvCxnSpPr>
          <p:spPr>
            <a:xfrm rot="10800000" flipH="1">
              <a:off x="1821836" y="1859585"/>
              <a:ext cx="3261784" cy="2549293"/>
            </a:xfrm>
            <a:prstGeom prst="curvedConnector3">
              <a:avLst>
                <a:gd name="adj1" fmla="val -7008"/>
              </a:avLst>
            </a:prstGeom>
            <a:ln w="28575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E96131A-D57D-45B7-BFB8-F57008DEBA05}"/>
              </a:ext>
            </a:extLst>
          </p:cNvPr>
          <p:cNvSpPr/>
          <p:nvPr/>
        </p:nvSpPr>
        <p:spPr>
          <a:xfrm>
            <a:off x="10320867" y="2708555"/>
            <a:ext cx="19170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Dostoyev</a:t>
            </a:r>
            <a:r>
              <a:rPr lang="en-GB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skii</a:t>
            </a:r>
            <a:endParaRPr lang="en-GB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Dostoev</a:t>
            </a:r>
            <a:r>
              <a:rPr lang="en-GB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skij</a:t>
            </a:r>
            <a:endParaRPr lang="en-GB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Dostoyev</a:t>
            </a:r>
            <a:r>
              <a:rPr lang="en-GB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sky</a:t>
            </a:r>
          </a:p>
          <a:p>
            <a:endParaRPr lang="en-GB" sz="20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err="1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Dostoyev</a:t>
            </a:r>
            <a:r>
              <a:rPr lang="en-GB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</a:t>
            </a:r>
            <a:endParaRPr lang="en-GB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9491E6-3C3F-47CC-B047-577040F40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770" y="2014582"/>
            <a:ext cx="6083811" cy="1119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97C215-3C94-4B40-A8F5-E2D081C8F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1625" y="2911774"/>
            <a:ext cx="6123445" cy="111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48D1F22-2223-488C-B8EE-68D4F9C00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0480" y="3787031"/>
            <a:ext cx="6123445" cy="11384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F925B9-F90B-4F6C-9202-D5F612B590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5483" y="4660425"/>
            <a:ext cx="6123445" cy="11403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466083-460D-4C85-B186-DE606FB1AD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1108" y="5523125"/>
            <a:ext cx="6767410" cy="113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1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检索技巧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布尔逻辑运算符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DE8BF5-21D8-4F31-A4F3-6856AEF7A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84" y="1389595"/>
            <a:ext cx="9640596" cy="54684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4399CE-8DC7-475F-9045-F5F066A8CB28}"/>
              </a:ext>
            </a:extLst>
          </p:cNvPr>
          <p:cNvSpPr/>
          <p:nvPr/>
        </p:nvSpPr>
        <p:spPr>
          <a:xfrm>
            <a:off x="1614832" y="4405213"/>
            <a:ext cx="4174541" cy="52322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biodiversity +Africa -plant</a:t>
            </a:r>
          </a:p>
        </p:txBody>
      </p:sp>
      <p:cxnSp>
        <p:nvCxnSpPr>
          <p:cNvPr id="5" name="Curved Connector 19">
            <a:extLst>
              <a:ext uri="{FF2B5EF4-FFF2-40B4-BE49-F238E27FC236}">
                <a16:creationId xmlns:a16="http://schemas.microsoft.com/office/drawing/2014/main" id="{7925E5F4-0549-432F-80A6-8CD844C7DF2D}"/>
              </a:ext>
            </a:extLst>
          </p:cNvPr>
          <p:cNvCxnSpPr>
            <a:stCxn id="4" idx="1"/>
          </p:cNvCxnSpPr>
          <p:nvPr/>
        </p:nvCxnSpPr>
        <p:spPr>
          <a:xfrm rot="10800000" flipH="1">
            <a:off x="1614831" y="2117501"/>
            <a:ext cx="3261785" cy="2549323"/>
          </a:xfrm>
          <a:prstGeom prst="curvedConnector3">
            <a:avLst>
              <a:gd name="adj1" fmla="val -7008"/>
            </a:avLst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578A56-0D00-4171-AE84-12E785A12E6F}"/>
              </a:ext>
            </a:extLst>
          </p:cNvPr>
          <p:cNvCxnSpPr>
            <a:cxnSpLocks/>
          </p:cNvCxnSpPr>
          <p:nvPr/>
        </p:nvCxnSpPr>
        <p:spPr>
          <a:xfrm>
            <a:off x="5637063" y="3026412"/>
            <a:ext cx="4272047" cy="0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25">
            <a:extLst>
              <a:ext uri="{FF2B5EF4-FFF2-40B4-BE49-F238E27FC236}">
                <a16:creationId xmlns:a16="http://schemas.microsoft.com/office/drawing/2014/main" id="{4A95BB67-7DDE-40F6-BECD-BFF5C7DEF829}"/>
              </a:ext>
            </a:extLst>
          </p:cNvPr>
          <p:cNvSpPr/>
          <p:nvPr/>
        </p:nvSpPr>
        <p:spPr>
          <a:xfrm>
            <a:off x="8245342" y="3332719"/>
            <a:ext cx="824013" cy="343541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42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检索技巧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70A5CB-F34B-4143-87B6-0BFD24F7C48D}"/>
              </a:ext>
            </a:extLst>
          </p:cNvPr>
          <p:cNvSpPr txBox="1"/>
          <p:nvPr/>
        </p:nvSpPr>
        <p:spPr>
          <a:xfrm>
            <a:off x="2060811" y="1702938"/>
            <a:ext cx="7337971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97180" indent="-457200">
              <a:buClr>
                <a:srgbClr val="FF9933"/>
              </a:buClr>
              <a:buFont typeface="Wingdings 2" panose="05020102010507070707" pitchFamily="18" charset="2"/>
              <a:buChar char=""/>
            </a:pPr>
            <a:r>
              <a:rPr lang="zh-CN" altLang="en-US" sz="2800" dirty="0">
                <a:solidFill>
                  <a:srgbClr val="10238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位置算符</a:t>
            </a:r>
            <a:r>
              <a:rPr lang="en-US" altLang="zh-CN" sz="2800" dirty="0">
                <a:solidFill>
                  <a:srgbClr val="10238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(“A B”</a:t>
            </a:r>
            <a:r>
              <a:rPr lang="en-US" altLang="zh-CN" sz="2800" dirty="0">
                <a:solidFill>
                  <a:srgbClr val="10238C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~</a:t>
            </a:r>
            <a:r>
              <a:rPr lang="en-US" altLang="zh-CN" sz="2800" dirty="0">
                <a:solidFill>
                  <a:srgbClr val="10238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10)</a:t>
            </a:r>
          </a:p>
          <a:p>
            <a:pPr marL="297180" indent="-457200">
              <a:buClr>
                <a:srgbClr val="FF9933"/>
              </a:buClr>
              <a:buFont typeface="Wingdings 2" panose="05020102010507070707" pitchFamily="18" charset="2"/>
              <a:buChar char=""/>
            </a:pPr>
            <a:endParaRPr lang="en-US" altLang="zh-CN" sz="2800" dirty="0">
              <a:solidFill>
                <a:srgbClr val="10238C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97180" indent="-457200">
              <a:buClr>
                <a:srgbClr val="FF9933"/>
              </a:buClr>
              <a:buFont typeface="Wingdings 2" panose="05020102010507070707" pitchFamily="18" charset="2"/>
              <a:buChar char=""/>
            </a:pPr>
            <a:r>
              <a:rPr lang="zh-CN" altLang="en-US" sz="2800" dirty="0">
                <a:solidFill>
                  <a:srgbClr val="10238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通配符</a:t>
            </a:r>
            <a:r>
              <a:rPr lang="en-US" altLang="zh-CN" sz="2800" dirty="0">
                <a:solidFill>
                  <a:srgbClr val="10238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(? *)</a:t>
            </a:r>
          </a:p>
          <a:p>
            <a:pPr marL="297180" indent="-457200">
              <a:buClr>
                <a:srgbClr val="FF9933"/>
              </a:buClr>
              <a:buFont typeface="Wingdings 2" panose="05020102010507070707" pitchFamily="18" charset="2"/>
              <a:buChar char=""/>
            </a:pPr>
            <a:endParaRPr lang="en-US" altLang="zh-CN" sz="2800" dirty="0">
              <a:solidFill>
                <a:srgbClr val="10238C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97180" indent="-457200">
              <a:buClr>
                <a:srgbClr val="FF9933"/>
              </a:buClr>
              <a:buFont typeface="Wingdings 2" panose="05020102010507070707" pitchFamily="18" charset="2"/>
              <a:buChar char=""/>
            </a:pPr>
            <a:r>
              <a:rPr lang="zh-CN" altLang="en-US" sz="2800" dirty="0">
                <a:solidFill>
                  <a:srgbClr val="10238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模糊检索</a:t>
            </a:r>
            <a:r>
              <a:rPr lang="en-US" altLang="zh-CN" sz="2800" dirty="0">
                <a:solidFill>
                  <a:srgbClr val="10238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(A</a:t>
            </a:r>
            <a:r>
              <a:rPr lang="en-US" altLang="zh-CN" sz="2800" dirty="0">
                <a:solidFill>
                  <a:srgbClr val="10238C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~</a:t>
            </a:r>
            <a:r>
              <a:rPr lang="en-US" altLang="zh-CN" sz="2800" dirty="0">
                <a:solidFill>
                  <a:srgbClr val="10238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)</a:t>
            </a:r>
          </a:p>
          <a:p>
            <a:pPr marL="297180" indent="-457200">
              <a:buClr>
                <a:srgbClr val="FF9933"/>
              </a:buClr>
              <a:buFont typeface="Wingdings 2" panose="05020102010507070707" pitchFamily="18" charset="2"/>
              <a:buChar char=""/>
            </a:pPr>
            <a:endParaRPr lang="en-US" altLang="zh-CN" sz="2800" dirty="0">
              <a:solidFill>
                <a:srgbClr val="10238C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297180" indent="-457200">
              <a:buClr>
                <a:srgbClr val="FF9933"/>
              </a:buClr>
              <a:buFont typeface="Wingdings 2" panose="05020102010507070707" pitchFamily="18" charset="2"/>
              <a:buChar char=""/>
            </a:pPr>
            <a:r>
              <a:rPr lang="zh-CN" altLang="en-US" sz="2800" dirty="0">
                <a:solidFill>
                  <a:srgbClr val="10238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布尔运算符</a:t>
            </a:r>
            <a:r>
              <a:rPr lang="en-US" altLang="zh-CN" sz="2800" dirty="0">
                <a:solidFill>
                  <a:srgbClr val="10238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(AND OR NOT)</a:t>
            </a:r>
          </a:p>
          <a:p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zh-CN" altLang="en-US" sz="2400" dirty="0">
                <a:latin typeface="等线" panose="02010600030101010101" pitchFamily="2" charset="-122"/>
                <a:ea typeface="等线" panose="02010600030101010101" pitchFamily="2" charset="-122"/>
              </a:rPr>
              <a:t>更多检索技巧，请访问：</a:t>
            </a:r>
            <a:endParaRPr lang="en-US" altLang="zh-CN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r>
              <a:rPr lang="en-US" altLang="zh-CN" sz="2400" dirty="0">
                <a:hlinkClick r:id="rId3"/>
              </a:rPr>
              <a:t>https://help.tandfonline.com/s/article/Searching-our-site</a:t>
            </a:r>
            <a:endParaRPr lang="en-US" altLang="zh-CN" sz="2400" dirty="0"/>
          </a:p>
          <a:p>
            <a:endParaRPr lang="en-US" sz="24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59900CBC-63DE-41B9-A7C0-3282E7B6B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76" y="2961233"/>
            <a:ext cx="2438611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6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C7F04-F405-403D-9260-B54E265F7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441" y="1419191"/>
            <a:ext cx="9614610" cy="545366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</a:t>
            </a:r>
            <a:r>
              <a:rPr lang="zh-CN" altLang="en-US" dirty="0">
                <a:latin typeface="Calibri" panose="020F0502020204030204" pitchFamily="34" charset="0"/>
              </a:rPr>
              <a:t>高级检索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CE237F-AF53-4CE1-BE45-48C3895F7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780" y="3624016"/>
            <a:ext cx="552375" cy="384261"/>
          </a:xfrm>
          <a:prstGeom prst="rect">
            <a:avLst/>
          </a:prstGeom>
          <a:ln>
            <a:solidFill>
              <a:srgbClr val="FF9933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4C3D388-9380-4441-8ADE-4A05016C8AB9}"/>
              </a:ext>
            </a:extLst>
          </p:cNvPr>
          <p:cNvCxnSpPr>
            <a:cxnSpLocks/>
            <a:endCxn id="15" idx="3"/>
          </p:cNvCxnSpPr>
          <p:nvPr/>
        </p:nvCxnSpPr>
        <p:spPr>
          <a:xfrm flipH="1" flipV="1">
            <a:off x="4295776" y="3394916"/>
            <a:ext cx="467294" cy="242188"/>
          </a:xfrm>
          <a:prstGeom prst="straightConnector1">
            <a:avLst/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06C19BD-97D7-46FE-A248-20E1ED37B5CE}"/>
              </a:ext>
            </a:extLst>
          </p:cNvPr>
          <p:cNvSpPr/>
          <p:nvPr/>
        </p:nvSpPr>
        <p:spPr>
          <a:xfrm>
            <a:off x="4107975" y="3165816"/>
            <a:ext cx="187801" cy="458200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9ECBBFD-D654-4856-B2DA-64826FAF1947}"/>
              </a:ext>
            </a:extLst>
          </p:cNvPr>
          <p:cNvSpPr/>
          <p:nvPr/>
        </p:nvSpPr>
        <p:spPr>
          <a:xfrm>
            <a:off x="2342584" y="4972596"/>
            <a:ext cx="1953192" cy="1097682"/>
          </a:xfrm>
          <a:prstGeom prst="roundRect">
            <a:avLst>
              <a:gd name="adj" fmla="val 6721"/>
            </a:avLst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186F05-32E5-4346-8173-B9CDE675F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503" y="1365244"/>
            <a:ext cx="9678440" cy="549275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4FA2B48-F08A-4F38-A6A5-0C12D8EA3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平台特点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文章页面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FEC576-9714-41EE-8351-AB9D473D9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1711" y="2212493"/>
            <a:ext cx="679228" cy="245398"/>
          </a:xfrm>
          <a:prstGeom prst="rect">
            <a:avLst/>
          </a:prstGeom>
        </p:spPr>
      </p:pic>
      <p:sp>
        <p:nvSpPr>
          <p:cNvPr id="7" name="Rounded Rectangle 17">
            <a:extLst>
              <a:ext uri="{FF2B5EF4-FFF2-40B4-BE49-F238E27FC236}">
                <a16:creationId xmlns:a16="http://schemas.microsoft.com/office/drawing/2014/main" id="{260F045B-CA14-4674-BE7A-E19C56D67E1C}"/>
              </a:ext>
            </a:extLst>
          </p:cNvPr>
          <p:cNvSpPr/>
          <p:nvPr/>
        </p:nvSpPr>
        <p:spPr>
          <a:xfrm>
            <a:off x="2250329" y="2767648"/>
            <a:ext cx="833955" cy="1017543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id="{B90F0A5C-3EF1-4F18-BBE3-FB617E5EC694}"/>
              </a:ext>
            </a:extLst>
          </p:cNvPr>
          <p:cNvSpPr/>
          <p:nvPr/>
        </p:nvSpPr>
        <p:spPr>
          <a:xfrm>
            <a:off x="9505829" y="2736854"/>
            <a:ext cx="679228" cy="287345"/>
          </a:xfrm>
          <a:prstGeom prst="roundRect">
            <a:avLst/>
          </a:prstGeom>
          <a:noFill/>
          <a:ln w="5715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ounded Rectangle 15">
            <a:extLst>
              <a:ext uri="{FF2B5EF4-FFF2-40B4-BE49-F238E27FC236}">
                <a16:creationId xmlns:a16="http://schemas.microsoft.com/office/drawing/2014/main" id="{C27A2992-CB60-46B0-A86D-154E62F58F4D}"/>
              </a:ext>
            </a:extLst>
          </p:cNvPr>
          <p:cNvSpPr/>
          <p:nvPr/>
        </p:nvSpPr>
        <p:spPr>
          <a:xfrm>
            <a:off x="9486913" y="4230341"/>
            <a:ext cx="833954" cy="287345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7708A0C9-392B-4712-9CFF-A947778ED87B}"/>
              </a:ext>
            </a:extLst>
          </p:cNvPr>
          <p:cNvSpPr/>
          <p:nvPr/>
        </p:nvSpPr>
        <p:spPr>
          <a:xfrm>
            <a:off x="3595931" y="4247251"/>
            <a:ext cx="5549837" cy="332791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5">
            <a:extLst>
              <a:ext uri="{FF2B5EF4-FFF2-40B4-BE49-F238E27FC236}">
                <a16:creationId xmlns:a16="http://schemas.microsoft.com/office/drawing/2014/main" id="{FBF77293-BFC1-4FF5-B7BC-352572BB793D}"/>
              </a:ext>
            </a:extLst>
          </p:cNvPr>
          <p:cNvSpPr/>
          <p:nvPr/>
        </p:nvSpPr>
        <p:spPr>
          <a:xfrm>
            <a:off x="2288132" y="4702355"/>
            <a:ext cx="833955" cy="2056493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42DD457-5510-47CD-A322-280B6E212E73}"/>
              </a:ext>
            </a:extLst>
          </p:cNvPr>
          <p:cNvSpPr/>
          <p:nvPr/>
        </p:nvSpPr>
        <p:spPr>
          <a:xfrm>
            <a:off x="8271434" y="4796649"/>
            <a:ext cx="1877454" cy="2056493"/>
          </a:xfrm>
          <a:prstGeom prst="roundRect">
            <a:avLst>
              <a:gd name="adj" fmla="val 5586"/>
            </a:avLst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2BF73EB-D79E-4345-BACA-BBF077B57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3802" y="4230341"/>
            <a:ext cx="1015394" cy="1389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B7E95A-2C77-48B9-BF4C-63F0B99CC6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5816"/>
          <a:stretch/>
        </p:blipFill>
        <p:spPr>
          <a:xfrm>
            <a:off x="3586405" y="2739761"/>
            <a:ext cx="2576270" cy="33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8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B669509-E75E-4485-83B3-494CEEFC7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84" y="1368128"/>
            <a:ext cx="9678440" cy="54898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990C7F-66E3-4966-B740-2EB55AA790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62" t="6870" r="9939" b="1789"/>
          <a:stretch/>
        </p:blipFill>
        <p:spPr>
          <a:xfrm>
            <a:off x="4094703" y="3325258"/>
            <a:ext cx="1627833" cy="10256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F36AE-B567-42A8-9122-78D80D092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565" y="1445869"/>
            <a:ext cx="2849518" cy="304761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平台特点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文章页面</a:t>
            </a:r>
            <a:endParaRPr lang="en-GB" dirty="0">
              <a:latin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222127-CE9A-41BB-BD36-D88D129862E7}"/>
              </a:ext>
            </a:extLst>
          </p:cNvPr>
          <p:cNvGrpSpPr/>
          <p:nvPr/>
        </p:nvGrpSpPr>
        <p:grpSpPr>
          <a:xfrm>
            <a:off x="6162539" y="3238085"/>
            <a:ext cx="5257727" cy="3187756"/>
            <a:chOff x="6162539" y="3238085"/>
            <a:chExt cx="5257727" cy="31877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07644E5-565E-45D4-89AF-618406173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1187" y="3238085"/>
              <a:ext cx="3599079" cy="3187756"/>
            </a:xfrm>
            <a:prstGeom prst="rect">
              <a:avLst/>
            </a:prstGeom>
            <a:ln>
              <a:solidFill>
                <a:srgbClr val="FF9933"/>
              </a:solidFill>
            </a:ln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C3992DF-0BAC-43DE-9F5B-5D680F00488E}"/>
                </a:ext>
              </a:extLst>
            </p:cNvPr>
            <p:cNvGrpSpPr/>
            <p:nvPr/>
          </p:nvGrpSpPr>
          <p:grpSpPr>
            <a:xfrm>
              <a:off x="6162539" y="3638222"/>
              <a:ext cx="1658648" cy="1193741"/>
              <a:chOff x="6162539" y="3638222"/>
              <a:chExt cx="1658648" cy="1193741"/>
            </a:xfrm>
          </p:grpSpPr>
          <p:cxnSp>
            <p:nvCxnSpPr>
              <p:cNvPr id="21" name="Straight Arrow Connector 20"/>
              <p:cNvCxnSpPr>
                <a:cxnSpLocks/>
                <a:stCxn id="25" idx="2"/>
                <a:endCxn id="4" idx="1"/>
              </p:cNvCxnSpPr>
              <p:nvPr/>
            </p:nvCxnSpPr>
            <p:spPr>
              <a:xfrm>
                <a:off x="6440249" y="3786188"/>
                <a:ext cx="1380938" cy="1045775"/>
              </a:xfrm>
              <a:prstGeom prst="straightConnector1">
                <a:avLst/>
              </a:prstGeom>
              <a:ln w="19050">
                <a:solidFill>
                  <a:srgbClr val="FF993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ounded Rectangle 24"/>
              <p:cNvSpPr/>
              <p:nvPr/>
            </p:nvSpPr>
            <p:spPr>
              <a:xfrm>
                <a:off x="6162539" y="3638222"/>
                <a:ext cx="555420" cy="147966"/>
              </a:xfrm>
              <a:prstGeom prst="roundRect">
                <a:avLst/>
              </a:prstGeom>
              <a:noFill/>
              <a:ln w="28575">
                <a:solidFill>
                  <a:srgbClr val="FF993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A87EB8-F349-4F10-BE48-759675037812}"/>
              </a:ext>
            </a:extLst>
          </p:cNvPr>
          <p:cNvCxnSpPr>
            <a:cxnSpLocks/>
          </p:cNvCxnSpPr>
          <p:nvPr/>
        </p:nvCxnSpPr>
        <p:spPr>
          <a:xfrm>
            <a:off x="3595932" y="3657301"/>
            <a:ext cx="3804328" cy="0"/>
          </a:xfrm>
          <a:prstGeom prst="line">
            <a:avLst/>
          </a:prstGeom>
          <a:ln w="28575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F3F880B3-4B7F-4DA7-A40E-817E616D865A}"/>
              </a:ext>
            </a:extLst>
          </p:cNvPr>
          <p:cNvSpPr/>
          <p:nvPr/>
        </p:nvSpPr>
        <p:spPr>
          <a:xfrm>
            <a:off x="6162540" y="3638550"/>
            <a:ext cx="540318" cy="142875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r="978"/>
          <a:stretch/>
        </p:blipFill>
        <p:spPr>
          <a:xfrm>
            <a:off x="1020437" y="1368128"/>
            <a:ext cx="10284204" cy="5841956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162539" y="3206557"/>
            <a:ext cx="5296657" cy="3464594"/>
            <a:chOff x="9322233" y="2589627"/>
            <a:chExt cx="5296657" cy="3464594"/>
          </a:xfrm>
        </p:grpSpPr>
        <p:sp>
          <p:nvSpPr>
            <p:cNvPr id="15" name="Rounded Rectangle 14"/>
            <p:cNvSpPr/>
            <p:nvPr/>
          </p:nvSpPr>
          <p:spPr>
            <a:xfrm>
              <a:off x="9322233" y="2763232"/>
              <a:ext cx="492693" cy="213633"/>
            </a:xfrm>
            <a:prstGeom prst="roundRect">
              <a:avLst/>
            </a:prstGeom>
            <a:noFill/>
            <a:ln w="28575">
              <a:solidFill>
                <a:srgbClr val="FF993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66849" y="2589627"/>
              <a:ext cx="3452041" cy="3464594"/>
            </a:xfrm>
            <a:prstGeom prst="rect">
              <a:avLst/>
            </a:prstGeom>
            <a:ln w="19050">
              <a:solidFill>
                <a:srgbClr val="FF9933"/>
              </a:solidFill>
            </a:ln>
          </p:spPr>
        </p:pic>
        <p:cxnSp>
          <p:nvCxnSpPr>
            <p:cNvPr id="16" name="Straight Arrow Connector 15"/>
            <p:cNvCxnSpPr>
              <a:stCxn id="15" idx="3"/>
              <a:endCxn id="10" idx="1"/>
            </p:cNvCxnSpPr>
            <p:nvPr/>
          </p:nvCxnSpPr>
          <p:spPr>
            <a:xfrm>
              <a:off x="9814926" y="2870049"/>
              <a:ext cx="1351923" cy="1451875"/>
            </a:xfrm>
            <a:prstGeom prst="straightConnector1">
              <a:avLst/>
            </a:prstGeom>
            <a:ln w="19050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1916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C2A560-7074-4580-A60A-AEBE09692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84" y="1424985"/>
            <a:ext cx="9573175" cy="543301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文章页面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18755" y="5810251"/>
            <a:ext cx="723015" cy="215532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B3A5F6F4-DE3A-4B6B-A851-5FF2DFE8AD30}"/>
              </a:ext>
            </a:extLst>
          </p:cNvPr>
          <p:cNvSpPr/>
          <p:nvPr/>
        </p:nvSpPr>
        <p:spPr>
          <a:xfrm>
            <a:off x="4205177" y="3746720"/>
            <a:ext cx="723014" cy="357447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09120E-AAE6-4403-BDFB-F1A1B6FA6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607" y="1931218"/>
            <a:ext cx="7049128" cy="44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0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29E9B9-78B7-4574-9287-7F5DF2459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85" y="1424984"/>
            <a:ext cx="9573175" cy="543301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文章页面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204805" y="5267887"/>
            <a:ext cx="1026061" cy="186395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B3A5F6F4-DE3A-4B6B-A851-5FF2DFE8AD30}"/>
              </a:ext>
            </a:extLst>
          </p:cNvPr>
          <p:cNvSpPr/>
          <p:nvPr/>
        </p:nvSpPr>
        <p:spPr>
          <a:xfrm>
            <a:off x="4890977" y="3746720"/>
            <a:ext cx="723014" cy="357447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217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0FB02AD7-4B23-40D1-9F54-B59923CD902D}"/>
              </a:ext>
            </a:extLst>
          </p:cNvPr>
          <p:cNvSpPr txBox="1"/>
          <p:nvPr/>
        </p:nvSpPr>
        <p:spPr>
          <a:xfrm>
            <a:off x="5808394" y="1765160"/>
            <a:ext cx="32944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31859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综合医疗与公共卫生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31859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临床精神病学与神经科学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31859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综合内科与口腔医学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31859C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药物学与毒理学</a:t>
            </a:r>
            <a:endParaRPr lang="en-US" sz="2000" dirty="0">
              <a:solidFill>
                <a:srgbClr val="31859C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875AB6-E41A-46B0-9C16-A2E1871AE9EA}"/>
              </a:ext>
            </a:extLst>
          </p:cNvPr>
          <p:cNvSpPr txBox="1"/>
          <p:nvPr/>
        </p:nvSpPr>
        <p:spPr>
          <a:xfrm>
            <a:off x="4618856" y="1761565"/>
            <a:ext cx="380745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9933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化学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9933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工程计算与技术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9933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生物、地球、环境与食品科学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9933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数学与统计学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9933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物理学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FF9933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运动科学与医学*</a:t>
            </a:r>
            <a:endParaRPr lang="en-US" sz="2000" dirty="0">
              <a:solidFill>
                <a:srgbClr val="FF9933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B47790-F155-4886-9C3E-2DE9AACE7CA2}"/>
              </a:ext>
            </a:extLst>
          </p:cNvPr>
          <p:cNvSpPr txBox="1"/>
          <p:nvPr/>
        </p:nvSpPr>
        <p:spPr>
          <a:xfrm>
            <a:off x="3281085" y="1788553"/>
            <a:ext cx="3807453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人类学、考古学与文化遗产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人文与艺术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商业管理与经济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犯罪学与法学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教育学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地理、城市规划与研究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心理健康与社会保健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图书馆与信息科学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媒体、文化与传播学研究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政治学、国际关系与区域研究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心理学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社会学及相关学科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体育、休闲与旅游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604A7B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策略、防务与安全研究</a:t>
            </a:r>
            <a:endParaRPr lang="en-US" sz="2000" dirty="0">
              <a:solidFill>
                <a:srgbClr val="604A7B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</a:rPr>
              <a:t>Taylor &amp; Francis</a:t>
            </a:r>
            <a:r>
              <a:rPr lang="zh-CN" altLang="en-US" dirty="0">
                <a:latin typeface="Calibri" panose="020F0502020204030204" pitchFamily="34" charset="0"/>
              </a:rPr>
              <a:t>期刊数据库</a:t>
            </a:r>
            <a:endParaRPr lang="en-GB" dirty="0">
              <a:latin typeface="Calibri" panose="020F050202020403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8626A9-A43C-420B-A131-844859E12CB0}"/>
              </a:ext>
            </a:extLst>
          </p:cNvPr>
          <p:cNvGrpSpPr/>
          <p:nvPr/>
        </p:nvGrpSpPr>
        <p:grpSpPr>
          <a:xfrm>
            <a:off x="1371603" y="1761565"/>
            <a:ext cx="1909482" cy="4397188"/>
            <a:chOff x="1949824" y="1761565"/>
            <a:chExt cx="1909482" cy="4397188"/>
          </a:xfrm>
        </p:grpSpPr>
        <p:sp>
          <p:nvSpPr>
            <p:cNvPr id="6" name="Parallelogram 5">
              <a:extLst>
                <a:ext uri="{FF2B5EF4-FFF2-40B4-BE49-F238E27FC236}">
                  <a16:creationId xmlns:a16="http://schemas.microsoft.com/office/drawing/2014/main" id="{222A7748-B18D-4D92-95ED-763A2063DBFB}"/>
                </a:ext>
              </a:extLst>
            </p:cNvPr>
            <p:cNvSpPr/>
            <p:nvPr/>
          </p:nvSpPr>
          <p:spPr>
            <a:xfrm>
              <a:off x="1949824" y="1761565"/>
              <a:ext cx="1909482" cy="4397188"/>
            </a:xfrm>
            <a:prstGeom prst="parallelogram">
              <a:avLst>
                <a:gd name="adj" fmla="val 35563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lIns="0" tIns="0" rIns="0" bIns="0" rtlCol="0" anchor="ctr"/>
            <a:lstStyle/>
            <a:p>
              <a:pPr algn="ctr"/>
              <a:endParaRPr lang="en-US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E92ECD-9FD1-4358-9A43-1D928D9CD835}"/>
                </a:ext>
              </a:extLst>
            </p:cNvPr>
            <p:cNvSpPr txBox="1"/>
            <p:nvPr/>
          </p:nvSpPr>
          <p:spPr>
            <a:xfrm rot="506748">
              <a:off x="2410657" y="2532012"/>
              <a:ext cx="974369" cy="2856295"/>
            </a:xfrm>
            <a:prstGeom prst="rect">
              <a:avLst/>
            </a:prstGeom>
            <a:noFill/>
          </p:spPr>
          <p:txBody>
            <a:bodyPr vert="wordArtVert" wrap="none" rtlCol="0" anchor="ctr" anchorCtr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人文与社会科学</a:t>
              </a:r>
              <a:endParaRPr lang="en-US" altLang="zh-CN" sz="2000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期刊数据库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706DF71-7FD3-40E8-88DB-351CB5FD44D1}"/>
              </a:ext>
            </a:extLst>
          </p:cNvPr>
          <p:cNvGrpSpPr/>
          <p:nvPr/>
        </p:nvGrpSpPr>
        <p:grpSpPr>
          <a:xfrm>
            <a:off x="2631144" y="1761565"/>
            <a:ext cx="1909482" cy="4397188"/>
            <a:chOff x="3209365" y="1761565"/>
            <a:chExt cx="1909482" cy="4397188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956AF0DF-39CA-410C-8AD3-8533CE3955AC}"/>
                </a:ext>
              </a:extLst>
            </p:cNvPr>
            <p:cNvSpPr/>
            <p:nvPr/>
          </p:nvSpPr>
          <p:spPr>
            <a:xfrm>
              <a:off x="3209365" y="1761565"/>
              <a:ext cx="1909482" cy="4397188"/>
            </a:xfrm>
            <a:prstGeom prst="parallelogram">
              <a:avLst>
                <a:gd name="adj" fmla="val 35563"/>
              </a:avLst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lIns="0" tIns="0" rIns="0" bIns="91440" rtlCol="0" anchor="ctr"/>
            <a:lstStyle/>
            <a:p>
              <a:pPr algn="ctr"/>
              <a:endParaRPr lang="en-US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52967C-E742-4D01-8A53-2F7740FC1376}"/>
                </a:ext>
              </a:extLst>
            </p:cNvPr>
            <p:cNvSpPr txBox="1"/>
            <p:nvPr/>
          </p:nvSpPr>
          <p:spPr>
            <a:xfrm rot="506748">
              <a:off x="3874347" y="2532011"/>
              <a:ext cx="579518" cy="2856296"/>
            </a:xfrm>
            <a:prstGeom prst="rect">
              <a:avLst/>
            </a:prstGeom>
            <a:noFill/>
          </p:spPr>
          <p:txBody>
            <a:bodyPr vert="wordArtVert" wrap="none" rtlCol="0" anchor="ctr" anchorCtr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科技期刊数据库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A9601AD-425C-4C38-8E86-84BD9FC7577D}"/>
              </a:ext>
            </a:extLst>
          </p:cNvPr>
          <p:cNvGrpSpPr/>
          <p:nvPr/>
        </p:nvGrpSpPr>
        <p:grpSpPr>
          <a:xfrm>
            <a:off x="3904132" y="1761565"/>
            <a:ext cx="1909482" cy="4397188"/>
            <a:chOff x="4482353" y="1761565"/>
            <a:chExt cx="1909482" cy="4397188"/>
          </a:xfrm>
        </p:grpSpPr>
        <p:sp>
          <p:nvSpPr>
            <p:cNvPr id="18" name="Parallelogram 17">
              <a:extLst>
                <a:ext uri="{FF2B5EF4-FFF2-40B4-BE49-F238E27FC236}">
                  <a16:creationId xmlns:a16="http://schemas.microsoft.com/office/drawing/2014/main" id="{862B9AD0-C343-4EFA-A155-A8F1924C1204}"/>
                </a:ext>
              </a:extLst>
            </p:cNvPr>
            <p:cNvSpPr/>
            <p:nvPr/>
          </p:nvSpPr>
          <p:spPr>
            <a:xfrm>
              <a:off x="4482353" y="1761565"/>
              <a:ext cx="1909482" cy="4397188"/>
            </a:xfrm>
            <a:prstGeom prst="parallelogram">
              <a:avLst>
                <a:gd name="adj" fmla="val 35563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lIns="0" tIns="0" rIns="0" bIns="0" rtlCol="0" anchor="ctr"/>
            <a:lstStyle/>
            <a:p>
              <a:pPr algn="ctr"/>
              <a:endParaRPr lang="en-US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A8BBA8C-3F24-4FAF-B2B4-6780F727BD36}"/>
                </a:ext>
              </a:extLst>
            </p:cNvPr>
            <p:cNvSpPr txBox="1"/>
            <p:nvPr/>
          </p:nvSpPr>
          <p:spPr>
            <a:xfrm rot="506748">
              <a:off x="5147335" y="2561009"/>
              <a:ext cx="579518" cy="2856295"/>
            </a:xfrm>
            <a:prstGeom prst="rect">
              <a:avLst/>
            </a:prstGeom>
            <a:noFill/>
          </p:spPr>
          <p:txBody>
            <a:bodyPr vert="wordArtVert" wrap="none" rtlCol="0" anchor="ctr" anchorCtr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医学期刊数据库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C4ABC13-81DF-42F5-9DAD-61F279BBB777}"/>
              </a:ext>
            </a:extLst>
          </p:cNvPr>
          <p:cNvGrpSpPr/>
          <p:nvPr/>
        </p:nvGrpSpPr>
        <p:grpSpPr>
          <a:xfrm>
            <a:off x="5163673" y="1761565"/>
            <a:ext cx="1909482" cy="4397188"/>
            <a:chOff x="5741894" y="1761565"/>
            <a:chExt cx="1909482" cy="4397188"/>
          </a:xfrm>
        </p:grpSpPr>
        <p:sp>
          <p:nvSpPr>
            <p:cNvPr id="19" name="Parallelogram 18">
              <a:extLst>
                <a:ext uri="{FF2B5EF4-FFF2-40B4-BE49-F238E27FC236}">
                  <a16:creationId xmlns:a16="http://schemas.microsoft.com/office/drawing/2014/main" id="{EB431C19-2C60-4178-8E5A-492A826A5B18}"/>
                </a:ext>
              </a:extLst>
            </p:cNvPr>
            <p:cNvSpPr/>
            <p:nvPr/>
          </p:nvSpPr>
          <p:spPr>
            <a:xfrm>
              <a:off x="5741894" y="1761565"/>
              <a:ext cx="1909482" cy="4397188"/>
            </a:xfrm>
            <a:prstGeom prst="parallelogram">
              <a:avLst>
                <a:gd name="adj" fmla="val 35563"/>
              </a:avLst>
            </a:prstGeom>
            <a:solidFill>
              <a:srgbClr val="1023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wordArtVert" lIns="0" tIns="0" rIns="0" bIns="0" rtlCol="0" anchor="ctr"/>
            <a:lstStyle/>
            <a:p>
              <a:pPr algn="ctr"/>
              <a:endParaRPr lang="en-US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7F125F-A064-4B19-973F-DAEC10E89CC0}"/>
                </a:ext>
              </a:extLst>
            </p:cNvPr>
            <p:cNvSpPr txBox="1"/>
            <p:nvPr/>
          </p:nvSpPr>
          <p:spPr>
            <a:xfrm rot="506748">
              <a:off x="6406875" y="2363583"/>
              <a:ext cx="579518" cy="3251146"/>
            </a:xfrm>
            <a:prstGeom prst="rect">
              <a:avLst/>
            </a:prstGeom>
            <a:noFill/>
          </p:spPr>
          <p:txBody>
            <a:bodyPr vert="wordArtVert" wrap="none" rtlCol="0" anchor="ctr" anchorCtr="0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专家系列期刊专辑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F90B25A-402D-4044-91C4-5B8D9062D58D}"/>
              </a:ext>
            </a:extLst>
          </p:cNvPr>
          <p:cNvGrpSpPr/>
          <p:nvPr/>
        </p:nvGrpSpPr>
        <p:grpSpPr>
          <a:xfrm>
            <a:off x="7073153" y="1788553"/>
            <a:ext cx="2530540" cy="2475887"/>
            <a:chOff x="9544919" y="2633163"/>
            <a:chExt cx="2530540" cy="247588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8649D1A-5A1B-4B6F-A02E-8FA0A3D3235E}"/>
                </a:ext>
              </a:extLst>
            </p:cNvPr>
            <p:cNvSpPr/>
            <p:nvPr/>
          </p:nvSpPr>
          <p:spPr>
            <a:xfrm>
              <a:off x="9544919" y="2633163"/>
              <a:ext cx="253054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10238C"/>
                  </a:solidFill>
                </a:rPr>
                <a:t>专家见解期刊专辑</a:t>
              </a:r>
              <a:endParaRPr lang="en-US" dirty="0">
                <a:solidFill>
                  <a:srgbClr val="10238C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10238C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10238C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10238C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10238C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10238C"/>
                  </a:solidFill>
                </a:rPr>
                <a:t>专家评论期刊专辑</a:t>
              </a:r>
              <a:endParaRPr lang="en-US" dirty="0">
                <a:solidFill>
                  <a:srgbClr val="10238C"/>
                </a:solidFill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5C5920D-BBD7-40CB-9063-D76E915FC7A1}"/>
                </a:ext>
              </a:extLst>
            </p:cNvPr>
            <p:cNvGrpSpPr/>
            <p:nvPr/>
          </p:nvGrpSpPr>
          <p:grpSpPr>
            <a:xfrm>
              <a:off x="10083052" y="3135659"/>
              <a:ext cx="1454274" cy="600016"/>
              <a:chOff x="1292225" y="1914584"/>
              <a:chExt cx="1454274" cy="600016"/>
            </a:xfrm>
          </p:grpSpPr>
          <p:pic>
            <p:nvPicPr>
              <p:cNvPr id="34" name="Picture 14">
                <a:extLst>
                  <a:ext uri="{FF2B5EF4-FFF2-40B4-BE49-F238E27FC236}">
                    <a16:creationId xmlns:a16="http://schemas.microsoft.com/office/drawing/2014/main" id="{8337790E-6D8E-4165-A5C2-67D66F74C2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2225" y="1914584"/>
                <a:ext cx="937780" cy="2395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15">
                <a:extLst>
                  <a:ext uri="{FF2B5EF4-FFF2-40B4-BE49-F238E27FC236}">
                    <a16:creationId xmlns:a16="http://schemas.microsoft.com/office/drawing/2014/main" id="{45C25996-C739-4C70-AC06-E11BCAB036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2225" y="2200884"/>
                <a:ext cx="1454274" cy="3137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6" name="Picture 12" descr="http://informahealthcare.com/userimages/ContentEditor/1385737305318/Expert-Reviews%20logo.jpg">
              <a:extLst>
                <a:ext uri="{FF2B5EF4-FFF2-40B4-BE49-F238E27FC236}">
                  <a16:creationId xmlns:a16="http://schemas.microsoft.com/office/drawing/2014/main" id="{6FF7DC47-90F2-4992-9E50-FB9C3F6896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3052" y="4507755"/>
              <a:ext cx="1268606" cy="601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AECCF5E2-B74B-4E4A-B8E9-CB2795427F3A}"/>
              </a:ext>
            </a:extLst>
          </p:cNvPr>
          <p:cNvSpPr/>
          <p:nvPr/>
        </p:nvSpPr>
        <p:spPr>
          <a:xfrm>
            <a:off x="7280113" y="5454993"/>
            <a:ext cx="3538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Calibri" pitchFamily="34" charset="0"/>
              </a:rPr>
              <a:t>*现刊库内容可延展阅读至</a:t>
            </a:r>
            <a:r>
              <a:rPr lang="en-US" altLang="zh-CN" dirty="0">
                <a:solidFill>
                  <a:srgbClr val="FF0000"/>
                </a:solidFill>
                <a:latin typeface="Calibri" pitchFamily="34" charset="0"/>
              </a:rPr>
              <a:t>1997</a:t>
            </a:r>
            <a:r>
              <a:rPr lang="zh-CN" altLang="en-US" dirty="0">
                <a:solidFill>
                  <a:srgbClr val="FF0000"/>
                </a:solidFill>
                <a:latin typeface="Calibri" pitchFamily="34" charset="0"/>
              </a:rPr>
              <a:t>年</a:t>
            </a:r>
            <a:endParaRPr lang="en-GB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77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0.37982 -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3.7037E-6 L 0.37695 -0.001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28" y="-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375 -0.001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0.00092 L 1.25E-6 -2.22222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2.70833E-6 -4.07407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6.25E-7 2.96296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-16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1" grpId="0"/>
      <p:bldP spid="31" grpId="1"/>
      <p:bldP spid="28" grpId="0"/>
      <p:bldP spid="2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3A14D8-C695-49E6-AC64-2BE6D3CBB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84" y="1424984"/>
            <a:ext cx="9578205" cy="543301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文章页面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966805" y="5725087"/>
            <a:ext cx="1110395" cy="256613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B3A5F6F4-DE3A-4B6B-A851-5FF2DFE8AD30}"/>
              </a:ext>
            </a:extLst>
          </p:cNvPr>
          <p:cNvSpPr/>
          <p:nvPr/>
        </p:nvSpPr>
        <p:spPr>
          <a:xfrm>
            <a:off x="5559868" y="2203670"/>
            <a:ext cx="723014" cy="357447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5755C0-5BA0-4DDD-AACE-B07D864C1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734" y="1854517"/>
            <a:ext cx="5174981" cy="457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85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B3EBFF-8103-45D8-B24A-417995B26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272" y="1310185"/>
            <a:ext cx="9775455" cy="554781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文章页面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859030CB-F87C-491D-AD8E-89C6C6A2594A}"/>
              </a:ext>
            </a:extLst>
          </p:cNvPr>
          <p:cNvSpPr/>
          <p:nvPr/>
        </p:nvSpPr>
        <p:spPr>
          <a:xfrm>
            <a:off x="6095999" y="3685303"/>
            <a:ext cx="723014" cy="357447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C0290528-CA23-4DBF-A21D-AB166C09BC76}"/>
              </a:ext>
            </a:extLst>
          </p:cNvPr>
          <p:cNvSpPr/>
          <p:nvPr/>
        </p:nvSpPr>
        <p:spPr>
          <a:xfrm>
            <a:off x="3388241" y="4358698"/>
            <a:ext cx="1353880" cy="357447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B80106-8FF7-494E-A1E2-009E4E3AB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272" y="1310185"/>
            <a:ext cx="9780594" cy="554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4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E702A-41C7-4809-AB00-BAF023C19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053" y="1417765"/>
            <a:ext cx="9590935" cy="544023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文章页面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3EACD37C-6611-42FB-AFDD-DA8EBEC5283C}"/>
              </a:ext>
            </a:extLst>
          </p:cNvPr>
          <p:cNvSpPr/>
          <p:nvPr/>
        </p:nvSpPr>
        <p:spPr>
          <a:xfrm>
            <a:off x="6624095" y="3746720"/>
            <a:ext cx="723014" cy="357447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ounded Rectangle 3">
            <a:extLst>
              <a:ext uri="{FF2B5EF4-FFF2-40B4-BE49-F238E27FC236}">
                <a16:creationId xmlns:a16="http://schemas.microsoft.com/office/drawing/2014/main" id="{2F96A641-EC4C-46F7-B261-2F03DDA0C89D}"/>
              </a:ext>
            </a:extLst>
          </p:cNvPr>
          <p:cNvSpPr/>
          <p:nvPr/>
        </p:nvSpPr>
        <p:spPr>
          <a:xfrm>
            <a:off x="8208335" y="3746720"/>
            <a:ext cx="723014" cy="357447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60CD1B-F0B2-42FC-BB13-40C357C1FC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8" r="11113"/>
          <a:stretch/>
        </p:blipFill>
        <p:spPr>
          <a:xfrm>
            <a:off x="5134964" y="3572189"/>
            <a:ext cx="1929027" cy="115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8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6EF6BD-D07E-4739-A758-1FF3B18F8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780" y="1364726"/>
            <a:ext cx="9684438" cy="54932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66F1698-1C10-44C0-8754-6D5D24D9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期刊页面</a:t>
            </a:r>
            <a:endParaRPr lang="en-GB" dirty="0">
              <a:latin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5526370-70F9-4951-ADA2-9914294FDD27}"/>
              </a:ext>
            </a:extLst>
          </p:cNvPr>
          <p:cNvGrpSpPr/>
          <p:nvPr/>
        </p:nvGrpSpPr>
        <p:grpSpPr>
          <a:xfrm>
            <a:off x="8568393" y="2743951"/>
            <a:ext cx="2284508" cy="2913337"/>
            <a:chOff x="8538072" y="2309560"/>
            <a:chExt cx="2284508" cy="2913337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161AE2E-85FC-4A1A-A921-E134A562F2ED}"/>
                </a:ext>
              </a:extLst>
            </p:cNvPr>
            <p:cNvSpPr/>
            <p:nvPr/>
          </p:nvSpPr>
          <p:spPr>
            <a:xfrm>
              <a:off x="8538072" y="5019339"/>
              <a:ext cx="473725" cy="203558"/>
            </a:xfrm>
            <a:prstGeom prst="roundRect">
              <a:avLst/>
            </a:prstGeom>
            <a:noFill/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FFEB91A-099E-47B7-8ABD-D271655E9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88728" y="2309560"/>
              <a:ext cx="1333852" cy="1557289"/>
            </a:xfrm>
            <a:prstGeom prst="rect">
              <a:avLst/>
            </a:prstGeom>
            <a:ln w="38100">
              <a:solidFill>
                <a:srgbClr val="FF9933"/>
              </a:solidFill>
            </a:ln>
          </p:spPr>
        </p:pic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988BAC3-AED1-467C-AAEF-FF2482634659}"/>
                </a:ext>
              </a:extLst>
            </p:cNvPr>
            <p:cNvCxnSpPr>
              <a:cxnSpLocks/>
              <a:stCxn id="37" idx="3"/>
              <a:endCxn id="38" idx="1"/>
            </p:cNvCxnSpPr>
            <p:nvPr/>
          </p:nvCxnSpPr>
          <p:spPr>
            <a:xfrm flipV="1">
              <a:off x="9011797" y="3088205"/>
              <a:ext cx="476931" cy="2032913"/>
            </a:xfrm>
            <a:prstGeom prst="straightConnector1">
              <a:avLst/>
            </a:prstGeom>
            <a:ln w="28575">
              <a:solidFill>
                <a:srgbClr val="FF99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9C8FBE9-A897-48D2-A27A-B22DC21646C9}"/>
              </a:ext>
            </a:extLst>
          </p:cNvPr>
          <p:cNvGrpSpPr/>
          <p:nvPr/>
        </p:nvGrpSpPr>
        <p:grpSpPr>
          <a:xfrm>
            <a:off x="4131819" y="2554075"/>
            <a:ext cx="7754883" cy="3300652"/>
            <a:chOff x="4131819" y="2554075"/>
            <a:chExt cx="7754883" cy="33006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E712112-8286-46FD-8F3E-4DE30738A40C}"/>
                </a:ext>
              </a:extLst>
            </p:cNvPr>
            <p:cNvGrpSpPr/>
            <p:nvPr/>
          </p:nvGrpSpPr>
          <p:grpSpPr>
            <a:xfrm>
              <a:off x="4131819" y="4428423"/>
              <a:ext cx="6113867" cy="1426304"/>
              <a:chOff x="4026238" y="3671857"/>
              <a:chExt cx="6113867" cy="1426304"/>
            </a:xfrm>
          </p:grpSpPr>
          <p:sp>
            <p:nvSpPr>
              <p:cNvPr id="10" name="Rounded Rectangle 4">
                <a:extLst>
                  <a:ext uri="{FF2B5EF4-FFF2-40B4-BE49-F238E27FC236}">
                    <a16:creationId xmlns:a16="http://schemas.microsoft.com/office/drawing/2014/main" id="{415B5349-72D5-4576-97CA-04589B26A178}"/>
                  </a:ext>
                </a:extLst>
              </p:cNvPr>
              <p:cNvSpPr/>
              <p:nvPr/>
            </p:nvSpPr>
            <p:spPr>
              <a:xfrm>
                <a:off x="4026238" y="4839518"/>
                <a:ext cx="3023893" cy="258643"/>
              </a:xfrm>
              <a:prstGeom prst="roundRect">
                <a:avLst/>
              </a:prstGeom>
              <a:noFill/>
              <a:ln w="28575">
                <a:solidFill>
                  <a:srgbClr val="FF993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B51C6DF0-0C04-48CE-8A91-1593E60641F4}"/>
                  </a:ext>
                </a:extLst>
              </p:cNvPr>
              <p:cNvCxnSpPr>
                <a:cxnSpLocks/>
                <a:stCxn id="10" idx="3"/>
                <a:endCxn id="12" idx="1"/>
              </p:cNvCxnSpPr>
              <p:nvPr/>
            </p:nvCxnSpPr>
            <p:spPr>
              <a:xfrm flipV="1">
                <a:off x="7050131" y="4963331"/>
                <a:ext cx="964115" cy="5509"/>
              </a:xfrm>
              <a:prstGeom prst="straightConnector1">
                <a:avLst/>
              </a:prstGeom>
              <a:ln w="28575">
                <a:solidFill>
                  <a:srgbClr val="FF993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ounded Rectangle 7">
                <a:extLst>
                  <a:ext uri="{FF2B5EF4-FFF2-40B4-BE49-F238E27FC236}">
                    <a16:creationId xmlns:a16="http://schemas.microsoft.com/office/drawing/2014/main" id="{4D07142B-F310-43C5-919D-CDD27FE1D0D4}"/>
                  </a:ext>
                </a:extLst>
              </p:cNvPr>
              <p:cNvSpPr/>
              <p:nvPr/>
            </p:nvSpPr>
            <p:spPr>
              <a:xfrm>
                <a:off x="8014246" y="4850535"/>
                <a:ext cx="927137" cy="225592"/>
              </a:xfrm>
              <a:prstGeom prst="roundRect">
                <a:avLst/>
              </a:prstGeom>
              <a:noFill/>
              <a:ln w="28575">
                <a:solidFill>
                  <a:srgbClr val="FF9933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58FDCA41-0D3B-47D2-820E-01FCB7C86786}"/>
                  </a:ext>
                </a:extLst>
              </p:cNvPr>
              <p:cNvCxnSpPr>
                <a:cxnSpLocks/>
                <a:stCxn id="12" idx="3"/>
                <a:endCxn id="18" idx="2"/>
              </p:cNvCxnSpPr>
              <p:nvPr/>
            </p:nvCxnSpPr>
            <p:spPr>
              <a:xfrm flipV="1">
                <a:off x="8941383" y="3671857"/>
                <a:ext cx="1198722" cy="1291474"/>
              </a:xfrm>
              <a:prstGeom prst="straightConnector1">
                <a:avLst/>
              </a:prstGeom>
              <a:ln w="28575">
                <a:solidFill>
                  <a:srgbClr val="FF993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75D6F78-76A6-43A0-B707-97350B5B38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04670" y="2554075"/>
              <a:ext cx="3282032" cy="1874348"/>
            </a:xfrm>
            <a:prstGeom prst="rect">
              <a:avLst/>
            </a:prstGeom>
            <a:ln w="28575">
              <a:solidFill>
                <a:srgbClr val="FF9933"/>
              </a:solidFill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1576024-9DE7-4747-B5CA-D4EAE9D4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045"/>
          <a:stretch/>
        </p:blipFill>
        <p:spPr>
          <a:xfrm>
            <a:off x="3091009" y="3038161"/>
            <a:ext cx="1040810" cy="1449691"/>
          </a:xfrm>
          <a:prstGeom prst="rect">
            <a:avLst/>
          </a:prstGeom>
        </p:spPr>
      </p:pic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A622C44-E862-486C-8506-E7F1BCADBD65}"/>
              </a:ext>
            </a:extLst>
          </p:cNvPr>
          <p:cNvSpPr/>
          <p:nvPr/>
        </p:nvSpPr>
        <p:spPr>
          <a:xfrm>
            <a:off x="3091009" y="3038161"/>
            <a:ext cx="958467" cy="1263079"/>
          </a:xfrm>
          <a:prstGeom prst="roundRect">
            <a:avLst>
              <a:gd name="adj" fmla="val 9058"/>
            </a:avLst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0010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C8C06B-1EE9-4796-A422-EB2B3D6926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82"/>
          <a:stretch/>
        </p:blipFill>
        <p:spPr>
          <a:xfrm>
            <a:off x="776363" y="1095152"/>
            <a:ext cx="10175723" cy="230149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期刊页面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845007" y="2822572"/>
            <a:ext cx="957705" cy="256790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902" y="3165850"/>
            <a:ext cx="5680594" cy="369214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1110599" y="3791138"/>
            <a:ext cx="538386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订阅期刊的最新内容推送，第一时间了解科研最新进展</a:t>
            </a:r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只需点击期刊页面</a:t>
            </a:r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content alerts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订阅按钮；</a:t>
            </a:r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网页将转到个人账户下的管理订阅页面；</a:t>
            </a:r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订阅内容列表中自动添加最新订阅期刊</a:t>
            </a:r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字母顺序</a:t>
            </a:r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；</a:t>
            </a:r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选取期刊列表提供的勾选框，根据需要删除不需要的订阅；</a:t>
            </a:r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或调整订阅通知的发送频率：不要通知，或按每天</a:t>
            </a:r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周</a:t>
            </a:r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月发送；</a:t>
            </a:r>
            <a:endParaRPr lang="en-GB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5464" y="4940354"/>
            <a:ext cx="281631" cy="290865"/>
          </a:xfrm>
          <a:prstGeom prst="rect">
            <a:avLst/>
          </a:prstGeom>
          <a:ln w="19050">
            <a:solidFill>
              <a:srgbClr val="FF9933"/>
            </a:solidFill>
          </a:ln>
        </p:spPr>
      </p:pic>
    </p:spTree>
    <p:extLst>
      <p:ext uri="{BB962C8B-B14F-4D97-AF65-F5344CB8AC3E}">
        <p14:creationId xmlns:p14="http://schemas.microsoft.com/office/powerpoint/2010/main" val="230781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F7C02F-6D66-4976-846B-CFCA3E9066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564"/>
          <a:stretch/>
        </p:blipFill>
        <p:spPr>
          <a:xfrm>
            <a:off x="856924" y="1140513"/>
            <a:ext cx="6366933" cy="151675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期刊页面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352461" y="2296875"/>
            <a:ext cx="262610" cy="160763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2" name="Group 41"/>
          <p:cNvGrpSpPr/>
          <p:nvPr/>
        </p:nvGrpSpPr>
        <p:grpSpPr>
          <a:xfrm>
            <a:off x="1267619" y="2862180"/>
            <a:ext cx="3797836" cy="3277826"/>
            <a:chOff x="1267619" y="2659607"/>
            <a:chExt cx="3797836" cy="327782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7619" y="3613714"/>
              <a:ext cx="3247925" cy="232371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267620" y="2659607"/>
              <a:ext cx="379783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开启</a:t>
              </a:r>
              <a:r>
                <a: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RSS</a:t>
              </a:r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功能，需要先安装</a:t>
              </a:r>
              <a:r>
                <a: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RSS</a:t>
              </a:r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订阅扩展插件</a:t>
              </a:r>
              <a:endPara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以</a:t>
              </a:r>
              <a:r>
                <a: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Chrome</a:t>
              </a:r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浏览器为例：</a:t>
              </a:r>
              <a:endPara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找到</a:t>
              </a:r>
              <a:r>
                <a: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RSS Feed Reader</a:t>
              </a:r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下载并安装：</a:t>
              </a:r>
              <a:endParaRPr lang="en-GB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5241883" y="2860927"/>
            <a:ext cx="2358338" cy="1019347"/>
            <a:chOff x="5267736" y="3587951"/>
            <a:chExt cx="2358338" cy="101934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42042" y="4016748"/>
              <a:ext cx="1609725" cy="59055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267736" y="3587951"/>
              <a:ext cx="23583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浏览器右上角找到标识：</a:t>
              </a:r>
              <a:endParaRPr lang="en-GB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167924" y="4103131"/>
            <a:ext cx="2876550" cy="2494895"/>
            <a:chOff x="8240902" y="1820491"/>
            <a:chExt cx="2876550" cy="2494895"/>
          </a:xfrm>
        </p:grpSpPr>
        <p:grpSp>
          <p:nvGrpSpPr>
            <p:cNvPr id="37" name="Group 36"/>
            <p:cNvGrpSpPr/>
            <p:nvPr/>
          </p:nvGrpSpPr>
          <p:grpSpPr>
            <a:xfrm>
              <a:off x="8240902" y="1820491"/>
              <a:ext cx="2876550" cy="2494895"/>
              <a:chOff x="7681044" y="1148080"/>
              <a:chExt cx="2876550" cy="249489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81044" y="1671300"/>
                <a:ext cx="2876550" cy="1971675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7755003" y="1148080"/>
                <a:ext cx="272863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>
                    <a:solidFill>
                      <a:srgbClr val="FF99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zh-CN" altLang="en-US" sz="1400" dirty="0">
                    <a:solidFill>
                      <a:srgbClr val="FF99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点击期刊页面</a:t>
                </a:r>
                <a:r>
                  <a:rPr lang="en-US" altLang="zh-CN" sz="1400" dirty="0">
                    <a:solidFill>
                      <a:srgbClr val="FF99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RSS</a:t>
                </a:r>
                <a:r>
                  <a:rPr lang="zh-CN" altLang="en-US" sz="1400" dirty="0">
                    <a:solidFill>
                      <a:srgbClr val="FF99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订阅按钮，</a:t>
                </a:r>
                <a:endPara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zh-CN" altLang="en-US" sz="1400" dirty="0">
                    <a:solidFill>
                      <a:srgbClr val="FF9933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页面将弹出如下对话框</a:t>
                </a:r>
                <a:endParaRPr lang="en-GB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Rounded Rectangle 38"/>
            <p:cNvSpPr/>
            <p:nvPr/>
          </p:nvSpPr>
          <p:spPr>
            <a:xfrm>
              <a:off x="9325542" y="3105959"/>
              <a:ext cx="673086" cy="348090"/>
            </a:xfrm>
            <a:prstGeom prst="roundRect">
              <a:avLst/>
            </a:prstGeom>
            <a:noFill/>
            <a:ln w="28575">
              <a:solidFill>
                <a:srgbClr val="FF9933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696854" y="1926026"/>
            <a:ext cx="2975495" cy="934901"/>
            <a:chOff x="7894181" y="4099668"/>
            <a:chExt cx="2975495" cy="9349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65566" y="4720244"/>
              <a:ext cx="1514475" cy="314325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7894181" y="4099668"/>
              <a:ext cx="29754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</a:t>
              </a:r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点击</a:t>
              </a:r>
              <a:r>
                <a: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Subscribe</a:t>
              </a:r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按钮，完成订阅。</a:t>
              </a:r>
              <a:endPara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浏览器右上角将会提示：</a:t>
              </a:r>
              <a:endParaRPr lang="en-GB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96854" y="3107087"/>
            <a:ext cx="3248025" cy="1647170"/>
            <a:chOff x="8167670" y="2862180"/>
            <a:chExt cx="3248025" cy="16471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67670" y="3385400"/>
              <a:ext cx="3248025" cy="112395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8167670" y="2862180"/>
              <a:ext cx="30764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</a:t>
              </a:r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点击浏览器右上角标识，即可查看</a:t>
              </a:r>
              <a:endPara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zh-CN" altLang="en-US" sz="1400" dirty="0">
                  <a:solidFill>
                    <a:srgbClr val="FF99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推送内容：</a:t>
              </a:r>
              <a:endParaRPr lang="en-GB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5" name="Curved Connector 14"/>
          <p:cNvCxnSpPr>
            <a:cxnSpLocks/>
            <a:stCxn id="8" idx="3"/>
            <a:endCxn id="3" idx="3"/>
          </p:cNvCxnSpPr>
          <p:nvPr/>
        </p:nvCxnSpPr>
        <p:spPr>
          <a:xfrm>
            <a:off x="3615071" y="2377257"/>
            <a:ext cx="4429403" cy="3234932"/>
          </a:xfrm>
          <a:prstGeom prst="curvedConnector3">
            <a:avLst>
              <a:gd name="adj1" fmla="val 105161"/>
            </a:avLst>
          </a:prstGeom>
          <a:ln w="28575">
            <a:solidFill>
              <a:srgbClr val="FF99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12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7D3992-2B96-45D2-AD7C-F81358D52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288" y="1081461"/>
            <a:ext cx="9301532" cy="279925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平台使用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期刊页面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30404" y="3313131"/>
            <a:ext cx="831091" cy="231738"/>
          </a:xfrm>
          <a:prstGeom prst="roundRect">
            <a:avLst/>
          </a:prstGeom>
          <a:noFill/>
          <a:ln w="28575">
            <a:solidFill>
              <a:srgbClr val="FF993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/>
          <p:cNvSpPr txBox="1"/>
          <p:nvPr/>
        </p:nvSpPr>
        <p:spPr>
          <a:xfrm>
            <a:off x="1446787" y="3712448"/>
            <a:ext cx="390626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引文信息搜索：</a:t>
            </a:r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论文起始页码输入正确，直接转到文章页面；</a:t>
            </a:r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zh-CN" altLang="en-US" sz="1400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论文起始页码输入错误，将转到期刊卷期次列表页面，查找所需论文。</a:t>
            </a:r>
            <a:endParaRPr lang="en-GB" sz="1400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924" y="4054187"/>
            <a:ext cx="3300038" cy="1438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3084" y="4541407"/>
            <a:ext cx="1326004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5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← </a:t>
            </a:r>
            <a:r>
              <a:rPr lang="zh-CN" altLang="en-US" sz="125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卷次</a:t>
            </a:r>
            <a:endParaRPr lang="en-US" sz="1250" b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5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← </a:t>
            </a:r>
            <a:r>
              <a:rPr lang="zh-CN" altLang="en-US" sz="125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期次</a:t>
            </a:r>
            <a:endParaRPr lang="en-US" sz="1250" b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5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← </a:t>
            </a:r>
            <a:r>
              <a:rPr lang="zh-CN" altLang="en-US" sz="125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论文起始页</a:t>
            </a:r>
            <a:endParaRPr lang="en-GB" sz="1250" b="1" dirty="0">
              <a:solidFill>
                <a:srgbClr val="FF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63A822-10B9-4921-A275-5F89C7BA7C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7189" y="2481087"/>
            <a:ext cx="5264150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DD7013-06FD-469E-A1A0-67941628B5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1350" y="3313131"/>
            <a:ext cx="52006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9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559984" y="341313"/>
            <a:ext cx="8913283" cy="100806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003399"/>
                </a:solidFill>
                <a:latin typeface="Stone Sans ITC TT" pitchFamily="2" charset="0"/>
              </a:defRPr>
            </a:lvl9pPr>
          </a:lstStyle>
          <a:p>
            <a:r>
              <a:rPr lang="zh-CN" altLang="en-US" kern="0" dirty="0">
                <a:latin typeface="Calibri" panose="020F0502020204030204" pitchFamily="34" charset="0"/>
              </a:rPr>
              <a:t>感谢聆听，欢迎提问</a:t>
            </a:r>
            <a:endParaRPr lang="en-GB" kern="0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7661" y="2009586"/>
            <a:ext cx="61926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Taylor &amp; Francis 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客户经理</a:t>
            </a: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石晓璟</a:t>
            </a:r>
            <a:endParaRPr lang="en-US" altLang="zh-CN" sz="28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28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52268623</a:t>
            </a:r>
          </a:p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r>
              <a:rPr lang="en-US" altLang="zh-CN" sz="2800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-mail: Steven.shi@tandfchina.com</a:t>
            </a:r>
            <a:endParaRPr lang="en-US" sz="2800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2" descr="http://www.homejobster.com/wp-content/uploads/2014/04/ema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63" y="1987970"/>
            <a:ext cx="1550356" cy="135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586707" y="3982080"/>
            <a:ext cx="4624391" cy="2399375"/>
            <a:chOff x="4784642" y="3918284"/>
            <a:chExt cx="4624391" cy="23993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4642" y="3918284"/>
              <a:ext cx="1981200" cy="19812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27618" y="3918284"/>
              <a:ext cx="2781415" cy="2399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dirty="0">
                  <a:latin typeface="微软"/>
                  <a:ea typeface="楷体" panose="02010609060101010101" pitchFamily="49" charset="-122"/>
                </a:rPr>
                <a:t>请关注我们的公众号</a:t>
              </a:r>
              <a:r>
                <a:rPr lang="en-US" altLang="zh-CN" sz="2400" dirty="0">
                  <a:solidFill>
                    <a:srgbClr val="FF9933"/>
                  </a:solidFill>
                  <a:latin typeface="微软"/>
                  <a:ea typeface="楷体" panose="02010609060101010101" pitchFamily="49" charset="-122"/>
                </a:rPr>
                <a:t>TandF</a:t>
              </a:r>
              <a:r>
                <a:rPr lang="zh-CN" altLang="en-US" sz="2400" dirty="0">
                  <a:solidFill>
                    <a:srgbClr val="FF9933"/>
                  </a:solidFill>
                  <a:latin typeface="微软"/>
                  <a:ea typeface="楷体" panose="02010609060101010101" pitchFamily="49" charset="-122"/>
                </a:rPr>
                <a:t>学术</a:t>
              </a:r>
              <a:endParaRPr lang="en-US" altLang="zh-CN" sz="2400" dirty="0">
                <a:solidFill>
                  <a:srgbClr val="FF9933"/>
                </a:solidFill>
                <a:latin typeface="微软"/>
                <a:ea typeface="楷体" panose="02010609060101010101" pitchFamily="49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400" dirty="0">
                  <a:solidFill>
                    <a:srgbClr val="FF9933"/>
                  </a:solidFill>
                  <a:latin typeface="微软"/>
                  <a:ea typeface="楷体" panose="02010609060101010101" pitchFamily="49" charset="-122"/>
                </a:rPr>
                <a:t>【</a:t>
              </a:r>
              <a:r>
                <a:rPr lang="en-US" altLang="zh-CN" sz="2400" dirty="0" err="1">
                  <a:solidFill>
                    <a:srgbClr val="FF9933"/>
                  </a:solidFill>
                  <a:latin typeface="微软"/>
                  <a:ea typeface="楷体" panose="02010609060101010101" pitchFamily="49" charset="-122"/>
                </a:rPr>
                <a:t>TandF_China</a:t>
              </a:r>
              <a:r>
                <a:rPr lang="en-US" altLang="zh-CN" sz="2400" dirty="0">
                  <a:solidFill>
                    <a:srgbClr val="FF9933"/>
                  </a:solidFill>
                  <a:latin typeface="微软"/>
                  <a:ea typeface="楷体" panose="02010609060101010101" pitchFamily="49" charset="-122"/>
                </a:rPr>
                <a:t>】</a:t>
              </a:r>
            </a:p>
            <a:p>
              <a:pPr algn="ctr">
                <a:lnSpc>
                  <a:spcPct val="150000"/>
                </a:lnSpc>
              </a:pPr>
              <a:r>
                <a:rPr lang="zh-CN" altLang="en-US" dirty="0">
                  <a:latin typeface="微软"/>
                  <a:ea typeface="楷体" panose="02010609060101010101" pitchFamily="49" charset="-122"/>
                </a:rPr>
                <a:t>关注学术，</a:t>
              </a:r>
              <a:endParaRPr lang="en-US" altLang="zh-CN" dirty="0">
                <a:latin typeface="微软"/>
                <a:ea typeface="楷体" panose="02010609060101010101" pitchFamily="49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dirty="0">
                  <a:latin typeface="微软"/>
                  <a:ea typeface="楷体" panose="02010609060101010101" pitchFamily="49" charset="-122"/>
                </a:rPr>
                <a:t>关注</a:t>
              </a:r>
              <a:r>
                <a:rPr lang="en-US" altLang="zh-CN" dirty="0">
                  <a:latin typeface="微软"/>
                  <a:ea typeface="楷体" panose="02010609060101010101" pitchFamily="49" charset="-122"/>
                </a:rPr>
                <a:t>Taylor &amp; Francis</a:t>
              </a:r>
              <a:r>
                <a:rPr lang="zh-CN" altLang="en-US" dirty="0">
                  <a:latin typeface="微软"/>
                  <a:ea typeface="楷体" panose="02010609060101010101" pitchFamily="49" charset="-122"/>
                </a:rPr>
                <a:t>！</a:t>
              </a:r>
              <a:endParaRPr lang="en-US" dirty="0">
                <a:latin typeface="微软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010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Publication Cover">
            <a:extLst>
              <a:ext uri="{FF2B5EF4-FFF2-40B4-BE49-F238E27FC236}">
                <a16:creationId xmlns:a16="http://schemas.microsoft.com/office/drawing/2014/main" id="{1640E338-0AF6-430D-BE4F-DCE68D380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36" y="4306981"/>
            <a:ext cx="1694968" cy="2216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ublication Cover">
            <a:extLst>
              <a:ext uri="{FF2B5EF4-FFF2-40B4-BE49-F238E27FC236}">
                <a16:creationId xmlns:a16="http://schemas.microsoft.com/office/drawing/2014/main" id="{CC807F5A-9F41-412C-94AA-2FD1E9137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807" y="1731036"/>
            <a:ext cx="1699084" cy="2216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ublication Cover">
            <a:extLst>
              <a:ext uri="{FF2B5EF4-FFF2-40B4-BE49-F238E27FC236}">
                <a16:creationId xmlns:a16="http://schemas.microsoft.com/office/drawing/2014/main" id="{53B437F6-C9BD-4425-9C7E-3B2A98A98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91" y="1731034"/>
            <a:ext cx="1698234" cy="2216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ublication Cover">
            <a:extLst>
              <a:ext uri="{FF2B5EF4-FFF2-40B4-BE49-F238E27FC236}">
                <a16:creationId xmlns:a16="http://schemas.microsoft.com/office/drawing/2014/main" id="{1F57AA86-BFAE-4622-82F3-A79B4CFDD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066" y="1731037"/>
            <a:ext cx="1713356" cy="2216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ublication Cover">
            <a:extLst>
              <a:ext uri="{FF2B5EF4-FFF2-40B4-BE49-F238E27FC236}">
                <a16:creationId xmlns:a16="http://schemas.microsoft.com/office/drawing/2014/main" id="{9D9A2853-8F72-4BF2-938D-BBA9077C9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530" y="1731036"/>
            <a:ext cx="1696176" cy="2216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ublication Cover">
            <a:extLst>
              <a:ext uri="{FF2B5EF4-FFF2-40B4-BE49-F238E27FC236}">
                <a16:creationId xmlns:a16="http://schemas.microsoft.com/office/drawing/2014/main" id="{A25C15EC-8DA3-4F0C-A037-4CBEBB3CD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36" y="1731036"/>
            <a:ext cx="1698234" cy="2216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B7BACBE-D96A-403E-A81C-81532502E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en-US" altLang="zh-CN" dirty="0">
                <a:latin typeface="Calibri" panose="020F0502020204030204" pitchFamily="34" charset="0"/>
              </a:rPr>
              <a:t>Taylor &amp; Francis</a:t>
            </a:r>
            <a:r>
              <a:rPr lang="zh-CN" altLang="en-US" dirty="0">
                <a:latin typeface="Calibri" panose="020F0502020204030204" pitchFamily="34" charset="0"/>
              </a:rPr>
              <a:t>期刊数据库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1036" name="Picture 12" descr="Publication Cover">
            <a:extLst>
              <a:ext uri="{FF2B5EF4-FFF2-40B4-BE49-F238E27FC236}">
                <a16:creationId xmlns:a16="http://schemas.microsoft.com/office/drawing/2014/main" id="{00D0DF03-9BDE-4BA2-AD8C-350A4E5DEC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656" y="4306519"/>
            <a:ext cx="1704766" cy="2216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ublication Cover">
            <a:extLst>
              <a:ext uri="{FF2B5EF4-FFF2-40B4-BE49-F238E27FC236}">
                <a16:creationId xmlns:a16="http://schemas.microsoft.com/office/drawing/2014/main" id="{43B5A54F-52C6-4482-A94A-C8103ED73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530" y="4306518"/>
            <a:ext cx="1694967" cy="2216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ublication Cover">
            <a:extLst>
              <a:ext uri="{FF2B5EF4-FFF2-40B4-BE49-F238E27FC236}">
                <a16:creationId xmlns:a16="http://schemas.microsoft.com/office/drawing/2014/main" id="{A71C3C7C-8E1C-48A9-AB81-BB65D9FB1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091" y="4306057"/>
            <a:ext cx="1687224" cy="2216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Publication Cover">
            <a:extLst>
              <a:ext uri="{FF2B5EF4-FFF2-40B4-BE49-F238E27FC236}">
                <a16:creationId xmlns:a16="http://schemas.microsoft.com/office/drawing/2014/main" id="{5D5DEAB6-EC20-403B-BEB9-61004315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807" y="4306057"/>
            <a:ext cx="1704766" cy="2216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902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Qr code&#10;&#10;Description automatically generated">
            <a:extLst>
              <a:ext uri="{FF2B5EF4-FFF2-40B4-BE49-F238E27FC236}">
                <a16:creationId xmlns:a16="http://schemas.microsoft.com/office/drawing/2014/main" id="{4294E6FE-513E-4E4A-95DA-2EFD5F299D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426" y="4474297"/>
            <a:ext cx="1524041" cy="1524041"/>
          </a:xfrm>
          <a:prstGeom prst="rect">
            <a:avLst/>
          </a:prstGeom>
        </p:spPr>
      </p:pic>
      <p:pic>
        <p:nvPicPr>
          <p:cNvPr id="1028" name="Picture 4" descr="Publication Cover">
            <a:extLst>
              <a:ext uri="{FF2B5EF4-FFF2-40B4-BE49-F238E27FC236}">
                <a16:creationId xmlns:a16="http://schemas.microsoft.com/office/drawing/2014/main" id="{5AF2D161-F044-4271-AE3A-A6E09616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594" y="4474297"/>
            <a:ext cx="1198264" cy="170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1E3BDE44-41D0-4417-8B4E-50A6C113F4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427" y="1871877"/>
            <a:ext cx="1524042" cy="152404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地质工程重点期刊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C9724D-43AA-4783-9005-0616955ED9D3}"/>
              </a:ext>
            </a:extLst>
          </p:cNvPr>
          <p:cNvSpPr txBox="1"/>
          <p:nvPr/>
        </p:nvSpPr>
        <p:spPr>
          <a:xfrm>
            <a:off x="3007087" y="1815069"/>
            <a:ext cx="459593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International Geology Review 《</a:t>
            </a:r>
            <a:r>
              <a:rPr lang="zh-CN" altLang="en-US" sz="1600" b="1" dirty="0"/>
              <a:t>国际地质学评论</a:t>
            </a:r>
            <a:r>
              <a:rPr lang="en-US" altLang="zh-CN" sz="1600" b="1" dirty="0"/>
              <a:t>》</a:t>
            </a:r>
          </a:p>
          <a:p>
            <a:r>
              <a:rPr lang="en-US" sz="1600" dirty="0" err="1"/>
              <a:t>pISSN</a:t>
            </a:r>
            <a:r>
              <a:rPr lang="zh-CN" altLang="en-US" sz="1600" dirty="0"/>
              <a:t>：</a:t>
            </a:r>
            <a:r>
              <a:rPr lang="en-US" altLang="zh-CN" sz="1600" dirty="0"/>
              <a:t>0020-6814  |  </a:t>
            </a:r>
            <a:r>
              <a:rPr lang="en-US" altLang="zh-CN" sz="1600" dirty="0" err="1"/>
              <a:t>eISSN</a:t>
            </a:r>
            <a:r>
              <a:rPr lang="zh-CN" altLang="en-US" sz="1600" dirty="0"/>
              <a:t>：</a:t>
            </a:r>
            <a:r>
              <a:rPr lang="en-US" altLang="zh-CN" sz="1600" dirty="0"/>
              <a:t>1938-2839</a:t>
            </a:r>
          </a:p>
          <a:p>
            <a:endParaRPr lang="en-US" altLang="zh-CN" sz="1600" dirty="0"/>
          </a:p>
          <a:p>
            <a:r>
              <a:rPr lang="en-US" altLang="zh-CN" sz="1600" dirty="0"/>
              <a:t>2020</a:t>
            </a:r>
            <a:r>
              <a:rPr lang="zh-CN" altLang="en-US" sz="1600" dirty="0"/>
              <a:t>年影响因子：</a:t>
            </a:r>
            <a:r>
              <a:rPr lang="en-US" altLang="zh-CN" sz="1600" dirty="0"/>
              <a:t> 3.958</a:t>
            </a:r>
          </a:p>
          <a:p>
            <a:r>
              <a:rPr lang="en-US" altLang="zh-CN" sz="1600" dirty="0"/>
              <a:t>JCR</a:t>
            </a:r>
            <a:r>
              <a:rPr lang="zh-CN" altLang="en-US" sz="1600" dirty="0"/>
              <a:t>排名： </a:t>
            </a:r>
            <a:r>
              <a:rPr lang="en-US" altLang="zh-CN" sz="1600" dirty="0"/>
              <a:t>5/48 </a:t>
            </a:r>
            <a:r>
              <a:rPr lang="zh-CN" altLang="en-US" sz="1600" dirty="0"/>
              <a:t>地质学</a:t>
            </a:r>
            <a:endParaRPr lang="en-US" altLang="zh-CN" sz="1600" dirty="0"/>
          </a:p>
          <a:p>
            <a:r>
              <a:rPr lang="en-US" altLang="zh-CN" sz="1600" dirty="0"/>
              <a:t>2020</a:t>
            </a:r>
            <a:r>
              <a:rPr lang="zh-CN" altLang="en-US" sz="1600" dirty="0"/>
              <a:t>年</a:t>
            </a:r>
            <a:r>
              <a:rPr lang="en-US" altLang="zh-CN" sz="1600" dirty="0"/>
              <a:t>SJR</a:t>
            </a:r>
            <a:r>
              <a:rPr lang="zh-CN" altLang="en-US" sz="1600" dirty="0"/>
              <a:t>：</a:t>
            </a:r>
            <a:r>
              <a:rPr lang="en-US" altLang="zh-CN" sz="1600" dirty="0"/>
              <a:t> 1.188</a:t>
            </a:r>
          </a:p>
          <a:p>
            <a:r>
              <a:rPr lang="en-US" altLang="zh-CN" sz="1600" dirty="0"/>
              <a:t>SJR</a:t>
            </a:r>
            <a:r>
              <a:rPr lang="zh-CN" altLang="en-US" sz="1600" dirty="0"/>
              <a:t>排名： </a:t>
            </a:r>
            <a:r>
              <a:rPr lang="en-US" altLang="zh-CN" sz="1600" dirty="0"/>
              <a:t>37/238 </a:t>
            </a:r>
            <a:r>
              <a:rPr lang="zh-CN" altLang="en-US" sz="1600" dirty="0"/>
              <a:t>地质学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1643A-9A6D-4A7E-9A0E-93E44CF440FB}"/>
              </a:ext>
            </a:extLst>
          </p:cNvPr>
          <p:cNvSpPr txBox="1"/>
          <p:nvPr/>
        </p:nvSpPr>
        <p:spPr>
          <a:xfrm>
            <a:off x="3007088" y="4422285"/>
            <a:ext cx="581109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Geocarto</a:t>
            </a:r>
            <a:r>
              <a:rPr lang="en-US" sz="1600" b="1" dirty="0"/>
              <a:t> International 《</a:t>
            </a:r>
            <a:r>
              <a:rPr lang="zh-CN" altLang="en-US" sz="1600" b="1" dirty="0"/>
              <a:t>国际地球制图</a:t>
            </a:r>
            <a:r>
              <a:rPr lang="en-US" altLang="zh-CN" sz="1600" b="1" dirty="0"/>
              <a:t>》  </a:t>
            </a:r>
          </a:p>
          <a:p>
            <a:r>
              <a:rPr lang="en-US" sz="1600" dirty="0" err="1"/>
              <a:t>pISSN</a:t>
            </a:r>
            <a:r>
              <a:rPr lang="zh-CN" altLang="en-US" sz="1600" dirty="0"/>
              <a:t>：</a:t>
            </a:r>
            <a:r>
              <a:rPr lang="en-US" altLang="zh-CN" sz="1600" dirty="0"/>
              <a:t>1010-6049  |  </a:t>
            </a:r>
            <a:r>
              <a:rPr lang="en-US" altLang="zh-CN" sz="1600" dirty="0" err="1"/>
              <a:t>eISSN</a:t>
            </a:r>
            <a:r>
              <a:rPr lang="zh-CN" altLang="en-US" sz="1600" dirty="0"/>
              <a:t>：</a:t>
            </a:r>
            <a:r>
              <a:rPr lang="en-US" altLang="zh-CN" sz="1600" dirty="0"/>
              <a:t>1752-0762</a:t>
            </a:r>
          </a:p>
          <a:p>
            <a:endParaRPr lang="en-US" altLang="zh-CN" sz="1600" dirty="0"/>
          </a:p>
          <a:p>
            <a:r>
              <a:rPr lang="en-US" altLang="zh-CN" sz="1600" dirty="0"/>
              <a:t>2020</a:t>
            </a:r>
            <a:r>
              <a:rPr lang="zh-CN" altLang="en-US" sz="1600" dirty="0"/>
              <a:t>年影响因子：</a:t>
            </a:r>
            <a:r>
              <a:rPr lang="en-US" altLang="zh-CN" sz="1600" dirty="0"/>
              <a:t> 4.889</a:t>
            </a:r>
          </a:p>
          <a:p>
            <a:r>
              <a:rPr lang="en-US" altLang="zh-CN" sz="1600" dirty="0"/>
              <a:t>JCR</a:t>
            </a:r>
            <a:r>
              <a:rPr lang="zh-CN" altLang="en-US" sz="1600" dirty="0"/>
              <a:t>排名： </a:t>
            </a:r>
            <a:r>
              <a:rPr lang="en-US" altLang="zh-CN" sz="1600" dirty="0"/>
              <a:t>7/29 </a:t>
            </a:r>
            <a:r>
              <a:rPr lang="zh-CN" altLang="en-US" sz="1600" dirty="0"/>
              <a:t>影像科学与摄影技术</a:t>
            </a:r>
            <a:r>
              <a:rPr lang="en-US" altLang="zh-CN" sz="1600" dirty="0"/>
              <a:t>; 9/32 </a:t>
            </a:r>
            <a:r>
              <a:rPr lang="zh-CN" altLang="en-US" sz="1600" dirty="0"/>
              <a:t>遥感</a:t>
            </a:r>
            <a:r>
              <a:rPr lang="en-US" altLang="zh-CN" sz="1600" dirty="0"/>
              <a:t>; 26/199 </a:t>
            </a:r>
            <a:r>
              <a:rPr lang="zh-CN" altLang="en-US" sz="1600" dirty="0"/>
              <a:t>地球科学：多学科</a:t>
            </a:r>
            <a:r>
              <a:rPr lang="en-US" altLang="zh-CN" sz="1600" dirty="0"/>
              <a:t>; 74/274 </a:t>
            </a:r>
            <a:r>
              <a:rPr lang="zh-CN" altLang="en-US" sz="1600" dirty="0"/>
              <a:t>环境科学 </a:t>
            </a:r>
            <a:endParaRPr lang="en-US" altLang="zh-CN" sz="1600" dirty="0"/>
          </a:p>
          <a:p>
            <a:r>
              <a:rPr lang="en-US" altLang="zh-CN" sz="1600" dirty="0"/>
              <a:t>2020</a:t>
            </a:r>
            <a:r>
              <a:rPr lang="zh-CN" altLang="en-US" sz="1600" dirty="0"/>
              <a:t>年</a:t>
            </a:r>
            <a:r>
              <a:rPr lang="en-US" altLang="zh-CN" sz="1600" dirty="0"/>
              <a:t>SJR</a:t>
            </a:r>
            <a:r>
              <a:rPr lang="zh-CN" altLang="en-US" sz="1600" dirty="0"/>
              <a:t>：</a:t>
            </a:r>
            <a:r>
              <a:rPr lang="en-US" altLang="zh-CN" sz="1600" dirty="0"/>
              <a:t> 0.802</a:t>
            </a:r>
          </a:p>
          <a:p>
            <a:r>
              <a:rPr lang="en-US" altLang="zh-CN" sz="1600" dirty="0"/>
              <a:t>SJR</a:t>
            </a:r>
            <a:r>
              <a:rPr lang="zh-CN" altLang="en-US" sz="1600" dirty="0"/>
              <a:t>排名：</a:t>
            </a:r>
            <a:r>
              <a:rPr lang="en-US" altLang="zh-CN" sz="1600" dirty="0"/>
              <a:t> 54/221 </a:t>
            </a:r>
            <a:r>
              <a:rPr lang="zh-CN" altLang="en-US" sz="1600" dirty="0"/>
              <a:t>水科学与技术</a:t>
            </a:r>
            <a:r>
              <a:rPr lang="en-US" altLang="zh-CN" sz="1600" dirty="0"/>
              <a:t>; 118/697 </a:t>
            </a:r>
            <a:r>
              <a:rPr lang="zh-CN" altLang="en-US" sz="1600" dirty="0"/>
              <a:t>地理规划与发展</a:t>
            </a:r>
            <a:endParaRPr lang="en-US" sz="1600" dirty="0"/>
          </a:p>
        </p:txBody>
      </p:sp>
      <p:pic>
        <p:nvPicPr>
          <p:cNvPr id="1026" name="Picture 2" descr="Publication Cover">
            <a:extLst>
              <a:ext uri="{FF2B5EF4-FFF2-40B4-BE49-F238E27FC236}">
                <a16:creationId xmlns:a16="http://schemas.microsoft.com/office/drawing/2014/main" id="{F8D4E636-7B66-4DB6-A75C-94DA3C6B5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594" y="1869248"/>
            <a:ext cx="1201254" cy="156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445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24438353-7A2C-4B9D-898A-2ED091A8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797" y="4471669"/>
            <a:ext cx="1526669" cy="152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55D7D86-E1A1-496A-BFFD-C7483B93E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95" y="4474298"/>
            <a:ext cx="1198264" cy="1577376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8457F39-E08E-46DA-A678-63A0FC684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425" y="1869248"/>
            <a:ext cx="1524042" cy="152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ublication Cover">
            <a:extLst>
              <a:ext uri="{FF2B5EF4-FFF2-40B4-BE49-F238E27FC236}">
                <a16:creationId xmlns:a16="http://schemas.microsoft.com/office/drawing/2014/main" id="{563062ED-0A3C-4A06-8641-75C036CED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594" y="1869248"/>
            <a:ext cx="1201856" cy="156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>
                <a:latin typeface="Calibri" panose="020F0502020204030204" pitchFamily="34" charset="0"/>
              </a:rPr>
              <a:t>水力学重</a:t>
            </a:r>
            <a:r>
              <a:rPr lang="zh-CN" altLang="en-US" dirty="0">
                <a:latin typeface="Calibri" panose="020F0502020204030204" pitchFamily="34" charset="0"/>
              </a:rPr>
              <a:t>点期刊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C9724D-43AA-4783-9005-0616955ED9D3}"/>
              </a:ext>
            </a:extLst>
          </p:cNvPr>
          <p:cNvSpPr txBox="1"/>
          <p:nvPr/>
        </p:nvSpPr>
        <p:spPr>
          <a:xfrm>
            <a:off x="3007087" y="1815069"/>
            <a:ext cx="43688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Hydrological Sciences Journal 《</a:t>
            </a:r>
            <a:r>
              <a:rPr lang="zh-CN" altLang="en-US" sz="1600" b="1" dirty="0"/>
              <a:t>水文科学期刊</a:t>
            </a:r>
            <a:r>
              <a:rPr lang="en-US" altLang="zh-CN" sz="1600" b="1" dirty="0"/>
              <a:t>》</a:t>
            </a:r>
          </a:p>
          <a:p>
            <a:r>
              <a:rPr lang="en-US" sz="1600" dirty="0" err="1"/>
              <a:t>pISSN</a:t>
            </a:r>
            <a:r>
              <a:rPr lang="zh-CN" altLang="en-US" sz="1600" dirty="0"/>
              <a:t>：</a:t>
            </a:r>
            <a:r>
              <a:rPr lang="en-US" altLang="zh-CN" sz="1600" dirty="0"/>
              <a:t>0262-6667  |  </a:t>
            </a:r>
            <a:r>
              <a:rPr lang="en-US" altLang="zh-CN" sz="1600" dirty="0" err="1"/>
              <a:t>eISSN</a:t>
            </a:r>
            <a:r>
              <a:rPr lang="zh-CN" altLang="en-US" sz="1600" dirty="0"/>
              <a:t>：</a:t>
            </a:r>
            <a:r>
              <a:rPr lang="en-US" altLang="zh-CN" sz="1600" dirty="0"/>
              <a:t>2150-3435</a:t>
            </a:r>
          </a:p>
          <a:p>
            <a:endParaRPr lang="en-US" altLang="zh-CN" sz="1600" dirty="0"/>
          </a:p>
          <a:p>
            <a:r>
              <a:rPr lang="en-US" altLang="zh-CN" sz="1600" dirty="0"/>
              <a:t>2020</a:t>
            </a:r>
            <a:r>
              <a:rPr lang="zh-CN" altLang="en-US" sz="1600" dirty="0"/>
              <a:t>年影响因子：</a:t>
            </a:r>
            <a:r>
              <a:rPr lang="en-US" altLang="zh-CN" sz="1600" dirty="0"/>
              <a:t> 3.787</a:t>
            </a:r>
          </a:p>
          <a:p>
            <a:r>
              <a:rPr lang="en-US" altLang="zh-CN" sz="1600" dirty="0"/>
              <a:t>JCR</a:t>
            </a:r>
            <a:r>
              <a:rPr lang="zh-CN" altLang="en-US" sz="1600" dirty="0"/>
              <a:t>排名： </a:t>
            </a:r>
            <a:r>
              <a:rPr lang="en-US" altLang="zh-CN" sz="1600" dirty="0"/>
              <a:t>24/98 </a:t>
            </a:r>
            <a:r>
              <a:rPr lang="zh-CN" altLang="en-US" sz="1600" dirty="0"/>
              <a:t>水资源</a:t>
            </a:r>
            <a:endParaRPr lang="en-US" altLang="zh-CN" sz="1600" dirty="0"/>
          </a:p>
          <a:p>
            <a:r>
              <a:rPr lang="en-US" altLang="zh-CN" sz="1600" dirty="0"/>
              <a:t>2020</a:t>
            </a:r>
            <a:r>
              <a:rPr lang="zh-CN" altLang="en-US" sz="1600" dirty="0"/>
              <a:t>年</a:t>
            </a:r>
            <a:r>
              <a:rPr lang="en-US" altLang="zh-CN" sz="1600" dirty="0"/>
              <a:t>SJR</a:t>
            </a:r>
            <a:r>
              <a:rPr lang="zh-CN" altLang="en-US" sz="1600" dirty="0"/>
              <a:t>：</a:t>
            </a:r>
            <a:r>
              <a:rPr lang="en-US" altLang="zh-CN" sz="1600" dirty="0"/>
              <a:t> 0.952</a:t>
            </a:r>
          </a:p>
          <a:p>
            <a:r>
              <a:rPr lang="en-US" altLang="zh-CN" sz="1600" dirty="0"/>
              <a:t>SJR</a:t>
            </a:r>
            <a:r>
              <a:rPr lang="zh-CN" altLang="en-US" sz="1600" dirty="0"/>
              <a:t>排名： </a:t>
            </a:r>
            <a:r>
              <a:rPr lang="en-US" altLang="zh-CN" sz="1600" dirty="0"/>
              <a:t>37/221 </a:t>
            </a:r>
            <a:r>
              <a:rPr lang="zh-CN" altLang="en-US" sz="1600" dirty="0"/>
              <a:t>水科学与技术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1643A-9A6D-4A7E-9A0E-93E44CF440FB}"/>
              </a:ext>
            </a:extLst>
          </p:cNvPr>
          <p:cNvSpPr txBox="1"/>
          <p:nvPr/>
        </p:nvSpPr>
        <p:spPr>
          <a:xfrm>
            <a:off x="3007088" y="4422285"/>
            <a:ext cx="58110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Journal of Hydraulic Research 《</a:t>
            </a:r>
            <a:r>
              <a:rPr lang="zh-CN" altLang="en-US" sz="1600" b="1" dirty="0"/>
              <a:t>水力学研究期刊</a:t>
            </a:r>
            <a:r>
              <a:rPr lang="en-US" altLang="zh-CN" sz="1600" b="1" dirty="0"/>
              <a:t>》   </a:t>
            </a:r>
          </a:p>
          <a:p>
            <a:r>
              <a:rPr lang="en-US" sz="1600" dirty="0" err="1"/>
              <a:t>pISSN</a:t>
            </a:r>
            <a:r>
              <a:rPr lang="zh-CN" altLang="en-US" sz="1600" dirty="0"/>
              <a:t>：</a:t>
            </a:r>
            <a:r>
              <a:rPr lang="en-US" altLang="zh-CN" sz="1600" dirty="0"/>
              <a:t>0022-1686  |  </a:t>
            </a:r>
            <a:r>
              <a:rPr lang="en-US" altLang="zh-CN" sz="1600" dirty="0" err="1"/>
              <a:t>eISSN</a:t>
            </a:r>
            <a:r>
              <a:rPr lang="zh-CN" altLang="en-US" sz="1600" dirty="0"/>
              <a:t>：</a:t>
            </a:r>
            <a:r>
              <a:rPr lang="en-US" altLang="zh-CN" sz="1600" dirty="0"/>
              <a:t> 1814-2079</a:t>
            </a:r>
          </a:p>
          <a:p>
            <a:endParaRPr lang="en-US" altLang="zh-CN" sz="1600" dirty="0"/>
          </a:p>
          <a:p>
            <a:r>
              <a:rPr lang="en-US" altLang="zh-CN" sz="1600" dirty="0"/>
              <a:t>2020</a:t>
            </a:r>
            <a:r>
              <a:rPr lang="zh-CN" altLang="en-US" sz="1600" dirty="0"/>
              <a:t>年影响因子：</a:t>
            </a:r>
            <a:r>
              <a:rPr lang="en-US" altLang="zh-CN" sz="1600" dirty="0"/>
              <a:t> 2.568</a:t>
            </a:r>
          </a:p>
          <a:p>
            <a:r>
              <a:rPr lang="en-US" altLang="zh-CN" sz="1600" dirty="0"/>
              <a:t>JCR</a:t>
            </a:r>
            <a:r>
              <a:rPr lang="zh-CN" altLang="en-US" sz="1600" dirty="0"/>
              <a:t>排名： </a:t>
            </a:r>
            <a:r>
              <a:rPr lang="en-US" altLang="zh-CN" sz="1600" dirty="0"/>
              <a:t>52/98 </a:t>
            </a:r>
            <a:r>
              <a:rPr lang="zh-CN" altLang="en-US" sz="1600" dirty="0"/>
              <a:t>水资源</a:t>
            </a:r>
            <a:r>
              <a:rPr lang="en-US" altLang="zh-CN" sz="1600" dirty="0"/>
              <a:t>; 64/136 </a:t>
            </a:r>
            <a:r>
              <a:rPr lang="zh-CN" altLang="en-US" sz="1600" dirty="0"/>
              <a:t>土木工程 </a:t>
            </a:r>
            <a:endParaRPr lang="en-US" altLang="zh-CN" sz="1600" dirty="0"/>
          </a:p>
          <a:p>
            <a:r>
              <a:rPr lang="en-US" altLang="zh-CN" sz="1600" dirty="0"/>
              <a:t>2020</a:t>
            </a:r>
            <a:r>
              <a:rPr lang="zh-CN" altLang="en-US" sz="1600" dirty="0"/>
              <a:t>年</a:t>
            </a:r>
            <a:r>
              <a:rPr lang="en-US" altLang="zh-CN" sz="1600" dirty="0"/>
              <a:t>SJR</a:t>
            </a:r>
            <a:r>
              <a:rPr lang="zh-CN" altLang="en-US" sz="1600" dirty="0"/>
              <a:t>：</a:t>
            </a:r>
            <a:r>
              <a:rPr lang="en-US" altLang="zh-CN" sz="1600" dirty="0"/>
              <a:t> 0.671</a:t>
            </a:r>
          </a:p>
          <a:p>
            <a:r>
              <a:rPr lang="en-US" altLang="zh-CN" sz="1600" dirty="0"/>
              <a:t>SJR</a:t>
            </a:r>
            <a:r>
              <a:rPr lang="zh-CN" altLang="en-US" sz="1600" dirty="0"/>
              <a:t>排名：</a:t>
            </a:r>
            <a:r>
              <a:rPr lang="en-US" altLang="zh-CN" sz="1600" dirty="0"/>
              <a:t> 70/221 </a:t>
            </a:r>
            <a:r>
              <a:rPr lang="zh-CN" altLang="en-US" sz="1600" dirty="0"/>
              <a:t>水科学与技术</a:t>
            </a:r>
            <a:r>
              <a:rPr lang="en-US" altLang="zh-CN" sz="1600" dirty="0"/>
              <a:t>; 86/289 </a:t>
            </a:r>
            <a:r>
              <a:rPr lang="zh-CN" altLang="en-US" sz="1600" dirty="0"/>
              <a:t>土木工程与结构工程</a:t>
            </a:r>
          </a:p>
        </p:txBody>
      </p:sp>
    </p:spTree>
    <p:extLst>
      <p:ext uri="{BB962C8B-B14F-4D97-AF65-F5344CB8AC3E}">
        <p14:creationId xmlns:p14="http://schemas.microsoft.com/office/powerpoint/2010/main" val="2929289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>
            <a:extLst>
              <a:ext uri="{FF2B5EF4-FFF2-40B4-BE49-F238E27FC236}">
                <a16:creationId xmlns:a16="http://schemas.microsoft.com/office/drawing/2014/main" id="{4095BF96-3A0D-423A-A6DE-C121B0753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962" y="4698582"/>
            <a:ext cx="1524042" cy="152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ublication Cover">
            <a:extLst>
              <a:ext uri="{FF2B5EF4-FFF2-40B4-BE49-F238E27FC236}">
                <a16:creationId xmlns:a16="http://schemas.microsoft.com/office/drawing/2014/main" id="{66512B91-29BC-4209-97FA-B465B22F1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30" y="4612701"/>
            <a:ext cx="1190499" cy="170241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70138B8A-F186-47C2-AC21-770C9E1D03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962" y="2184568"/>
            <a:ext cx="1524042" cy="1524042"/>
          </a:xfrm>
          <a:prstGeom prst="rect">
            <a:avLst/>
          </a:prstGeom>
        </p:spPr>
      </p:pic>
      <p:pic>
        <p:nvPicPr>
          <p:cNvPr id="5122" name="Picture 2" descr="Publication Cover">
            <a:extLst>
              <a:ext uri="{FF2B5EF4-FFF2-40B4-BE49-F238E27FC236}">
                <a16:creationId xmlns:a16="http://schemas.microsoft.com/office/drawing/2014/main" id="{79226C76-E045-452D-9D65-CC0F7ECB3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30" y="2123745"/>
            <a:ext cx="1190498" cy="1702412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环境科学重点期刊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05774-03C3-4ABC-AEC7-EE33F0B76D92}"/>
              </a:ext>
            </a:extLst>
          </p:cNvPr>
          <p:cNvSpPr txBox="1"/>
          <p:nvPr/>
        </p:nvSpPr>
        <p:spPr>
          <a:xfrm>
            <a:off x="3007087" y="2064455"/>
            <a:ext cx="64865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Critical Reviews in Environmental Science </a:t>
            </a:r>
            <a:r>
              <a:rPr lang="en-US" altLang="zh-CN" sz="1600" dirty="0"/>
              <a:t>&amp;</a:t>
            </a:r>
            <a:r>
              <a:rPr lang="en-US" sz="1600" dirty="0"/>
              <a:t> Technology </a:t>
            </a:r>
          </a:p>
          <a:p>
            <a:r>
              <a:rPr lang="en-US" sz="1600" dirty="0"/>
              <a:t>《</a:t>
            </a:r>
            <a:r>
              <a:rPr lang="en-US" sz="1600" dirty="0" err="1"/>
              <a:t>环境科学与技术评论</a:t>
            </a:r>
            <a:r>
              <a:rPr lang="en-US" sz="1600" dirty="0"/>
              <a:t>》</a:t>
            </a:r>
          </a:p>
          <a:p>
            <a:r>
              <a:rPr lang="en-US" sz="1600" dirty="0" err="1"/>
              <a:t>pISSN</a:t>
            </a:r>
            <a:r>
              <a:rPr lang="zh-CN" altLang="en-US" sz="1600" dirty="0"/>
              <a:t>：</a:t>
            </a:r>
            <a:r>
              <a:rPr lang="en-US" altLang="zh-CN" sz="1600" dirty="0"/>
              <a:t> 1064-3389  |  </a:t>
            </a:r>
            <a:r>
              <a:rPr lang="en-US" altLang="zh-CN" sz="1600" dirty="0" err="1"/>
              <a:t>eISSN</a:t>
            </a:r>
            <a:r>
              <a:rPr lang="zh-CN" altLang="en-US" sz="1600" dirty="0"/>
              <a:t>：</a:t>
            </a:r>
            <a:r>
              <a:rPr lang="en-US" altLang="zh-CN" sz="1600" dirty="0"/>
              <a:t> 1547-6537</a:t>
            </a:r>
          </a:p>
          <a:p>
            <a:endParaRPr lang="en-US" altLang="zh-CN" sz="1600" dirty="0"/>
          </a:p>
          <a:p>
            <a:r>
              <a:rPr lang="en-US" altLang="zh-CN" sz="1600" dirty="0"/>
              <a:t>2020</a:t>
            </a:r>
            <a:r>
              <a:rPr lang="zh-CN" altLang="en-US" sz="1600" dirty="0"/>
              <a:t>年影响因子：</a:t>
            </a:r>
            <a:r>
              <a:rPr lang="en-US" altLang="zh-CN" sz="1600" dirty="0"/>
              <a:t> 12.561</a:t>
            </a:r>
          </a:p>
          <a:p>
            <a:r>
              <a:rPr lang="en-US" altLang="zh-CN" sz="1600" dirty="0"/>
              <a:t>JCR</a:t>
            </a:r>
            <a:r>
              <a:rPr lang="zh-CN" altLang="en-US" sz="1600" dirty="0"/>
              <a:t>排名：</a:t>
            </a:r>
            <a:r>
              <a:rPr lang="en-US" altLang="zh-CN" sz="1600" dirty="0"/>
              <a:t> 5/274 </a:t>
            </a:r>
            <a:r>
              <a:rPr lang="zh-CN" altLang="en-US" sz="1600" dirty="0"/>
              <a:t>环境科学</a:t>
            </a:r>
            <a:endParaRPr lang="en-US" altLang="zh-CN" sz="1600" dirty="0"/>
          </a:p>
          <a:p>
            <a:r>
              <a:rPr lang="en-US" altLang="zh-CN" sz="1600" dirty="0"/>
              <a:t>2020</a:t>
            </a:r>
            <a:r>
              <a:rPr lang="zh-CN" altLang="en-US" sz="1600" dirty="0"/>
              <a:t>年</a:t>
            </a:r>
            <a:r>
              <a:rPr lang="en-US" altLang="zh-CN" sz="1600" dirty="0"/>
              <a:t>SJR</a:t>
            </a:r>
            <a:r>
              <a:rPr lang="zh-CN" altLang="en-US" sz="1600" dirty="0"/>
              <a:t>：</a:t>
            </a:r>
            <a:r>
              <a:rPr lang="en-US" altLang="zh-CN" sz="1600" dirty="0"/>
              <a:t>2.321</a:t>
            </a:r>
          </a:p>
          <a:p>
            <a:r>
              <a:rPr lang="en-US" altLang="zh-CN" sz="1600" dirty="0"/>
              <a:t>SJR</a:t>
            </a:r>
            <a:r>
              <a:rPr lang="zh-CN" altLang="en-US" sz="1600" dirty="0"/>
              <a:t>排名：</a:t>
            </a:r>
            <a:r>
              <a:rPr lang="en-US" altLang="zh-CN" sz="1600" dirty="0"/>
              <a:t> 3/140 </a:t>
            </a:r>
            <a:r>
              <a:rPr lang="zh-CN" altLang="en-US" sz="1600" dirty="0"/>
              <a:t>环境工程；</a:t>
            </a:r>
            <a:r>
              <a:rPr lang="en-US" altLang="zh-CN" sz="1600" dirty="0"/>
              <a:t>4/125 </a:t>
            </a:r>
            <a:r>
              <a:rPr lang="zh-CN" altLang="en-US" sz="1600" dirty="0"/>
              <a:t>污染；</a:t>
            </a:r>
            <a:r>
              <a:rPr lang="en-US" altLang="zh-CN" sz="1600" dirty="0"/>
              <a:t>5/101 </a:t>
            </a:r>
            <a:r>
              <a:rPr lang="zh-CN" altLang="en-US" sz="1600" dirty="0"/>
              <a:t>废弃物管理与处理；</a:t>
            </a:r>
            <a:r>
              <a:rPr lang="en-US" altLang="zh-CN" sz="1600" dirty="0"/>
              <a:t>	6/221 </a:t>
            </a:r>
            <a:r>
              <a:rPr lang="zh-CN" altLang="en-US" sz="1600" dirty="0"/>
              <a:t>水科学与技术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EFB964-5164-48F2-9F7A-6046E37B14CC}"/>
              </a:ext>
            </a:extLst>
          </p:cNvPr>
          <p:cNvSpPr txBox="1"/>
          <p:nvPr/>
        </p:nvSpPr>
        <p:spPr>
          <a:xfrm>
            <a:off x="3007087" y="4554829"/>
            <a:ext cx="66479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Environmental Technology 《</a:t>
            </a:r>
            <a:r>
              <a:rPr lang="en-US" sz="1600" dirty="0" err="1"/>
              <a:t>环境技术</a:t>
            </a:r>
            <a:r>
              <a:rPr lang="en-US" sz="1600" dirty="0"/>
              <a:t>》</a:t>
            </a:r>
          </a:p>
          <a:p>
            <a:r>
              <a:rPr lang="en-US" sz="1600" dirty="0" err="1"/>
              <a:t>pISSN</a:t>
            </a:r>
            <a:r>
              <a:rPr lang="zh-CN" altLang="en-US" sz="1600" dirty="0"/>
              <a:t>：</a:t>
            </a:r>
            <a:r>
              <a:rPr lang="en-US" altLang="zh-CN" sz="1600" dirty="0"/>
              <a:t> 0959-3330  |  </a:t>
            </a:r>
            <a:r>
              <a:rPr lang="en-US" altLang="zh-CN" sz="1600" dirty="0" err="1"/>
              <a:t>eISSN</a:t>
            </a:r>
            <a:r>
              <a:rPr lang="zh-CN" altLang="en-US" sz="1600" dirty="0"/>
              <a:t>：</a:t>
            </a:r>
            <a:r>
              <a:rPr lang="en-US" altLang="zh-CN" sz="1600" dirty="0"/>
              <a:t> 1479-487X</a:t>
            </a:r>
          </a:p>
          <a:p>
            <a:endParaRPr lang="en-US" altLang="zh-CN" sz="1600" dirty="0"/>
          </a:p>
          <a:p>
            <a:r>
              <a:rPr lang="en-US" altLang="zh-CN" sz="1600" dirty="0"/>
              <a:t>2020</a:t>
            </a:r>
            <a:r>
              <a:rPr lang="zh-CN" altLang="en-US" sz="1600" dirty="0"/>
              <a:t>年影响因子：</a:t>
            </a:r>
            <a:r>
              <a:rPr lang="en-US" altLang="zh-CN" sz="1600" dirty="0"/>
              <a:t> 3.247</a:t>
            </a:r>
          </a:p>
          <a:p>
            <a:r>
              <a:rPr lang="en-US" altLang="zh-CN" sz="1600" dirty="0"/>
              <a:t>JCR</a:t>
            </a:r>
            <a:r>
              <a:rPr lang="zh-CN" altLang="en-US" sz="1600" dirty="0"/>
              <a:t>排名：</a:t>
            </a:r>
            <a:r>
              <a:rPr lang="en-US" altLang="zh-CN" sz="1600" dirty="0"/>
              <a:t> 125/274 </a:t>
            </a:r>
            <a:r>
              <a:rPr lang="zh-CN" altLang="en-US" sz="1600" dirty="0"/>
              <a:t>环境科学</a:t>
            </a:r>
            <a:endParaRPr lang="en-US" altLang="zh-CN" sz="1600" dirty="0"/>
          </a:p>
          <a:p>
            <a:r>
              <a:rPr lang="en-US" altLang="zh-CN" sz="1600" dirty="0"/>
              <a:t>2020</a:t>
            </a:r>
            <a:r>
              <a:rPr lang="zh-CN" altLang="en-US" sz="1600" dirty="0"/>
              <a:t>年</a:t>
            </a:r>
            <a:r>
              <a:rPr lang="en-US" altLang="zh-CN" sz="1600" dirty="0"/>
              <a:t>SJR</a:t>
            </a:r>
            <a:r>
              <a:rPr lang="zh-CN" altLang="en-US" sz="1600" dirty="0"/>
              <a:t>：</a:t>
            </a:r>
            <a:r>
              <a:rPr lang="en-US" altLang="zh-CN" sz="1600" dirty="0"/>
              <a:t> 0.525</a:t>
            </a:r>
          </a:p>
          <a:p>
            <a:r>
              <a:rPr lang="en-US" altLang="zh-CN" sz="1600" dirty="0"/>
              <a:t>SJR</a:t>
            </a:r>
            <a:r>
              <a:rPr lang="zh-CN" altLang="en-US" sz="1600" dirty="0"/>
              <a:t>排名：</a:t>
            </a:r>
            <a:r>
              <a:rPr lang="en-US" altLang="zh-CN" sz="1600" dirty="0"/>
              <a:t> 44/101 </a:t>
            </a:r>
            <a:r>
              <a:rPr lang="zh-CN" altLang="en-US" sz="1600" dirty="0"/>
              <a:t>废弃物管理与处理；</a:t>
            </a:r>
            <a:r>
              <a:rPr lang="en-US" altLang="zh-CN" sz="1600" dirty="0"/>
              <a:t>70/117 </a:t>
            </a:r>
            <a:r>
              <a:rPr lang="zh-CN" altLang="en-US" sz="1600" dirty="0"/>
              <a:t>环境化学；</a:t>
            </a:r>
            <a:endParaRPr lang="en-US" altLang="zh-CN" sz="1600" dirty="0"/>
          </a:p>
          <a:p>
            <a:r>
              <a:rPr lang="en-US" altLang="zh-CN" sz="1600" dirty="0"/>
              <a:t>	94/221 </a:t>
            </a:r>
            <a:r>
              <a:rPr lang="zh-CN" altLang="en-US" sz="1600" dirty="0"/>
              <a:t>水科学与技术；</a:t>
            </a:r>
            <a:r>
              <a:rPr lang="en-US" altLang="zh-CN" sz="1600" dirty="0"/>
              <a:t>1266/2417 </a:t>
            </a:r>
            <a:r>
              <a:rPr lang="zh-CN" altLang="en-US" sz="1600" dirty="0"/>
              <a:t>医学</a:t>
            </a:r>
            <a:r>
              <a:rPr lang="en-US" altLang="zh-CN" sz="1600" dirty="0"/>
              <a:t>(</a:t>
            </a:r>
            <a:r>
              <a:rPr lang="zh-CN" altLang="en-US" sz="1600" dirty="0"/>
              <a:t>其他</a:t>
            </a:r>
            <a:r>
              <a:rPr lang="en-US" altLang="zh-CN" sz="1600" dirty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07763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>
            <a:extLst>
              <a:ext uri="{FF2B5EF4-FFF2-40B4-BE49-F238E27FC236}">
                <a16:creationId xmlns:a16="http://schemas.microsoft.com/office/drawing/2014/main" id="{4250996F-5E57-4A17-87F1-F9913B147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960" y="2048334"/>
            <a:ext cx="1524043" cy="152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ublication Cover">
            <a:extLst>
              <a:ext uri="{FF2B5EF4-FFF2-40B4-BE49-F238E27FC236}">
                <a16:creationId xmlns:a16="http://schemas.microsoft.com/office/drawing/2014/main" id="{F8ACDBAB-6223-4ED2-B2A9-4AEF3D5DF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30" y="1956593"/>
            <a:ext cx="1190498" cy="170752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AAAE079-3F11-4360-9B29-CBC3418B7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960" y="4281895"/>
            <a:ext cx="1524043" cy="152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ublication Cover">
            <a:extLst>
              <a:ext uri="{FF2B5EF4-FFF2-40B4-BE49-F238E27FC236}">
                <a16:creationId xmlns:a16="http://schemas.microsoft.com/office/drawing/2014/main" id="{FB6B3D35-E9AE-4EF8-8C07-3C847E538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730" y="4214262"/>
            <a:ext cx="1198264" cy="170752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化学重点期刊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05774-03C3-4ABC-AEC7-EE33F0B76D92}"/>
              </a:ext>
            </a:extLst>
          </p:cNvPr>
          <p:cNvSpPr txBox="1"/>
          <p:nvPr/>
        </p:nvSpPr>
        <p:spPr>
          <a:xfrm>
            <a:off x="3007087" y="1902415"/>
            <a:ext cx="372454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Synthetic Communications 《</a:t>
            </a:r>
            <a:r>
              <a:rPr lang="zh-CN" altLang="en-US" sz="1600" dirty="0"/>
              <a:t>合成通讯</a:t>
            </a:r>
            <a:r>
              <a:rPr lang="en-US" altLang="zh-CN" sz="1600" dirty="0"/>
              <a:t>》 </a:t>
            </a:r>
          </a:p>
          <a:p>
            <a:r>
              <a:rPr lang="en-US" sz="1600" dirty="0" err="1"/>
              <a:t>pISSN</a:t>
            </a:r>
            <a:r>
              <a:rPr lang="zh-CN" altLang="en-US" sz="1600" dirty="0"/>
              <a:t>：</a:t>
            </a:r>
            <a:r>
              <a:rPr lang="en-US" altLang="zh-CN" sz="1600" dirty="0"/>
              <a:t> 0039-7911  |  </a:t>
            </a:r>
            <a:r>
              <a:rPr lang="en-US" altLang="zh-CN" sz="1600" dirty="0" err="1"/>
              <a:t>eISSN</a:t>
            </a:r>
            <a:r>
              <a:rPr lang="zh-CN" altLang="en-US" sz="1600" dirty="0"/>
              <a:t>：</a:t>
            </a:r>
            <a:r>
              <a:rPr lang="en-US" altLang="zh-CN" sz="1600" dirty="0"/>
              <a:t> 1532-2432</a:t>
            </a:r>
          </a:p>
          <a:p>
            <a:endParaRPr lang="en-US" altLang="zh-CN" sz="1600" dirty="0"/>
          </a:p>
          <a:p>
            <a:r>
              <a:rPr lang="en-US" altLang="zh-CN" sz="1600" dirty="0"/>
              <a:t>2020</a:t>
            </a:r>
            <a:r>
              <a:rPr lang="zh-CN" altLang="en-US" sz="1600" dirty="0"/>
              <a:t>年影响因子：</a:t>
            </a:r>
            <a:r>
              <a:rPr lang="en-US" altLang="zh-CN" sz="1600" dirty="0"/>
              <a:t> 2.007</a:t>
            </a:r>
          </a:p>
          <a:p>
            <a:r>
              <a:rPr lang="en-US" altLang="zh-CN" sz="1600" dirty="0"/>
              <a:t>JCR</a:t>
            </a:r>
            <a:r>
              <a:rPr lang="zh-CN" altLang="en-US" sz="1600" dirty="0"/>
              <a:t>排名：</a:t>
            </a:r>
            <a:r>
              <a:rPr lang="en-US" altLang="zh-CN" sz="1600" dirty="0"/>
              <a:t> 37/57 </a:t>
            </a:r>
            <a:r>
              <a:rPr lang="zh-CN" altLang="en-US" sz="1600" dirty="0"/>
              <a:t>有机化学</a:t>
            </a:r>
            <a:endParaRPr lang="en-US" altLang="zh-CN" sz="1600" dirty="0"/>
          </a:p>
          <a:p>
            <a:r>
              <a:rPr lang="en-US" altLang="zh-CN" sz="1600" dirty="0"/>
              <a:t>2020</a:t>
            </a:r>
            <a:r>
              <a:rPr lang="zh-CN" altLang="en-US" sz="1600" dirty="0"/>
              <a:t>年</a:t>
            </a:r>
            <a:r>
              <a:rPr lang="en-US" altLang="zh-CN" sz="1600" dirty="0"/>
              <a:t>SJR</a:t>
            </a:r>
            <a:r>
              <a:rPr lang="zh-CN" altLang="en-US" sz="1600" dirty="0"/>
              <a:t>：</a:t>
            </a:r>
            <a:r>
              <a:rPr lang="en-US" altLang="zh-CN" sz="1600" dirty="0"/>
              <a:t>0.311</a:t>
            </a:r>
          </a:p>
          <a:p>
            <a:r>
              <a:rPr lang="en-US" altLang="zh-CN" sz="1600" dirty="0"/>
              <a:t>SJR</a:t>
            </a:r>
            <a:r>
              <a:rPr lang="zh-CN" altLang="en-US" sz="1600" dirty="0"/>
              <a:t>排名：</a:t>
            </a:r>
            <a:r>
              <a:rPr lang="en-US" altLang="zh-CN" sz="1600" dirty="0"/>
              <a:t> 128/163 </a:t>
            </a:r>
            <a:r>
              <a:rPr lang="zh-CN" altLang="en-US" sz="1600" dirty="0"/>
              <a:t>有机化学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EFB964-5164-48F2-9F7A-6046E37B14CC}"/>
              </a:ext>
            </a:extLst>
          </p:cNvPr>
          <p:cNvSpPr txBox="1"/>
          <p:nvPr/>
        </p:nvSpPr>
        <p:spPr>
          <a:xfrm>
            <a:off x="3007087" y="4138144"/>
            <a:ext cx="623831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Natural Product Research 《</a:t>
            </a:r>
            <a:r>
              <a:rPr lang="en-US" sz="1600" dirty="0" err="1"/>
              <a:t>天然产物研究</a:t>
            </a:r>
            <a:r>
              <a:rPr lang="en-US" sz="1600" dirty="0"/>
              <a:t>》</a:t>
            </a:r>
          </a:p>
          <a:p>
            <a:r>
              <a:rPr lang="en-US" sz="1600" dirty="0" err="1"/>
              <a:t>pISSN</a:t>
            </a:r>
            <a:r>
              <a:rPr lang="zh-CN" altLang="en-US" sz="1600" dirty="0"/>
              <a:t>：</a:t>
            </a:r>
            <a:r>
              <a:rPr lang="en-US" altLang="zh-CN" sz="1600" dirty="0"/>
              <a:t> 1478-6419  |  </a:t>
            </a:r>
            <a:r>
              <a:rPr lang="en-US" altLang="zh-CN" sz="1600" dirty="0" err="1"/>
              <a:t>eISSN</a:t>
            </a:r>
            <a:r>
              <a:rPr lang="zh-CN" altLang="en-US" sz="1600" dirty="0"/>
              <a:t>：</a:t>
            </a:r>
            <a:r>
              <a:rPr lang="en-US" altLang="zh-CN" sz="1600" dirty="0"/>
              <a:t> 1478-6427</a:t>
            </a:r>
          </a:p>
          <a:p>
            <a:endParaRPr lang="en-US" altLang="zh-CN" sz="1600" dirty="0"/>
          </a:p>
          <a:p>
            <a:r>
              <a:rPr lang="en-US" altLang="zh-CN" sz="1600" dirty="0"/>
              <a:t>2020</a:t>
            </a:r>
            <a:r>
              <a:rPr lang="zh-CN" altLang="en-US" sz="1600" dirty="0"/>
              <a:t>年影响因子：</a:t>
            </a:r>
            <a:r>
              <a:rPr lang="en-US" altLang="zh-CN" sz="1600" dirty="0"/>
              <a:t> 2.861</a:t>
            </a:r>
          </a:p>
          <a:p>
            <a:r>
              <a:rPr lang="en-US" altLang="zh-CN" sz="1600" dirty="0"/>
              <a:t>JCR</a:t>
            </a:r>
            <a:r>
              <a:rPr lang="zh-CN" altLang="en-US" sz="1600" dirty="0"/>
              <a:t>排名：</a:t>
            </a:r>
            <a:r>
              <a:rPr lang="en-US" altLang="zh-CN" sz="1600" dirty="0"/>
              <a:t> 33/74 </a:t>
            </a:r>
            <a:r>
              <a:rPr lang="zh-CN" altLang="en-US" sz="1600" dirty="0"/>
              <a:t>应用化学</a:t>
            </a:r>
            <a:r>
              <a:rPr lang="en-US" altLang="zh-CN" sz="1600" dirty="0"/>
              <a:t>; 40/63 </a:t>
            </a:r>
            <a:r>
              <a:rPr lang="zh-CN" altLang="en-US" sz="1600" dirty="0"/>
              <a:t>药物化学</a:t>
            </a:r>
            <a:endParaRPr lang="en-US" altLang="zh-CN" sz="1600" dirty="0"/>
          </a:p>
          <a:p>
            <a:r>
              <a:rPr lang="en-US" altLang="zh-CN" sz="1600" dirty="0"/>
              <a:t>2020</a:t>
            </a:r>
            <a:r>
              <a:rPr lang="zh-CN" altLang="en-US" sz="1600" dirty="0"/>
              <a:t>年</a:t>
            </a:r>
            <a:r>
              <a:rPr lang="en-US" altLang="zh-CN" sz="1600" dirty="0"/>
              <a:t>SJR</a:t>
            </a:r>
            <a:r>
              <a:rPr lang="zh-CN" altLang="en-US" sz="1600" dirty="0"/>
              <a:t>：</a:t>
            </a:r>
            <a:r>
              <a:rPr lang="en-US" altLang="zh-CN" sz="1600" dirty="0"/>
              <a:t> 0.478</a:t>
            </a:r>
          </a:p>
          <a:p>
            <a:r>
              <a:rPr lang="en-US" altLang="zh-CN" sz="1600" dirty="0"/>
              <a:t>SJR</a:t>
            </a:r>
            <a:r>
              <a:rPr lang="zh-CN" altLang="en-US" sz="1600" dirty="0"/>
              <a:t>排名：</a:t>
            </a:r>
            <a:r>
              <a:rPr lang="en-US" altLang="zh-CN" sz="1600" dirty="0"/>
              <a:t> 58/113 </a:t>
            </a:r>
            <a:r>
              <a:rPr lang="zh-CN" altLang="en-US" sz="1600" dirty="0"/>
              <a:t>分析化学；</a:t>
            </a:r>
            <a:r>
              <a:rPr lang="en-US" altLang="zh-CN" sz="1600" dirty="0"/>
              <a:t>92/163 </a:t>
            </a:r>
            <a:r>
              <a:rPr lang="zh-CN" altLang="en-US" sz="1600" dirty="0"/>
              <a:t>有机化学；</a:t>
            </a:r>
            <a:r>
              <a:rPr lang="en-US" altLang="zh-CN" sz="1600" dirty="0"/>
              <a:t>190/460 </a:t>
            </a:r>
            <a:r>
              <a:rPr lang="zh-CN" altLang="en-US" sz="1600" dirty="0"/>
              <a:t>植物科学；</a:t>
            </a:r>
            <a:endParaRPr lang="en-US" altLang="zh-CN" sz="1600" dirty="0"/>
          </a:p>
          <a:p>
            <a:r>
              <a:rPr lang="en-US" altLang="zh-CN" sz="1600" dirty="0"/>
              <a:t>	290/420 </a:t>
            </a:r>
            <a:r>
              <a:rPr lang="zh-CN" altLang="en-US" sz="1600" dirty="0"/>
              <a:t>生物化学</a:t>
            </a:r>
            <a:endParaRPr lang="en-US" sz="1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105F16-31A2-421F-A804-80CC57A888A7}"/>
              </a:ext>
            </a:extLst>
          </p:cNvPr>
          <p:cNvSpPr txBox="1"/>
          <p:nvPr/>
        </p:nvSpPr>
        <p:spPr>
          <a:xfrm>
            <a:off x="774170" y="1111808"/>
            <a:ext cx="998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10238C"/>
                </a:solidFill>
              </a:rPr>
              <a:t>49</a:t>
            </a:r>
            <a:r>
              <a:rPr lang="zh-CN" altLang="en-US" sz="1600" dirty="0">
                <a:solidFill>
                  <a:srgbClr val="10238C"/>
                </a:solidFill>
              </a:rPr>
              <a:t>种期刊，其中</a:t>
            </a:r>
            <a:r>
              <a:rPr lang="en-US" altLang="zh-CN" sz="1600" dirty="0">
                <a:solidFill>
                  <a:srgbClr val="10238C"/>
                </a:solidFill>
              </a:rPr>
              <a:t>47</a:t>
            </a:r>
            <a:r>
              <a:rPr lang="zh-CN" altLang="en-US" sz="1600" dirty="0">
                <a:solidFill>
                  <a:srgbClr val="10238C"/>
                </a:solidFill>
              </a:rPr>
              <a:t>种被列入</a:t>
            </a:r>
            <a:r>
              <a:rPr lang="en-US" altLang="zh-CN" sz="1600" dirty="0">
                <a:solidFill>
                  <a:srgbClr val="10238C"/>
                </a:solidFill>
              </a:rPr>
              <a:t>Web of Science®</a:t>
            </a:r>
            <a:r>
              <a:rPr lang="zh-CN" altLang="en-US" sz="1600" dirty="0">
                <a:solidFill>
                  <a:srgbClr val="10238C"/>
                </a:solidFill>
              </a:rPr>
              <a:t>，</a:t>
            </a:r>
            <a:r>
              <a:rPr lang="en-US" altLang="zh-CN" sz="1600" dirty="0">
                <a:solidFill>
                  <a:srgbClr val="10238C"/>
                </a:solidFill>
              </a:rPr>
              <a:t>Q1</a:t>
            </a:r>
            <a:r>
              <a:rPr lang="zh-CN" altLang="en-US" sz="1600" dirty="0">
                <a:solidFill>
                  <a:srgbClr val="10238C"/>
                </a:solidFill>
              </a:rPr>
              <a:t>区的期刊有</a:t>
            </a:r>
            <a:r>
              <a:rPr lang="en-US" altLang="zh-CN" sz="1600" dirty="0">
                <a:solidFill>
                  <a:srgbClr val="10238C"/>
                </a:solidFill>
              </a:rPr>
              <a:t>10</a:t>
            </a:r>
            <a:r>
              <a:rPr lang="zh-CN" altLang="en-US" sz="1600" dirty="0">
                <a:solidFill>
                  <a:srgbClr val="10238C"/>
                </a:solidFill>
              </a:rPr>
              <a:t>种。 内容涵盖化学工程、晶体学、环境科学、无机化学、有机化学、物理和理论化学。</a:t>
            </a:r>
          </a:p>
        </p:txBody>
      </p:sp>
    </p:spTree>
    <p:extLst>
      <p:ext uri="{BB962C8B-B14F-4D97-AF65-F5344CB8AC3E}">
        <p14:creationId xmlns:p14="http://schemas.microsoft.com/office/powerpoint/2010/main" val="214098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07584" y="188913"/>
            <a:ext cx="8913283" cy="1008062"/>
          </a:xfrm>
        </p:spPr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</a:rPr>
              <a:t>平台特点 </a:t>
            </a:r>
            <a:r>
              <a:rPr lang="en-US" altLang="zh-CN" dirty="0">
                <a:latin typeface="Calibri" panose="020F0502020204030204" pitchFamily="34" charset="0"/>
              </a:rPr>
              <a:t>- </a:t>
            </a:r>
            <a:r>
              <a:rPr lang="zh-CN" altLang="en-US" dirty="0">
                <a:latin typeface="Calibri" panose="020F0502020204030204" pitchFamily="34" charset="0"/>
              </a:rPr>
              <a:t>发现 ∙ 学习 ∙ 分享</a:t>
            </a: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9986" y="1999899"/>
            <a:ext cx="10363200" cy="4107389"/>
          </a:xfrm>
        </p:spPr>
        <p:txBody>
          <a:bodyPr>
            <a:normAutofit/>
          </a:bodyPr>
          <a:lstStyle/>
          <a:p>
            <a:r>
              <a:rPr lang="zh-CN" altLang="en-US" dirty="0">
                <a:latin typeface="Calibri" panose="020F0502020204030204" pitchFamily="34" charset="0"/>
              </a:rPr>
              <a:t>访问网址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en-US" altLang="zh-CN" dirty="0">
                <a:latin typeface="Calibri" panose="020F0502020204030204" pitchFamily="34" charset="0"/>
                <a:hlinkClick r:id="rId3"/>
              </a:rPr>
              <a:t>www.tandfonline.com</a:t>
            </a:r>
            <a:endParaRPr lang="en-US" altLang="zh-CN" dirty="0">
              <a:latin typeface="Calibri" panose="020F0502020204030204" pitchFamily="34" charset="0"/>
            </a:endParaRPr>
          </a:p>
          <a:p>
            <a:endParaRPr lang="en-US" altLang="zh-CN" sz="1200" dirty="0">
              <a:latin typeface="Calibri" panose="020F0502020204030204" pitchFamily="34" charset="0"/>
            </a:endParaRPr>
          </a:p>
          <a:p>
            <a:r>
              <a:rPr lang="zh-CN" altLang="en-US" dirty="0">
                <a:latin typeface="Calibri" panose="020F0502020204030204" pitchFamily="34" charset="0"/>
              </a:rPr>
              <a:t>文章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超过</a:t>
            </a:r>
            <a:r>
              <a:rPr lang="en-US" altLang="zh-CN" dirty="0">
                <a:latin typeface="Calibri" panose="020F0502020204030204" pitchFamily="34" charset="0"/>
              </a:rPr>
              <a:t>440</a:t>
            </a:r>
            <a:r>
              <a:rPr lang="zh-CN" altLang="en-US" dirty="0">
                <a:latin typeface="Calibri" panose="020F0502020204030204" pitchFamily="34" charset="0"/>
              </a:rPr>
              <a:t>万篇科技人文医学资料供科研人员随时查阅</a:t>
            </a:r>
            <a:endParaRPr lang="en-US" altLang="zh-CN" dirty="0">
              <a:latin typeface="Calibri" panose="020F0502020204030204" pitchFamily="34" charset="0"/>
            </a:endParaRPr>
          </a:p>
          <a:p>
            <a:endParaRPr lang="en-US" sz="1200" dirty="0">
              <a:latin typeface="Calibri" panose="020F0502020204030204" pitchFamily="34" charset="0"/>
            </a:endParaRPr>
          </a:p>
          <a:p>
            <a:r>
              <a:rPr lang="zh-CN" altLang="en-US" dirty="0">
                <a:latin typeface="Calibri" panose="020F0502020204030204" pitchFamily="34" charset="0"/>
              </a:rPr>
              <a:t>期刊 </a:t>
            </a:r>
            <a:r>
              <a:rPr lang="en-US" altLang="zh-CN" dirty="0">
                <a:latin typeface="Calibri" panose="020F0502020204030204" pitchFamily="34" charset="0"/>
              </a:rPr>
              <a:t>– 2,600</a:t>
            </a:r>
            <a:r>
              <a:rPr lang="zh-CN" altLang="en-US" dirty="0">
                <a:latin typeface="Calibri" panose="020F0502020204030204" pitchFamily="34" charset="0"/>
              </a:rPr>
              <a:t>余种期刊，每份期刊都经过严格的同行评审</a:t>
            </a:r>
            <a:endParaRPr lang="en-US" altLang="zh-CN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1200" dirty="0">
              <a:latin typeface="Calibri" panose="020F0502020204030204" pitchFamily="34" charset="0"/>
            </a:endParaRPr>
          </a:p>
          <a:p>
            <a:r>
              <a:rPr lang="zh-CN" altLang="en-US" dirty="0">
                <a:latin typeface="Calibri" panose="020F0502020204030204" pitchFamily="34" charset="0"/>
              </a:rPr>
              <a:t>其他 </a:t>
            </a:r>
            <a:r>
              <a:rPr lang="en-US" altLang="zh-CN" dirty="0">
                <a:latin typeface="Calibri" panose="020F0502020204030204" pitchFamily="34" charset="0"/>
              </a:rPr>
              <a:t>– </a:t>
            </a:r>
            <a:r>
              <a:rPr lang="zh-CN" altLang="en-US" dirty="0">
                <a:latin typeface="Calibri" panose="020F0502020204030204" pitchFamily="34" charset="0"/>
              </a:rPr>
              <a:t>作者、图书馆员、编辑和学协会板块</a:t>
            </a:r>
            <a:endParaRPr lang="en-GB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986" y="5098330"/>
            <a:ext cx="10632014" cy="175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70653"/>
      </p:ext>
    </p:extLst>
  </p:cSld>
  <p:clrMapOvr>
    <a:masterClrMapping/>
  </p:clrMapOvr>
</p:sld>
</file>

<file path=ppt/theme/theme1.xml><?xml version="1.0" encoding="utf-8"?>
<a:theme xmlns:a="http://schemas.openxmlformats.org/drawingml/2006/main" name="1_NEW T&amp;F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NEW T&amp;F template">
      <a:majorFont>
        <a:latin typeface="Stone Sans ITC TT"/>
        <a:ea typeface=""/>
        <a:cs typeface=""/>
      </a:majorFont>
      <a:minorFont>
        <a:latin typeface="Stone Sans ITC T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NEW T&amp;F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EW T&amp;F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 T&amp;F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 T&amp;F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 T&amp;F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 T&amp;F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EW T&amp;F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/>
    <Synchronization>Asynchronous</Synchronization>
    <Type>10002</Type>
    <SequenceNumber>10000</SequenceNumber>
    <Assembly>Informa.Indigo.FarmSolutions.Documents, Version=1.0.0.0, Culture=neutral, PublicKeyToken=d474986896f36289</Assembly>
    <Class>Informa.Indigo.FarmSolutions.Documents.EventReceivers.DocumentItemEventReceiver</Class>
    <Data/>
    <Filter/>
  </Receiver>
  <Receiver>
    <Name/>
    <Synchronization>Asynchronous</Synchronization>
    <Type>10001</Type>
    <SequenceNumber>10000</SequenceNumber>
    <Assembly>Informa.Indigo.FarmSolutions.Documents, Version=1.0.0.0, Culture=neutral, PublicKeyToken=d474986896f36289</Assembly>
    <Class>Informa.Indigo.FarmSolutions.Documents.EventReceivers.DocumentItemEventReceiver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Informa Document" ma:contentTypeID="0x01010034FD5BAB6ABC4363B8E686EB40A07456009422B0B2605EEF429D63031D3EE44D6D" ma:contentTypeVersion="0" ma:contentTypeDescription="Informa Documents Content Type" ma:contentTypeScope="" ma:versionID="2faa3b57dcdf1fe7330d88f58056e80f">
  <xsd:schema xmlns:xsd="http://www.w3.org/2001/XMLSchema" xmlns:xs="http://www.w3.org/2001/XMLSchema" xmlns:p="http://schemas.microsoft.com/office/2006/metadata/properties" xmlns:ns2="86826E0F-5B97-4A95-9B9D-7A6795DBB661" targetNamespace="http://schemas.microsoft.com/office/2006/metadata/properties" ma:root="true" ma:fieldsID="83d4047b81f1dfff1152c32096e31ea8" ns2:_="">
    <xsd:import namespace="86826E0F-5B97-4A95-9B9D-7A6795DBB661"/>
    <xsd:element name="properties">
      <xsd:complexType>
        <xsd:sequence>
          <xsd:element name="documentManagement">
            <xsd:complexType>
              <xsd:all>
                <xsd:element ref="ns2:BusinessesHTField" minOccurs="0"/>
                <xsd:element ref="ns2:ResourceHTField" minOccurs="0"/>
                <xsd:element ref="ns2:JobFunctionsHTField" minOccurs="0"/>
                <xsd:element ref="ns2:OfficeLocationHTField" minOccurs="0"/>
                <xsd:element ref="ns2:InformaSubjectHTField" minOccurs="0"/>
                <xsd:element ref="ns2:ProductTypeHTField" minOccurs="0"/>
                <xsd:element ref="ns2:ProductInterestHTField" minOccurs="0"/>
                <xsd:element ref="ns2:DocumentTypeHTField" minOccurs="0"/>
                <xsd:element ref="ns2:CountriesHTField" minOccurs="0"/>
                <xsd:element ref="ns2:LanguagesHTField" minOccurs="0"/>
                <xsd:element ref="ns2:InformaModifiedBy" minOccurs="0"/>
                <xsd:element ref="ns2:InformaAutho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826E0F-5B97-4A95-9B9D-7A6795DBB661" elementFormDefault="qualified">
    <xsd:import namespace="http://schemas.microsoft.com/office/2006/documentManagement/types"/>
    <xsd:import namespace="http://schemas.microsoft.com/office/infopath/2007/PartnerControls"/>
    <xsd:element name="BusinessesHTField" ma:index="9" nillable="true" ma:taxonomy="true" ma:internalName="BusinessesHTField" ma:taxonomyFieldName="Businesses" ma:displayName="Businesses" ma:fieldId="{7ad074f9-09f8-450b-b55a-4e370dcda2a6}" ma:taxonomyMulti="true" ma:sspId="f9ba6254-2268-4ff0-a778-310f45fe1f75" ma:termSetId="4fbfa5ce-5230-43ab-bf2d-8c196925396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ResourceHTField" ma:index="11" nillable="true" ma:taxonomy="true" ma:internalName="ResourcesHTField" ma:taxonomyFieldName="Resources" ma:displayName="Resources" ma:fieldId="{22ba6ce7-f584-4451-9e50-f2b38f55ec59}" ma:taxonomyMulti="true" ma:sspId="f9ba6254-2268-4ff0-a778-310f45fe1f75" ma:termSetId="963da989-dc34-44df-8493-1b801351e49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obFunctionsHTField" ma:index="13" nillable="true" ma:taxonomy="true" ma:internalName="JobFunctionsHTField" ma:taxonomyFieldName="JobFunctions" ma:displayName="Job functions" ma:fieldId="{3a8f5e09-96bd-49b3-a9b8-a98db1ae1846}" ma:taxonomyMulti="true" ma:sspId="f9ba6254-2268-4ff0-a778-310f45fe1f75" ma:termSetId="53a5153f-427a-49e4-b63d-e500aed366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fficeLocationHTField" ma:index="15" nillable="true" ma:taxonomy="true" ma:internalName="OfficeLocationHTField" ma:taxonomyFieldName="OfficeLocation" ma:displayName="Office location" ma:fieldId="{a2080fc5-33b5-4f0b-ba62-ad65852f0b7a}" ma:taxonomyMulti="true" ma:sspId="f9ba6254-2268-4ff0-a778-310f45fe1f75" ma:termSetId="4866f1eb-65e5-4f68-8e52-107592eb561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formaSubjectHTField" ma:index="17" nillable="true" ma:taxonomy="true" ma:internalName="InformaSubjectHTField" ma:taxonomyFieldName="InformaSubject" ma:displayName="Subject" ma:fieldId="{c8ecc924-b8ba-4aa6-b7f1-a6a47920c95e}" ma:taxonomyMulti="true" ma:sspId="f9ba6254-2268-4ff0-a778-310f45fe1f75" ma:termSetId="c1f92a2f-0f7f-44fe-9ea1-c8b06400845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ductTypeHTField" ma:index="19" nillable="true" ma:taxonomy="true" ma:internalName="ProductTypeHTField" ma:taxonomyFieldName="ProductType" ma:displayName="Product type" ma:fieldId="{f1ed35f9-245d-40e0-8bb2-9942c22a7b21}" ma:taxonomyMulti="true" ma:sspId="f9ba6254-2268-4ff0-a778-310f45fe1f75" ma:termSetId="73f93106-6e01-498a-a8d5-2500c79fac4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ductInterestHTField" ma:index="21" nillable="true" ma:taxonomy="true" ma:internalName="ProductInterestHTField" ma:taxonomyFieldName="ProductInterest" ma:displayName="Product interest" ma:fieldId="{915df1aa-1173-4ccb-9db5-0f1571791034}" ma:taxonomyMulti="true" ma:sspId="f9ba6254-2268-4ff0-a778-310f45fe1f75" ma:termSetId="d4abf44d-4a6d-40a2-9731-9817131c7c6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TypeHTField" ma:index="23" nillable="true" ma:taxonomy="true" ma:internalName="DocumentTypeHTField" ma:taxonomyFieldName="DocumentType" ma:displayName="Document type" ma:fieldId="{4357d597-642d-458f-b7aa-1484c3857ac1}" ma:taxonomyMulti="true" ma:sspId="f9ba6254-2268-4ff0-a778-310f45fe1f75" ma:termSetId="0607d7eb-29f0-4605-9616-80a87a03cc5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untriesHTField" ma:index="25" nillable="true" ma:taxonomy="true" ma:internalName="CountriesHTField" ma:taxonomyFieldName="Countries" ma:displayName="Countries" ma:fieldId="{3715ce10-1103-4b14-9b4e-9aa2b078a725}" ma:taxonomyMulti="true" ma:sspId="f9ba6254-2268-4ff0-a778-310f45fe1f75" ma:termSetId="f5e68cf9-48c8-410f-acf6-5b989a110a8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anguagesHTField" ma:index="27" nillable="true" ma:taxonomy="true" ma:internalName="LanguagesHTField" ma:taxonomyFieldName="Languages" ma:displayName="Languages" ma:fieldId="{c48e6b67-c253-454b-96ac-74922e660968}" ma:taxonomyMulti="true" ma:sspId="f9ba6254-2268-4ff0-a778-310f45fe1f75" ma:termSetId="688bad45-b6f2-474b-b520-94944409732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formaModifiedBy" ma:index="28" nillable="true" ma:displayName="Informa modified by" ma:internalName="InformaModifiedBy">
      <xsd:simpleType>
        <xsd:restriction base="dms:Text"/>
      </xsd:simpleType>
    </xsd:element>
    <xsd:element name="InformaAuthor" ma:index="29" nillable="true" ma:displayName="Author" ma:internalName="InformaAuthor" ma:showField="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untriesHTField xmlns="86826E0F-5B97-4A95-9B9D-7A6795DBB661">
      <Terms xmlns="http://schemas.microsoft.com/office/infopath/2007/PartnerControls"/>
    </CountriesHTField>
    <ResourceHTField xmlns="86826E0F-5B97-4A95-9B9D-7A6795DBB661">
      <Terms xmlns="http://schemas.microsoft.com/office/infopath/2007/PartnerControls"/>
    </ResourceHTField>
    <LanguagesHTField xmlns="86826E0F-5B97-4A95-9B9D-7A6795DBB661">
      <Terms xmlns="http://schemas.microsoft.com/office/infopath/2007/PartnerControls"/>
    </LanguagesHTField>
    <InformaModifiedBy xmlns="86826E0F-5B97-4A95-9B9D-7A6795DBB661">i:0#.w|ukcorplan\oparah</InformaModifiedBy>
    <ProductInterestHTField xmlns="86826E0F-5B97-4A95-9B9D-7A6795DBB661">
      <Terms xmlns="http://schemas.microsoft.com/office/infopath/2007/PartnerControls"/>
    </ProductInterestHTField>
    <InformaSubjectHTField xmlns="86826E0F-5B97-4A95-9B9D-7A6795DBB661">
      <Terms xmlns="http://schemas.microsoft.com/office/infopath/2007/PartnerControls"/>
    </InformaSubjectHTField>
    <InformaAuthor xmlns="86826E0F-5B97-4A95-9B9D-7A6795DBB661">
      <UserInfo>
        <DisplayName/>
        <AccountId xsi:nil="true"/>
        <AccountType/>
      </UserInfo>
    </InformaAuthor>
    <OfficeLocationHTField xmlns="86826E0F-5B97-4A95-9B9D-7A6795DBB661">
      <Terms xmlns="http://schemas.microsoft.com/office/infopath/2007/PartnerControls"/>
    </OfficeLocationHTField>
    <ProductTypeHTField xmlns="86826E0F-5B97-4A95-9B9D-7A6795DBB661">
      <Terms xmlns="http://schemas.microsoft.com/office/infopath/2007/PartnerControls"/>
    </ProductTypeHTField>
    <DocumentTypeHTField xmlns="86826E0F-5B97-4A95-9B9D-7A6795DBB661">
      <Terms xmlns="http://schemas.microsoft.com/office/infopath/2007/PartnerControls"/>
    </DocumentTypeHTField>
    <BusinessesHTField xmlns="86826E0F-5B97-4A95-9B9D-7A6795DBB661">
      <Terms xmlns="http://schemas.microsoft.com/office/infopath/2007/PartnerControls"/>
    </BusinessesHTField>
    <JobFunctionsHTField xmlns="86826E0F-5B97-4A95-9B9D-7A6795DBB661">
      <Terms xmlns="http://schemas.microsoft.com/office/infopath/2007/PartnerControls"/>
    </JobFunctionsHTField>
  </documentManagement>
</p:properties>
</file>

<file path=customXml/itemProps1.xml><?xml version="1.0" encoding="utf-8"?>
<ds:datastoreItem xmlns:ds="http://schemas.openxmlformats.org/officeDocument/2006/customXml" ds:itemID="{C1FC8300-6EEC-4450-8493-AAAE9946331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41D5271-A3B6-4F05-B661-BC0498654E1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920070B-03C5-4824-A233-E0FAEFD231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826E0F-5B97-4A95-9B9D-7A6795DBB6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C47B49D1-4F01-4D2A-9403-D2F125DE31A5}">
  <ds:schemaRefs>
    <ds:schemaRef ds:uri="http://schemas.openxmlformats.org/package/2006/metadata/core-properties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purl.org/dc/dcmitype/"/>
    <ds:schemaRef ds:uri="86826E0F-5B97-4A95-9B9D-7A6795DBB661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Group slide template</Template>
  <TotalTime>21615</TotalTime>
  <Words>1976</Words>
  <Application>Microsoft Office PowerPoint</Application>
  <PresentationFormat>Widescreen</PresentationFormat>
  <Paragraphs>289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等线</vt:lpstr>
      <vt:lpstr>微软雅黑</vt:lpstr>
      <vt:lpstr>Stone Sans ITC TT</vt:lpstr>
      <vt:lpstr>微软</vt:lpstr>
      <vt:lpstr>Arial</vt:lpstr>
      <vt:lpstr>Calibri</vt:lpstr>
      <vt:lpstr>Courier New</vt:lpstr>
      <vt:lpstr>Rockwell</vt:lpstr>
      <vt:lpstr>Wingdings 2</vt:lpstr>
      <vt:lpstr>1_NEW T&amp;F template</vt:lpstr>
      <vt:lpstr>Taylor &amp; Francis 期刊资源 您的学习科研好助手</vt:lpstr>
      <vt:lpstr>Taylor &amp; Francis出版集团介绍</vt:lpstr>
      <vt:lpstr>Taylor &amp; Francis期刊数据库</vt:lpstr>
      <vt:lpstr>Taylor &amp; Francis期刊数据库</vt:lpstr>
      <vt:lpstr>地质工程重点期刊</vt:lpstr>
      <vt:lpstr>水力学重点期刊</vt:lpstr>
      <vt:lpstr>环境科学重点期刊</vt:lpstr>
      <vt:lpstr>化学重点期刊</vt:lpstr>
      <vt:lpstr>平台特点 - 发现 ∙ 学习 ∙ 分享</vt:lpstr>
      <vt:lpstr>访问路径</vt:lpstr>
      <vt:lpstr>PowerPoint Presentation</vt:lpstr>
      <vt:lpstr>平台访问 – 校外访问</vt:lpstr>
      <vt:lpstr>平台特点 - 发现 ∙ 学习 ∙ 分享</vt:lpstr>
      <vt:lpstr>PowerPoint Presentation</vt:lpstr>
      <vt:lpstr>平台使用 – 检索</vt:lpstr>
      <vt:lpstr>平台使用 – 检索结果</vt:lpstr>
      <vt:lpstr>平台使用 – 检索结果</vt:lpstr>
      <vt:lpstr>平台使用 – 检索结果</vt:lpstr>
      <vt:lpstr>平台使用 – 检索结果</vt:lpstr>
      <vt:lpstr>检索技巧 –位置算符</vt:lpstr>
      <vt:lpstr>检索技巧 - 通配符</vt:lpstr>
      <vt:lpstr>检索技巧 – 模糊检索</vt:lpstr>
      <vt:lpstr>检索技巧 – 布尔逻辑运算符</vt:lpstr>
      <vt:lpstr>平台使用 – 检索技巧</vt:lpstr>
      <vt:lpstr>平台使用 –高级检索</vt:lpstr>
      <vt:lpstr>平台特点 – 文章页面</vt:lpstr>
      <vt:lpstr>平台特点 – 文章页面</vt:lpstr>
      <vt:lpstr>平台使用 – 文章页面</vt:lpstr>
      <vt:lpstr>平台使用 – 文章页面</vt:lpstr>
      <vt:lpstr>平台使用 – 文章页面</vt:lpstr>
      <vt:lpstr>平台使用 – 文章页面</vt:lpstr>
      <vt:lpstr>平台使用 – 文章页面</vt:lpstr>
      <vt:lpstr>平台使用 – 期刊页面</vt:lpstr>
      <vt:lpstr>平台使用 – 期刊页面</vt:lpstr>
      <vt:lpstr>平台使用 – 期刊页面</vt:lpstr>
      <vt:lpstr>平台使用 – 期刊页面</vt:lpstr>
      <vt:lpstr>PowerPoint Presentation</vt:lpstr>
    </vt:vector>
  </TitlesOfParts>
  <Company>Informa Group Plc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TFO Relaunch Comms planning</dc:title>
  <dc:creator>Berrett, Lorna</dc:creator>
  <cp:lastModifiedBy>Shi, Steven</cp:lastModifiedBy>
  <cp:revision>798</cp:revision>
  <cp:lastPrinted>2016-07-19T17:36:08Z</cp:lastPrinted>
  <dcterms:created xsi:type="dcterms:W3CDTF">2016-07-07T12:54:11Z</dcterms:created>
  <dcterms:modified xsi:type="dcterms:W3CDTF">2021-11-29T06:39:32Z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0x01010034FD5BAB6ABC4363B8E686EB40A07456009422B0B2605EEF429D63031D3EE44D6D</vt:lpwstr>
  </property>
  <property fmtid="{D5CDD505-2E9C-101B-9397-08002B2CF9AE}" pid="3" name="OfficeLocation">
    <vt:lpwstr/>
  </property>
  <property fmtid="{D5CDD505-2E9C-101B-9397-08002B2CF9AE}" pid="4" name="ProductInterest">
    <vt:lpwstr/>
  </property>
  <property fmtid="{D5CDD505-2E9C-101B-9397-08002B2CF9AE}" pid="5" name="Countries">
    <vt:lpwstr/>
  </property>
  <property fmtid="{D5CDD505-2E9C-101B-9397-08002B2CF9AE}" pid="6" name="DocumentType">
    <vt:lpwstr/>
  </property>
  <property fmtid="{D5CDD505-2E9C-101B-9397-08002B2CF9AE}" pid="7" name="Resources">
    <vt:lpwstr/>
  </property>
  <property fmtid="{D5CDD505-2E9C-101B-9397-08002B2CF9AE}" pid="8" name="Businesses">
    <vt:lpwstr/>
  </property>
  <property fmtid="{D5CDD505-2E9C-101B-9397-08002B2CF9AE}" pid="9" name="InformaSubject">
    <vt:lpwstr/>
  </property>
  <property fmtid="{D5CDD505-2E9C-101B-9397-08002B2CF9AE}" pid="10" name="ProductType">
    <vt:lpwstr/>
  </property>
  <property fmtid="{D5CDD505-2E9C-101B-9397-08002B2CF9AE}" pid="11" name="Languages">
    <vt:lpwstr/>
  </property>
  <property fmtid="{D5CDD505-2E9C-101B-9397-08002B2CF9AE}" pid="12" name="JobFunctions">
    <vt:lpwstr/>
  </property>
  <property fmtid="{D5CDD505-2E9C-101B-9397-08002B2CF9AE}" pid="13" name="MSIP_Label_2bbab825-a111-45e4-86a1-18cee0005896_Enabled">
    <vt:lpwstr>true</vt:lpwstr>
  </property>
  <property fmtid="{D5CDD505-2E9C-101B-9397-08002B2CF9AE}" pid="14" name="MSIP_Label_2bbab825-a111-45e4-86a1-18cee0005896_SetDate">
    <vt:lpwstr>2021-11-29T06:39:32Z</vt:lpwstr>
  </property>
  <property fmtid="{D5CDD505-2E9C-101B-9397-08002B2CF9AE}" pid="15" name="MSIP_Label_2bbab825-a111-45e4-86a1-18cee0005896_Method">
    <vt:lpwstr>Standard</vt:lpwstr>
  </property>
  <property fmtid="{D5CDD505-2E9C-101B-9397-08002B2CF9AE}" pid="16" name="MSIP_Label_2bbab825-a111-45e4-86a1-18cee0005896_Name">
    <vt:lpwstr>2bbab825-a111-45e4-86a1-18cee0005896</vt:lpwstr>
  </property>
  <property fmtid="{D5CDD505-2E9C-101B-9397-08002B2CF9AE}" pid="17" name="MSIP_Label_2bbab825-a111-45e4-86a1-18cee0005896_SiteId">
    <vt:lpwstr>2567d566-604c-408a-8a60-55d0dc9d9d6b</vt:lpwstr>
  </property>
  <property fmtid="{D5CDD505-2E9C-101B-9397-08002B2CF9AE}" pid="18" name="MSIP_Label_2bbab825-a111-45e4-86a1-18cee0005896_ActionId">
    <vt:lpwstr>cd58d6ec-3fd2-4ca0-bc86-ca85a2f7434f</vt:lpwstr>
  </property>
  <property fmtid="{D5CDD505-2E9C-101B-9397-08002B2CF9AE}" pid="19" name="MSIP_Label_2bbab825-a111-45e4-86a1-18cee0005896_ContentBits">
    <vt:lpwstr>2</vt:lpwstr>
  </property>
</Properties>
</file>