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41"/>
  </p:notesMasterIdLst>
  <p:handoutMasterIdLst>
    <p:handoutMasterId r:id="rId67"/>
  </p:handoutMasterIdLst>
  <p:sldIdLst>
    <p:sldId id="611" r:id="rId4"/>
    <p:sldId id="303" r:id="rId5"/>
    <p:sldId id="256" r:id="rId6"/>
    <p:sldId id="308" r:id="rId7"/>
    <p:sldId id="304" r:id="rId8"/>
    <p:sldId id="305" r:id="rId9"/>
    <p:sldId id="367" r:id="rId10"/>
    <p:sldId id="306" r:id="rId11"/>
    <p:sldId id="307" r:id="rId12"/>
    <p:sldId id="368" r:id="rId13"/>
    <p:sldId id="507" r:id="rId14"/>
    <p:sldId id="372" r:id="rId15"/>
    <p:sldId id="352" r:id="rId16"/>
    <p:sldId id="563" r:id="rId17"/>
    <p:sldId id="312" r:id="rId18"/>
    <p:sldId id="313" r:id="rId19"/>
    <p:sldId id="314" r:id="rId20"/>
    <p:sldId id="316" r:id="rId21"/>
    <p:sldId id="315" r:id="rId22"/>
    <p:sldId id="464" r:id="rId23"/>
    <p:sldId id="465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2"/>
    <p:sldId id="327" r:id="rId43"/>
    <p:sldId id="328" r:id="rId44"/>
    <p:sldId id="334" r:id="rId45"/>
    <p:sldId id="329" r:id="rId46"/>
    <p:sldId id="335" r:id="rId47"/>
    <p:sldId id="338" r:id="rId48"/>
    <p:sldId id="336" r:id="rId49"/>
    <p:sldId id="337" r:id="rId50"/>
    <p:sldId id="331" r:id="rId51"/>
    <p:sldId id="339" r:id="rId52"/>
    <p:sldId id="341" r:id="rId53"/>
    <p:sldId id="333" r:id="rId54"/>
    <p:sldId id="342" r:id="rId55"/>
    <p:sldId id="343" r:id="rId56"/>
    <p:sldId id="373" r:id="rId57"/>
    <p:sldId id="374" r:id="rId58"/>
    <p:sldId id="344" r:id="rId59"/>
    <p:sldId id="345" r:id="rId60"/>
    <p:sldId id="346" r:id="rId61"/>
    <p:sldId id="347" r:id="rId62"/>
    <p:sldId id="348" r:id="rId63"/>
    <p:sldId id="349" r:id="rId64"/>
    <p:sldId id="673" r:id="rId65"/>
    <p:sldId id="416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4388AC0-E06C-4C2B-B74F-EA857B96CBAC}">
          <p14:sldIdLst>
            <p14:sldId id="611"/>
            <p14:sldId id="303"/>
            <p14:sldId id="256"/>
            <p14:sldId id="308"/>
            <p14:sldId id="304"/>
            <p14:sldId id="305"/>
            <p14:sldId id="367"/>
            <p14:sldId id="306"/>
            <p14:sldId id="307"/>
            <p14:sldId id="368"/>
            <p14:sldId id="507"/>
            <p14:sldId id="372"/>
            <p14:sldId id="352"/>
            <p14:sldId id="563"/>
            <p14:sldId id="312"/>
            <p14:sldId id="313"/>
            <p14:sldId id="314"/>
            <p14:sldId id="316"/>
            <p14:sldId id="315"/>
            <p14:sldId id="464"/>
            <p14:sldId id="465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327"/>
            <p14:sldId id="328"/>
            <p14:sldId id="334"/>
            <p14:sldId id="329"/>
            <p14:sldId id="335"/>
            <p14:sldId id="338"/>
            <p14:sldId id="336"/>
            <p14:sldId id="337"/>
            <p14:sldId id="331"/>
            <p14:sldId id="339"/>
            <p14:sldId id="341"/>
            <p14:sldId id="333"/>
            <p14:sldId id="342"/>
            <p14:sldId id="343"/>
            <p14:sldId id="373"/>
            <p14:sldId id="374"/>
            <p14:sldId id="344"/>
            <p14:sldId id="345"/>
            <p14:sldId id="346"/>
            <p14:sldId id="347"/>
            <p14:sldId id="348"/>
            <p14:sldId id="349"/>
            <p14:sldId id="673"/>
            <p14:sldId id="41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4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handoutMaster" Target="handoutMasters/handoutMaster1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BB54-F686-4D54-997F-9AFEB24860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8932-C7F0-486F-9969-6D2B91EABF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8932-C7F0-486F-9969-6D2B91EABF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78A3-0D8B-4CC4-A0D7-7E261A31AD2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E2D176-F733-4B66-B155-BD5BD293294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3A08-6519-4D8E-A22D-9020FF72C5C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7CAD-E483-454C-8409-1E0E6354429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9C06-4C87-4B8F-98A9-289051923D1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543-C4B7-4E31-9A9C-AB0948ECA16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5B8A-DE1C-49EE-BDB1-CD8B8597A29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750C2-31D9-47FF-865A-4D30097C437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7F0C-4D14-44F0-B8B7-C93DEFF4040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586A-889D-47D1-B82D-A4DF7AD003A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C11F-D9C3-413D-B5FE-E48C13836CC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9E6A-8062-4978-B78E-42B96B3D9F8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7542-F013-402E-826F-D6A8018C63C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D176-F733-4B66-B155-BD5BD29329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98BC3-CAE3-4BAF-A012-9D8C165ED4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C9C05-62CA-4CE5-B4B5-E9938F7379E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556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河海大学</a:t>
            </a:r>
            <a:r>
              <a:rPr lang="en-US" altLang="zh-CN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NE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技术交流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群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河海大学NE培训交流群群聊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210" y="1339215"/>
            <a:ext cx="4648835" cy="488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3851910" y="3048416"/>
            <a:ext cx="5993130" cy="11988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buClr>
                <a:srgbClr val="FFC000"/>
              </a:buClr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NoteExpress功能及操作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l">
              <a:buClr>
                <a:srgbClr val="FFC000"/>
              </a:buClr>
              <a:buSzTx/>
              <a:buFontTx/>
            </a:pP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5763" y="2898597"/>
            <a:ext cx="1146147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2125"/>
            <a:ext cx="10515600" cy="132556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NE下载与安装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85862"/>
            <a:ext cx="10515600" cy="4486275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NE官网（http://www.inoteexpress.com）下载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en-US" altLang="zh-CN" sz="24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anose="0201060003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  <a:p>
            <a:pPr marL="0" indent="0">
              <a:buNone/>
            </a:pPr>
            <a:endParaRPr lang="en-US" altLang="zh-CN" sz="24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5675" y="1993900"/>
            <a:ext cx="7654925" cy="4171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2365375"/>
            <a:ext cx="624078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53440" y="6597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收费版与免费版的区别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60" name="文字方塊 37"/>
          <p:cNvSpPr txBox="1"/>
          <p:nvPr/>
        </p:nvSpPr>
        <p:spPr>
          <a:xfrm>
            <a:off x="1861871" y="3344314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智能识别及更新功能。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861871" y="4511352"/>
            <a:ext cx="957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收费版本提供全文下载功能。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/>
          <p:cNvSpPr txBox="1"/>
          <p:nvPr/>
        </p:nvSpPr>
        <p:spPr>
          <a:xfrm>
            <a:off x="1861871" y="5674310"/>
            <a:ext cx="990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收费版本样式功能不受限制，免费版本仅提供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个样式，不能增改删。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六邊形 36"/>
          <p:cNvSpPr/>
          <p:nvPr/>
        </p:nvSpPr>
        <p:spPr>
          <a:xfrm>
            <a:off x="853440" y="2069404"/>
            <a:ext cx="824603" cy="681491"/>
          </a:xfrm>
          <a:prstGeom prst="hexagon">
            <a:avLst/>
          </a:prstGeom>
          <a:solidFill>
            <a:schemeClr val="accent2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六邊形 38"/>
          <p:cNvSpPr/>
          <p:nvPr/>
        </p:nvSpPr>
        <p:spPr>
          <a:xfrm>
            <a:off x="853440" y="3234402"/>
            <a:ext cx="824603" cy="681491"/>
          </a:xfrm>
          <a:prstGeom prst="hexagon">
            <a:avLst/>
          </a:prstGeom>
          <a:solidFill>
            <a:schemeClr val="accent3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六邊形 40"/>
          <p:cNvSpPr/>
          <p:nvPr/>
        </p:nvSpPr>
        <p:spPr>
          <a:xfrm>
            <a:off x="853440" y="4399400"/>
            <a:ext cx="824603" cy="681491"/>
          </a:xfrm>
          <a:prstGeom prst="hexagon">
            <a:avLst/>
          </a:prstGeom>
          <a:solidFill>
            <a:schemeClr val="accent4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六邊形 42"/>
          <p:cNvSpPr/>
          <p:nvPr/>
        </p:nvSpPr>
        <p:spPr>
          <a:xfrm>
            <a:off x="853440" y="5564398"/>
            <a:ext cx="824603" cy="681491"/>
          </a:xfrm>
          <a:prstGeom prst="hexagon">
            <a:avLst/>
          </a:prstGeom>
          <a:solidFill>
            <a:schemeClr val="accent5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7" name="直線接點 31"/>
          <p:cNvCxnSpPr/>
          <p:nvPr/>
        </p:nvCxnSpPr>
        <p:spPr>
          <a:xfrm flipV="1">
            <a:off x="1265741" y="2750895"/>
            <a:ext cx="0" cy="48350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35"/>
          <p:cNvSpPr/>
          <p:nvPr/>
        </p:nvSpPr>
        <p:spPr>
          <a:xfrm>
            <a:off x="1021380" y="2165788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橢圓 37"/>
          <p:cNvSpPr/>
          <p:nvPr/>
        </p:nvSpPr>
        <p:spPr>
          <a:xfrm>
            <a:off x="1021380" y="3330786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橢圓 39"/>
          <p:cNvSpPr/>
          <p:nvPr/>
        </p:nvSpPr>
        <p:spPr>
          <a:xfrm>
            <a:off x="1021380" y="4495784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橢圓 41"/>
          <p:cNvSpPr/>
          <p:nvPr/>
        </p:nvSpPr>
        <p:spPr>
          <a:xfrm>
            <a:off x="1021380" y="5660782"/>
            <a:ext cx="488723" cy="488723"/>
          </a:xfrm>
          <a:prstGeom prst="ellipse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endPara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2" name="直線接點 43"/>
          <p:cNvCxnSpPr/>
          <p:nvPr/>
        </p:nvCxnSpPr>
        <p:spPr>
          <a:xfrm flipV="1">
            <a:off x="1265741" y="1154860"/>
            <a:ext cx="0" cy="4947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7"/>
          <p:cNvSpPr txBox="1"/>
          <p:nvPr/>
        </p:nvSpPr>
        <p:spPr>
          <a:xfrm>
            <a:off x="1861871" y="2182840"/>
            <a:ext cx="964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收费版本提供内嵌浏览器功能。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131572" y="1464144"/>
            <a:ext cx="830350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集团版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VS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个人版（个人免费版、个人注册版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永久授权和个人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VIP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版）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0580" y="7925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使用说明和注意事项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grpSp>
        <p:nvGrpSpPr>
          <p:cNvPr id="42" name="群組 15"/>
          <p:cNvGrpSpPr/>
          <p:nvPr/>
        </p:nvGrpSpPr>
        <p:grpSpPr>
          <a:xfrm>
            <a:off x="1039053" y="1963139"/>
            <a:ext cx="429109" cy="3529056"/>
            <a:chOff x="1714499" y="1120140"/>
            <a:chExt cx="628651" cy="5170113"/>
          </a:xfrm>
        </p:grpSpPr>
        <p:sp>
          <p:nvSpPr>
            <p:cNvPr id="43" name="橢圓 3"/>
            <p:cNvSpPr/>
            <p:nvPr/>
          </p:nvSpPr>
          <p:spPr>
            <a:xfrm>
              <a:off x="1714500" y="1120140"/>
              <a:ext cx="628650" cy="628650"/>
            </a:xfrm>
            <a:prstGeom prst="ellips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cxnSp>
          <p:nvCxnSpPr>
            <p:cNvPr id="44" name="直線單箭頭接點 14"/>
            <p:cNvCxnSpPr/>
            <p:nvPr/>
          </p:nvCxnSpPr>
          <p:spPr>
            <a:xfrm>
              <a:off x="2028825" y="1943100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31"/>
            <p:cNvSpPr/>
            <p:nvPr/>
          </p:nvSpPr>
          <p:spPr>
            <a:xfrm>
              <a:off x="1714499" y="2633961"/>
              <a:ext cx="628651" cy="62865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cxnSp>
          <p:nvCxnSpPr>
            <p:cNvPr id="46" name="直線單箭頭接點 32"/>
            <p:cNvCxnSpPr/>
            <p:nvPr/>
          </p:nvCxnSpPr>
          <p:spPr>
            <a:xfrm>
              <a:off x="2028825" y="3456921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橢圓 33"/>
            <p:cNvSpPr/>
            <p:nvPr/>
          </p:nvSpPr>
          <p:spPr>
            <a:xfrm>
              <a:off x="1714500" y="4147782"/>
              <a:ext cx="628650" cy="628650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cxnSp>
          <p:nvCxnSpPr>
            <p:cNvPr id="48" name="直線單箭頭接點 34"/>
            <p:cNvCxnSpPr/>
            <p:nvPr/>
          </p:nvCxnSpPr>
          <p:spPr>
            <a:xfrm>
              <a:off x="2028825" y="4970742"/>
              <a:ext cx="0" cy="61200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  <a:headEnd type="oval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橢圓 35"/>
            <p:cNvSpPr/>
            <p:nvPr/>
          </p:nvSpPr>
          <p:spPr>
            <a:xfrm>
              <a:off x="1714500" y="5661603"/>
              <a:ext cx="628650" cy="628650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endParaRPr lang="zh-TW" altLang="en-US" dirty="0"/>
            </a:p>
          </p:txBody>
        </p:sp>
      </p:grpSp>
      <p:sp>
        <p:nvSpPr>
          <p:cNvPr id="52" name="文字方塊 37"/>
          <p:cNvSpPr txBox="1"/>
          <p:nvPr/>
        </p:nvSpPr>
        <p:spPr>
          <a:xfrm>
            <a:off x="1684071" y="3828825"/>
            <a:ext cx="938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下载安装过程中关闭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杀毒软件、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Microsoft office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系列软件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en-US" altLang="zh-CN" sz="2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，否则可能导致安装失败或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插件功能无法正常运行。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字方塊 37"/>
          <p:cNvSpPr txBox="1"/>
          <p:nvPr/>
        </p:nvSpPr>
        <p:spPr>
          <a:xfrm>
            <a:off x="1724711" y="1762412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题录形式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收集管理文献资源。题录是由一组著录项目构成的一条文献记录，一般包含标题、作者、年份、期刊、作者机构等。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字方塊 37"/>
          <p:cNvSpPr txBox="1"/>
          <p:nvPr/>
        </p:nvSpPr>
        <p:spPr>
          <a:xfrm>
            <a:off x="1719630" y="2795117"/>
            <a:ext cx="957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如果之前安装了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旧版本，需先卸载旧版本再安装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防止不可预估的错误发生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TW" altLang="en-US" sz="2400" b="1" i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字方塊 37"/>
          <p:cNvSpPr txBox="1"/>
          <p:nvPr/>
        </p:nvSpPr>
        <p:spPr>
          <a:xfrm>
            <a:off x="1684071" y="4862533"/>
            <a:ext cx="9644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是授权软件（收费）。若高校已购买，学校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范围内可免费下载、使用；超出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IP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范围，部分功能停用，一些简单功能仍可用。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30580" y="7925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NE写作插件</a:t>
            </a: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安装说明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621155"/>
            <a:ext cx="6053455" cy="43713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61530" y="2225675"/>
            <a:ext cx="4522470" cy="29845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800" b="1" u="sng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+mn-lt"/>
                <a:cs typeface="+mn-lt"/>
              </a:rPr>
              <a:t>安装</a:t>
            </a:r>
            <a:r>
              <a:rPr lang="en-US" altLang="zh-CN" sz="2800" b="1" u="sng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ea typeface="+mn-lt"/>
                <a:cs typeface="+mn-lt"/>
              </a:rPr>
              <a:t>tips</a:t>
            </a:r>
            <a:endParaRPr lang="zh-CN" altLang="en-US" sz="2800" b="1" u="sng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ea typeface="+mn-lt"/>
              <a:cs typeface="+mn-lt"/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MS Word 2010及以上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800100" lvl="1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安装极速版插件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MS Word 2010以下及WPS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800100" lvl="1" indent="-342900" algn="l">
              <a:lnSpc>
                <a:spcPct val="15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0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安装经典版插件</a:t>
            </a:r>
            <a:endParaRPr lang="zh-CN" altLang="en-US" sz="20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45127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主界面–各栏目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95920" y="512677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实机介绍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0085" y="1166495"/>
            <a:ext cx="10483850" cy="51638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47921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创建个人自定义数据库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120" y="1177077"/>
            <a:ext cx="7420738" cy="52462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20" y="1338629"/>
            <a:ext cx="6687531" cy="5187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1" y="3813146"/>
            <a:ext cx="4561321" cy="2785888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2748579" y="4814806"/>
            <a:ext cx="1252626" cy="783302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设置数据库名称和存储位置（建议避免存入</a:t>
            </a:r>
            <a:r>
              <a:rPr lang="en-US" altLang="zh-CN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盘）</a:t>
            </a:r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299" y="3656301"/>
            <a:ext cx="4071071" cy="2633780"/>
          </a:xfrm>
          <a:prstGeom prst="rect">
            <a:avLst/>
          </a:prstGeom>
        </p:spPr>
      </p:pic>
      <p:sp>
        <p:nvSpPr>
          <p:cNvPr id="17" name="矩形标注 12"/>
          <p:cNvSpPr/>
          <p:nvPr/>
        </p:nvSpPr>
        <p:spPr>
          <a:xfrm>
            <a:off x="8556787" y="4814806"/>
            <a:ext cx="1125694" cy="783301"/>
          </a:xfrm>
          <a:prstGeom prst="wedgeRectCallout">
            <a:avLst>
              <a:gd name="adj1" fmla="val -92296"/>
              <a:gd name="adj2" fmla="val 1205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添加附件时对文件的操作（建议选择前两项，可备份）</a:t>
            </a:r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标注 13"/>
          <p:cNvSpPr/>
          <p:nvPr/>
        </p:nvSpPr>
        <p:spPr>
          <a:xfrm>
            <a:off x="5671346" y="5110277"/>
            <a:ext cx="958093" cy="808780"/>
          </a:xfrm>
          <a:prstGeom prst="wedgeRectCallout">
            <a:avLst>
              <a:gd name="adj1" fmla="val 80622"/>
              <a:gd name="adj2" fmla="val 5657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若勾选，则下次新建数据库则不再提示</a:t>
            </a:r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04568" y="551963"/>
            <a:ext cx="1961077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设置文件夹：分类管理文献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2376"/>
          <a:stretch>
            <a:fillRect/>
          </a:stretch>
        </p:blipFill>
        <p:spPr>
          <a:xfrm>
            <a:off x="1984160" y="1021555"/>
            <a:ext cx="5957579" cy="533042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463941" y="1315320"/>
            <a:ext cx="2021180" cy="1300428"/>
          </a:xfrm>
          <a:prstGeom prst="wedgeRectCallout">
            <a:avLst>
              <a:gd name="adj1" fmla="val -157568"/>
              <a:gd name="adj2" fmla="val 7270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在数据库的“题录”下可以建立多级文件夹来分类管理文献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标注 8"/>
          <p:cNvSpPr/>
          <p:nvPr/>
        </p:nvSpPr>
        <p:spPr>
          <a:xfrm>
            <a:off x="9537293" y="3970511"/>
            <a:ext cx="2055267" cy="1300428"/>
          </a:xfrm>
          <a:prstGeom prst="wedgeRectCallout">
            <a:avLst>
              <a:gd name="adj1" fmla="val -203371"/>
              <a:gd name="adj2" fmla="val -8980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在目标文件夹上点击鼠标右键，可以选择新建、删除、重命名等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96265" y="55160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文献（题录）录入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22" y="1196876"/>
            <a:ext cx="6829425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导入全文（自动生成题录&amp;智能更新）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b="2939"/>
          <a:stretch>
            <a:fillRect/>
          </a:stretch>
        </p:blipFill>
        <p:spPr>
          <a:xfrm>
            <a:off x="1569230" y="952706"/>
            <a:ext cx="4704889" cy="545850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/>
          <a:srcRect t="1223" b="2401"/>
          <a:stretch>
            <a:fillRect/>
          </a:stretch>
        </p:blipFill>
        <p:spPr>
          <a:xfrm>
            <a:off x="6492298" y="944879"/>
            <a:ext cx="5031828" cy="5402917"/>
          </a:xfrm>
          <a:prstGeom prst="rect">
            <a:avLst/>
          </a:prstGeom>
        </p:spPr>
      </p:pic>
      <p:sp>
        <p:nvSpPr>
          <p:cNvPr id="36" name="矩形标注 8"/>
          <p:cNvSpPr/>
          <p:nvPr/>
        </p:nvSpPr>
        <p:spPr>
          <a:xfrm>
            <a:off x="4230690" y="1945739"/>
            <a:ext cx="2001520" cy="177698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在目标文件上点击鼠标右键，选择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，或点击工具栏中的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标注 8"/>
          <p:cNvSpPr/>
          <p:nvPr/>
        </p:nvSpPr>
        <p:spPr>
          <a:xfrm>
            <a:off x="8522697" y="3264156"/>
            <a:ext cx="2001520" cy="1627692"/>
          </a:xfrm>
          <a:prstGeom prst="wedgeRectCallout">
            <a:avLst>
              <a:gd name="adj1" fmla="val 44804"/>
              <a:gd name="adj2" fmla="val -11337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支持添加单个或多个文献全文或整个文件目录及子目录（选中根目录即可）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966530" y="1412240"/>
            <a:ext cx="528320" cy="472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矩形标注 8"/>
          <p:cNvSpPr/>
          <p:nvPr/>
        </p:nvSpPr>
        <p:spPr>
          <a:xfrm>
            <a:off x="5669279" y="4746020"/>
            <a:ext cx="200152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也可直接将选中的文献全文拖拽到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文件夹或题录列表中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320" y="983516"/>
            <a:ext cx="12141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60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文献管理软件</a:t>
            </a:r>
            <a:endParaRPr lang="en-US" altLang="zh-CN" sz="60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——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助力文献管理与论文写作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 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9735" y="4665107"/>
            <a:ext cx="1771792" cy="109191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数据库（library）备份与迁移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2026301" y="4795482"/>
            <a:ext cx="4262739" cy="1499017"/>
          </a:xfrm>
          <a:prstGeom prst="wedgeRectCallout">
            <a:avLst>
              <a:gd name="adj1" fmla="val 16875"/>
              <a:gd name="adj2" fmla="val -9229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数据库备份：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的数据库文件。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的数据库包含题录、标签、笔记、附件存放位置等信息，但不包含附件。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11801" t="8947" r="13394" b="9769"/>
          <a:stretch>
            <a:fillRect/>
          </a:stretch>
        </p:blipFill>
        <p:spPr>
          <a:xfrm>
            <a:off x="6087338" y="2469535"/>
            <a:ext cx="1827301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21695" t="6533" r="24775" b="7364"/>
          <a:stretch>
            <a:fillRect/>
          </a:stretch>
        </p:blipFill>
        <p:spPr>
          <a:xfrm>
            <a:off x="4157670" y="2469534"/>
            <a:ext cx="1534160" cy="175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标注 8"/>
          <p:cNvSpPr/>
          <p:nvPr/>
        </p:nvSpPr>
        <p:spPr>
          <a:xfrm>
            <a:off x="6521334" y="4795482"/>
            <a:ext cx="3963785" cy="1494356"/>
          </a:xfrm>
          <a:prstGeom prst="wedgeRectCallout">
            <a:avLst>
              <a:gd name="adj1" fmla="val -32855"/>
              <a:gd name="adj2" fmla="val -9399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附件文件夹备份：由于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的附件是单独保存在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附件文件夹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中，因此在备份数据的时候，如果需要备份附件，则需进行相应操作。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00478" y="1298971"/>
            <a:ext cx="777712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如果需要更换电脑，需要将扩展名为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.</a:t>
            </a:r>
            <a:r>
              <a:rPr lang="en-US" altLang="zh-CN" sz="24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nel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的文件以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 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及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attachment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（附件文件夹）一起拷贝到新的电脑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数据库（library）备份与迁移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993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0229" y="991009"/>
            <a:ext cx="7965501" cy="5356788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 flipH="1">
            <a:off x="6703060" y="3512682"/>
            <a:ext cx="1139377" cy="1134921"/>
          </a:xfrm>
          <a:prstGeom prst="wedgeRectCallout">
            <a:avLst>
              <a:gd name="adj1" fmla="val 205278"/>
              <a:gd name="adj2" fmla="val -946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标注 8"/>
          <p:cNvSpPr/>
          <p:nvPr/>
        </p:nvSpPr>
        <p:spPr>
          <a:xfrm>
            <a:off x="6703060" y="3230880"/>
            <a:ext cx="3342670" cy="2011680"/>
          </a:xfrm>
          <a:prstGeom prst="wedgeRectCallout">
            <a:avLst>
              <a:gd name="adj1" fmla="val -52650"/>
              <a:gd name="adj2" fmla="val -14126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或者在界面顶部根据文件存放位置找到数据库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扩展名为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，手动备份；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备份数据库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718" y="928211"/>
            <a:ext cx="4355299" cy="5496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2120"/>
          <a:stretch>
            <a:fillRect/>
          </a:stretch>
        </p:blipFill>
        <p:spPr>
          <a:xfrm>
            <a:off x="5546659" y="996572"/>
            <a:ext cx="6216409" cy="4795520"/>
          </a:xfrm>
          <a:prstGeom prst="rect">
            <a:avLst/>
          </a:prstGeom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785332" y="4963708"/>
            <a:ext cx="474542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检索的数据库必须要有访问权限。目前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支持数百个图书馆馆藏查询与电子数据库，如中国知网、万方、维普、读秀、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Elsevier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Springer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等。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箭头: 上 7"/>
          <p:cNvSpPr/>
          <p:nvPr/>
        </p:nvSpPr>
        <p:spPr>
          <a:xfrm>
            <a:off x="2993769" y="3936608"/>
            <a:ext cx="257431" cy="966141"/>
          </a:xfrm>
          <a:prstGeom prst="up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标注 8"/>
          <p:cNvSpPr/>
          <p:nvPr/>
        </p:nvSpPr>
        <p:spPr>
          <a:xfrm>
            <a:off x="9184640" y="1220783"/>
            <a:ext cx="221488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点击批量获取可将检索结果批量取回，每页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条，需选择页数范围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53883" y="272296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33993" r="9298"/>
          <a:stretch>
            <a:fillRect/>
          </a:stretch>
        </p:blipFill>
        <p:spPr>
          <a:xfrm>
            <a:off x="7038339" y="1444462"/>
            <a:ext cx="4737100" cy="457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20261"/>
          <a:stretch>
            <a:fillRect/>
          </a:stretch>
        </p:blipFill>
        <p:spPr>
          <a:xfrm>
            <a:off x="1381986" y="1444462"/>
            <a:ext cx="5594086" cy="4372879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9406889" y="3217899"/>
            <a:ext cx="2245360" cy="73096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将勾选的检索结果保存到指定目录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标注 8"/>
          <p:cNvSpPr/>
          <p:nvPr/>
        </p:nvSpPr>
        <p:spPr>
          <a:xfrm>
            <a:off x="4003041" y="2550159"/>
            <a:ext cx="2326639" cy="95457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系统自动勾选检索结果，可点击勾选题录，自行调整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97" y="615293"/>
            <a:ext cx="3550572" cy="2571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108" y="910940"/>
            <a:ext cx="9301157" cy="5535164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7112000" y="998040"/>
            <a:ext cx="2966720" cy="1501175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，选择数据库，并下载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标注 8"/>
          <p:cNvSpPr/>
          <p:nvPr/>
        </p:nvSpPr>
        <p:spPr>
          <a:xfrm>
            <a:off x="1837689" y="5539658"/>
            <a:ext cx="2245360" cy="730969"/>
          </a:xfrm>
          <a:prstGeom prst="wedgeRectCallout">
            <a:avLst>
              <a:gd name="adj1" fmla="val 51235"/>
              <a:gd name="adj2" fmla="val -1238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常用数据库可加星收藏，靠前排列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8848393" y="4101207"/>
            <a:ext cx="2134872" cy="1272126"/>
          </a:xfrm>
          <a:prstGeom prst="wedgeRectCallout">
            <a:avLst>
              <a:gd name="adj1" fmla="val 14114"/>
              <a:gd name="adj2" fmla="val -12862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可单独下载一篇，也可批量下载，但不能同时选择多个数据库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在线检索（下载全文/添加附件）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5529" y="1001285"/>
            <a:ext cx="8996917" cy="5356622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3413760" y="2257969"/>
            <a:ext cx="296672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，选择本地文件，上传添加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171" y="1221415"/>
            <a:ext cx="8578884" cy="4878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12" y="1281108"/>
            <a:ext cx="6780805" cy="4999731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8356044" y="3982721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知网每次最多可导出数据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718" y="900083"/>
            <a:ext cx="7351842" cy="54724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261" y="1120163"/>
            <a:ext cx="4791075" cy="3838575"/>
          </a:xfrm>
          <a:prstGeom prst="rect">
            <a:avLst/>
          </a:prstGeom>
        </p:spPr>
      </p:pic>
      <p:sp>
        <p:nvSpPr>
          <p:cNvPr id="18" name="矩形标注 8"/>
          <p:cNvSpPr/>
          <p:nvPr/>
        </p:nvSpPr>
        <p:spPr>
          <a:xfrm>
            <a:off x="1920240" y="4733857"/>
            <a:ext cx="241808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选中导入目标文件夹，点击鼠标右键，选择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标注 8"/>
          <p:cNvSpPr/>
          <p:nvPr/>
        </p:nvSpPr>
        <p:spPr>
          <a:xfrm>
            <a:off x="9421657" y="2454088"/>
            <a:ext cx="1763842" cy="82323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找到格式文件所在位置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标注 8"/>
          <p:cNvSpPr/>
          <p:nvPr/>
        </p:nvSpPr>
        <p:spPr>
          <a:xfrm>
            <a:off x="8721804" y="5018507"/>
            <a:ext cx="2057956" cy="886636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选择与导出格式相对应的过滤器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5445760" y="5267129"/>
            <a:ext cx="2746296" cy="100954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：有“复制”选项的数据库亦可以用剪贴板作为导入来源，如万方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115" y="1027430"/>
            <a:ext cx="10128885" cy="520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365" y="1709420"/>
            <a:ext cx="5700395" cy="4260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格式文件（批量导入题录）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9545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719" y="2072878"/>
            <a:ext cx="10227169" cy="43890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0748" r="3142"/>
          <a:stretch>
            <a:fillRect/>
          </a:stretch>
        </p:blipFill>
        <p:spPr>
          <a:xfrm>
            <a:off x="5204710" y="487680"/>
            <a:ext cx="6600435" cy="285046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7995920" y="5699760"/>
            <a:ext cx="640080" cy="365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018756" y="5686771"/>
            <a:ext cx="599440" cy="375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下 16"/>
          <p:cNvSpPr/>
          <p:nvPr/>
        </p:nvSpPr>
        <p:spPr>
          <a:xfrm rot="13006803">
            <a:off x="3885880" y="1989779"/>
            <a:ext cx="219303" cy="37456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/>
          <p:cNvSpPr/>
          <p:nvPr/>
        </p:nvSpPr>
        <p:spPr>
          <a:xfrm rot="14597129">
            <a:off x="5122322" y="4425787"/>
            <a:ext cx="248390" cy="11307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76200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04537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4231004" y="2088712"/>
            <a:ext cx="6407151" cy="28623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</a:t>
            </a:r>
            <a:r>
              <a:rPr lang="en-US" altLang="zh-CN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写作新常态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文献管理软件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功能及操作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55"/>
          <p:cNvSpPr/>
          <p:nvPr/>
        </p:nvSpPr>
        <p:spPr>
          <a:xfrm>
            <a:off x="1046564" y="2936497"/>
            <a:ext cx="2321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内容目录</a:t>
            </a:r>
            <a:endParaRPr lang="zh-CN" altLang="en-US" sz="4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627120" y="2088712"/>
            <a:ext cx="0" cy="25995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45742"/>
          <a:stretch>
            <a:fillRect/>
          </a:stretch>
        </p:blipFill>
        <p:spPr>
          <a:xfrm>
            <a:off x="1405994" y="1223830"/>
            <a:ext cx="10100206" cy="11655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07" y="2313618"/>
            <a:ext cx="5543550" cy="2981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985" y="2287340"/>
            <a:ext cx="3945960" cy="2656251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354965" y="5428116"/>
            <a:ext cx="3022905" cy="842905"/>
          </a:xfrm>
          <a:prstGeom prst="wedgeRectCallout">
            <a:avLst>
              <a:gd name="adj1" fmla="val 22999"/>
              <a:gd name="adj2" fmla="val -42246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官网主页，下载浏览器插件，解压到当前位置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47" y="5242418"/>
            <a:ext cx="3855036" cy="111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239" y="1196137"/>
            <a:ext cx="10102455" cy="5203650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6722132" y="642581"/>
            <a:ext cx="4784068" cy="1637696"/>
          </a:xfrm>
          <a:prstGeom prst="wedgeRectCallout">
            <a:avLst>
              <a:gd name="adj1" fmla="val -74408"/>
              <a:gd name="adj2" fmla="val 145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启动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Chrome/360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极速浏览器，在地址栏中输入：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chrome://extensions/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，打开页面右上角的“开发者模式开关”，点击页面左上角的“加载已解压的扩展程序”，选择扩展程序目录至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网络捕手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0577" y="1210001"/>
            <a:ext cx="9177582" cy="51288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891" y="1149040"/>
            <a:ext cx="5502144" cy="2963862"/>
          </a:xfrm>
          <a:prstGeom prst="rect">
            <a:avLst/>
          </a:prstGeom>
        </p:spPr>
      </p:pic>
      <p:sp>
        <p:nvSpPr>
          <p:cNvPr id="17" name="矩形标注 8"/>
          <p:cNvSpPr/>
          <p:nvPr/>
        </p:nvSpPr>
        <p:spPr>
          <a:xfrm>
            <a:off x="1500577" y="1704360"/>
            <a:ext cx="3675438" cy="1919042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安装目录内的“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plugins”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文件夹，找到“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NoteExpress.crx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这个文件（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需要安装最新</a:t>
            </a:r>
            <a:r>
              <a:rPr lang="en-US" altLang="zh-CN" sz="2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）；拖拽到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极速浏览器中，并点击“添加”。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7"/>
          <a:stretch>
            <a:fillRect/>
          </a:stretch>
        </p:blipFill>
        <p:spPr>
          <a:xfrm>
            <a:off x="1132838" y="1463556"/>
            <a:ext cx="10750921" cy="3768843"/>
          </a:xfrm>
          <a:prstGeom prst="rect">
            <a:avLst/>
          </a:prstGeom>
        </p:spPr>
      </p:pic>
      <p:sp>
        <p:nvSpPr>
          <p:cNvPr id="22" name="矩形标注 8"/>
          <p:cNvSpPr/>
          <p:nvPr/>
        </p:nvSpPr>
        <p:spPr>
          <a:xfrm>
            <a:off x="2677158" y="3779520"/>
            <a:ext cx="3672842" cy="1280674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如果使用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360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安全浏览器或其他双内核浏览器，在使用插件时，请切换到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Chromium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内核模式。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5771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0"/>
          <a:stretch>
            <a:fillRect/>
          </a:stretch>
        </p:blipFill>
        <p:spPr>
          <a:xfrm>
            <a:off x="1155905" y="1365324"/>
            <a:ext cx="10650015" cy="4869038"/>
          </a:xfrm>
          <a:prstGeom prst="rect">
            <a:avLst/>
          </a:prstGeom>
        </p:spPr>
      </p:pic>
      <p:sp>
        <p:nvSpPr>
          <p:cNvPr id="22" name="矩形标注 8"/>
          <p:cNvSpPr/>
          <p:nvPr/>
        </p:nvSpPr>
        <p:spPr>
          <a:xfrm>
            <a:off x="8610598" y="2214693"/>
            <a:ext cx="3286762" cy="4019669"/>
          </a:xfrm>
          <a:prstGeom prst="wedgeRectCallout">
            <a:avLst>
              <a:gd name="adj1" fmla="val 4904"/>
              <a:gd name="adj2" fmla="val -1702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插件程序必须配合本地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程序一起使用，如果本地的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程序没有启动，点击插件时会启动本地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程序。这类操作需要用户授权才能执行。如果您遇到如下的提示，请先勾选“记住我对此类链接的选择”，然后点击“启动应用”，本次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程序启动后，再次点击浏览器插件，即可正常使用。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8768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6667" y="2699114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/>
          <a:stretch>
            <a:fillRect/>
          </a:stretch>
        </p:blipFill>
        <p:spPr>
          <a:xfrm>
            <a:off x="1247445" y="1049695"/>
            <a:ext cx="8367527" cy="5298102"/>
          </a:xfrm>
          <a:prstGeom prst="rect">
            <a:avLst/>
          </a:prstGeom>
        </p:spPr>
      </p:pic>
      <p:sp>
        <p:nvSpPr>
          <p:cNvPr id="22" name="矩形标注 8"/>
          <p:cNvSpPr/>
          <p:nvPr/>
        </p:nvSpPr>
        <p:spPr>
          <a:xfrm>
            <a:off x="9930868" y="3178836"/>
            <a:ext cx="1575332" cy="712443"/>
          </a:xfrm>
          <a:prstGeom prst="wedgeRectCallout">
            <a:avLst>
              <a:gd name="adj1" fmla="val -87554"/>
              <a:gd name="adj2" fmla="val 1068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插件界面布局介绍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64997" y="48768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24" y="1117538"/>
            <a:ext cx="8475675" cy="5297297"/>
          </a:xfrm>
          <a:prstGeom prst="rect">
            <a:avLst/>
          </a:prstGeom>
        </p:spPr>
      </p:pic>
      <p:sp>
        <p:nvSpPr>
          <p:cNvPr id="17" name="矩形标注 8"/>
          <p:cNvSpPr/>
          <p:nvPr/>
        </p:nvSpPr>
        <p:spPr>
          <a:xfrm>
            <a:off x="10113748" y="3930148"/>
            <a:ext cx="1575332" cy="804412"/>
          </a:xfrm>
          <a:prstGeom prst="wedgeRectCallout">
            <a:avLst>
              <a:gd name="adj1" fmla="val -48212"/>
              <a:gd name="adj2" fmla="val -18745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专业数据库列表页保存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80720" y="451517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1120381"/>
            <a:ext cx="7169150" cy="5310482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9533583" y="3591378"/>
            <a:ext cx="1575332" cy="777421"/>
          </a:xfrm>
          <a:prstGeom prst="wedgeRectCallout">
            <a:avLst>
              <a:gd name="adj1" fmla="val -81104"/>
              <a:gd name="adj2" fmla="val -1517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专业数据库详情页保存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556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浏览器插件 – 网络捕手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1960" y="2688795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29" y="1063687"/>
            <a:ext cx="8561462" cy="5327132"/>
          </a:xfrm>
          <a:prstGeom prst="rect">
            <a:avLst/>
          </a:prstGeom>
        </p:spPr>
      </p:pic>
      <p:sp>
        <p:nvSpPr>
          <p:cNvPr id="17" name="矩形标注 8"/>
          <p:cNvSpPr/>
          <p:nvPr/>
        </p:nvSpPr>
        <p:spPr>
          <a:xfrm>
            <a:off x="10249863" y="3630692"/>
            <a:ext cx="1256337" cy="569172"/>
          </a:xfrm>
          <a:prstGeom prst="wedgeRectCallout">
            <a:avLst>
              <a:gd name="adj1" fmla="val -57652"/>
              <a:gd name="adj2" fmla="val -19995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普通网页保存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05155" y="51286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文献整理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9730" y="1064395"/>
            <a:ext cx="6286500" cy="49625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4691380" y="2997925"/>
            <a:ext cx="4503420" cy="14147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buClr>
                <a:srgbClr val="FFC000"/>
              </a:buClr>
              <a:buSzTx/>
              <a:buFontTx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阅读&amp;写作新常态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l">
              <a:buClr>
                <a:srgbClr val="FFC000"/>
              </a:buClr>
              <a:buSzTx/>
              <a:buFontTx/>
            </a:pP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5233" y="2858940"/>
            <a:ext cx="1146147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查重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1851" y="864812"/>
            <a:ext cx="9369382" cy="5536167"/>
          </a:xfrm>
          <a:prstGeom prst="rect">
            <a:avLst/>
          </a:prstGeom>
        </p:spPr>
      </p:pic>
      <p:sp>
        <p:nvSpPr>
          <p:cNvPr id="8" name="矩形标注 8"/>
          <p:cNvSpPr/>
          <p:nvPr/>
        </p:nvSpPr>
        <p:spPr>
          <a:xfrm>
            <a:off x="2323187" y="4864192"/>
            <a:ext cx="1845783" cy="1010472"/>
          </a:xfrm>
          <a:prstGeom prst="wedgeRectCallout">
            <a:avLst>
              <a:gd name="adj1" fmla="val 22984"/>
              <a:gd name="adj2" fmla="val -16339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提前选中待查重的文件夹，或后面再勾选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箭头: 下 11"/>
          <p:cNvSpPr/>
          <p:nvPr/>
        </p:nvSpPr>
        <p:spPr>
          <a:xfrm rot="14370602">
            <a:off x="5648923" y="2684183"/>
            <a:ext cx="281131" cy="3595605"/>
          </a:xfrm>
          <a:prstGeom prst="downArrow">
            <a:avLst>
              <a:gd name="adj1" fmla="val 4968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5799091" y="1070990"/>
            <a:ext cx="3141709" cy="1010472"/>
          </a:xfrm>
          <a:prstGeom prst="wedgeRectCallout">
            <a:avLst>
              <a:gd name="adj1" fmla="val -52592"/>
              <a:gd name="adj2" fmla="val 24783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视情况可勾选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大小写不敏感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忽略标点符号和空格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，比如对于英文文献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查重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240" y="968735"/>
            <a:ext cx="10830560" cy="546272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03350" y="270264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7823201" y="3972560"/>
            <a:ext cx="2255520" cy="182880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点击确定后，重复题录会高亮显示出来，鼠标右键进行删除；也可自行选择删除哪一个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搜索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290" y="867354"/>
            <a:ext cx="10906521" cy="44971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638384"/>
            <a:ext cx="4249102" cy="2762595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8006080" y="4846320"/>
            <a:ext cx="3027680" cy="140208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检索历史会自动保存（默认最近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次，可设置）；并可对检索结果进行保存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保存的检索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790" y="273044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搜索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4320" y="983516"/>
            <a:ext cx="9210346" cy="523315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5974080" y="2143510"/>
            <a:ext cx="1828800" cy="548640"/>
          </a:xfrm>
          <a:prstGeom prst="wedgeRectCallout">
            <a:avLst>
              <a:gd name="adj1" fmla="val -49864"/>
              <a:gd name="adj2" fmla="val 24477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本地高级检索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标记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3399" y="542549"/>
            <a:ext cx="10149840" cy="5858430"/>
          </a:xfrm>
          <a:prstGeom prst="rect">
            <a:avLst/>
          </a:prstGeom>
        </p:spPr>
      </p:pic>
      <p:sp>
        <p:nvSpPr>
          <p:cNvPr id="9" name="矩形标注 8"/>
          <p:cNvSpPr/>
          <p:nvPr/>
        </p:nvSpPr>
        <p:spPr>
          <a:xfrm>
            <a:off x="6730999" y="2320647"/>
            <a:ext cx="2534921" cy="103215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识别各种标识的含义；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点击表头各栏目可自动排序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8960" y="269996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221" y="3426049"/>
            <a:ext cx="5085715" cy="2179592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6451597" y="5666600"/>
            <a:ext cx="5232403" cy="6973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左上红块：关联文件   右上紫块：关联笔记 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左下黄块：关联文件夹 右下棕块：关联题录 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标记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9860" y="487680"/>
            <a:ext cx="9656340" cy="591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12" y="3235468"/>
            <a:ext cx="3372802" cy="316235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26212" y="3235468"/>
            <a:ext cx="3360108" cy="316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2800" y="863600"/>
            <a:ext cx="69088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标注 8"/>
          <p:cNvSpPr/>
          <p:nvPr/>
        </p:nvSpPr>
        <p:spPr>
          <a:xfrm>
            <a:off x="7991579" y="705118"/>
            <a:ext cx="2376700" cy="13309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鼠标右键可对选中文献进行标签标记；亦可直接点击工具栏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标签标记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1946322" y="4247291"/>
            <a:ext cx="1983429" cy="92414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点击标签可直接筛选定位相应文献题录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标记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45" y="1304181"/>
            <a:ext cx="6279515" cy="42802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87" y="1152291"/>
            <a:ext cx="5565353" cy="51167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606800" y="600130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标注 8"/>
          <p:cNvSpPr/>
          <p:nvPr/>
        </p:nvSpPr>
        <p:spPr>
          <a:xfrm>
            <a:off x="1559559" y="5700171"/>
            <a:ext cx="2250441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优先级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小旗子进行自定义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6733538" y="3444329"/>
            <a:ext cx="2362201" cy="99559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鼠标右键可以对题录进行删除、编辑、移动等操作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显示&amp;笔记–文献信息栏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18" y="1323937"/>
            <a:ext cx="6019262" cy="27191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r="2769"/>
          <a:stretch>
            <a:fillRect/>
          </a:stretch>
        </p:blipFill>
        <p:spPr>
          <a:xfrm>
            <a:off x="43718" y="4160096"/>
            <a:ext cx="5879562" cy="22047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22" y="1318197"/>
            <a:ext cx="5939057" cy="28418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-1" r="1287"/>
          <a:stretch>
            <a:fillRect/>
          </a:stretch>
        </p:blipFill>
        <p:spPr>
          <a:xfrm>
            <a:off x="6009101" y="4245647"/>
            <a:ext cx="6111778" cy="2155332"/>
          </a:xfrm>
          <a:prstGeom prst="rect">
            <a:avLst/>
          </a:prstGeom>
        </p:spPr>
      </p:pic>
      <p:sp>
        <p:nvSpPr>
          <p:cNvPr id="14" name="矩形标注 8"/>
          <p:cNvSpPr/>
          <p:nvPr/>
        </p:nvSpPr>
        <p:spPr>
          <a:xfrm>
            <a:off x="3064779" y="1881794"/>
            <a:ext cx="2389023" cy="985905"/>
          </a:xfrm>
          <a:prstGeom prst="wedgeRectCallout">
            <a:avLst>
              <a:gd name="adj1" fmla="val -90548"/>
              <a:gd name="adj2" fmla="val -643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综述提供快速浏览功能，以判断文章的价值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3373695" y="4589628"/>
            <a:ext cx="2338918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可直接打开全文、笔记、网址等附件。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/>
          <p:cNvSpPr/>
          <p:nvPr/>
        </p:nvSpPr>
        <p:spPr>
          <a:xfrm>
            <a:off x="6879145" y="4897178"/>
            <a:ext cx="2857078" cy="429751"/>
          </a:xfrm>
          <a:prstGeom prst="wedgeRectCallout">
            <a:avLst>
              <a:gd name="adj1" fmla="val 40036"/>
              <a:gd name="adj2" fmla="val -112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位置：文献所在文件夹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矩形标注 8"/>
          <p:cNvSpPr/>
          <p:nvPr/>
        </p:nvSpPr>
        <p:spPr>
          <a:xfrm>
            <a:off x="7914639" y="5649078"/>
            <a:ext cx="2857078" cy="429751"/>
          </a:xfrm>
          <a:prstGeom prst="wedgeRectCallout">
            <a:avLst>
              <a:gd name="adj1" fmla="val 29722"/>
              <a:gd name="adj2" fmla="val -2970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回形针：打开全文附件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矩形标注 8"/>
          <p:cNvSpPr/>
          <p:nvPr/>
        </p:nvSpPr>
        <p:spPr>
          <a:xfrm>
            <a:off x="8237642" y="2789523"/>
            <a:ext cx="2816438" cy="695573"/>
          </a:xfrm>
          <a:prstGeom prst="wedgeRectCallout">
            <a:avLst>
              <a:gd name="adj1" fmla="val 10373"/>
              <a:gd name="adj2" fmla="val -2118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随时随地做笔记，并可一键插入写作文档之中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标注 8"/>
          <p:cNvSpPr/>
          <p:nvPr/>
        </p:nvSpPr>
        <p:spPr>
          <a:xfrm>
            <a:off x="1173480" y="5325736"/>
            <a:ext cx="5554863" cy="10435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强大的附件管理功能，支持任意的附件格式，</a:t>
            </a:r>
            <a:b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比如常见的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、视屏、音频文档、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鼠标右键或拖入即可添加</a:t>
            </a:r>
            <a:r>
              <a:rPr lang="en-US" altLang="zh-CN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关联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72522" y="607979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显示–表头自定义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" y="1314807"/>
            <a:ext cx="12080240" cy="26622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188" y="2667825"/>
            <a:ext cx="5549171" cy="3763633"/>
          </a:xfrm>
          <a:prstGeom prst="rect">
            <a:avLst/>
          </a:prstGeom>
        </p:spPr>
      </p:pic>
      <p:sp>
        <p:nvSpPr>
          <p:cNvPr id="12" name="矩形标注 8"/>
          <p:cNvSpPr/>
          <p:nvPr/>
        </p:nvSpPr>
        <p:spPr>
          <a:xfrm>
            <a:off x="1290320" y="4308304"/>
            <a:ext cx="2286000" cy="1767376"/>
          </a:xfrm>
          <a:prstGeom prst="wedgeRectCallout">
            <a:avLst>
              <a:gd name="adj1" fmla="val 176548"/>
              <a:gd name="adj2" fmla="val -14437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于表头处点击鼠标右键，可自定义表头字段及其排序。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（如添加影响因子）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显示–查看题录信息[字段信息、收录范围、影响因子等]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4480" y="1077032"/>
            <a:ext cx="9784080" cy="5291390"/>
          </a:xfrm>
          <a:prstGeom prst="rect">
            <a:avLst/>
          </a:prstGeom>
        </p:spPr>
      </p:pic>
      <p:sp>
        <p:nvSpPr>
          <p:cNvPr id="15" name="矩形标注 8"/>
          <p:cNvSpPr/>
          <p:nvPr/>
        </p:nvSpPr>
        <p:spPr>
          <a:xfrm>
            <a:off x="8809295" y="3139441"/>
            <a:ext cx="2315905" cy="7721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提供期刊近五年的影响因子趋势图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00551" y="629573"/>
            <a:ext cx="8770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阅读</a:t>
            </a:r>
            <a:r>
              <a:rPr lang="en-US" altLang="zh-CN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&amp;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写作新常态 </a:t>
            </a:r>
            <a:r>
              <a:rPr lang="en-US" altLang="zh-CN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——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“无纸化时代”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1067" r="8770" b="16532"/>
          <a:stretch>
            <a:fillRect/>
          </a:stretch>
        </p:blipFill>
        <p:spPr bwMode="auto">
          <a:xfrm>
            <a:off x="9910722" y="2613493"/>
            <a:ext cx="2199987" cy="5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16" y="5016685"/>
            <a:ext cx="2115179" cy="8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b="14539"/>
          <a:stretch>
            <a:fillRect/>
          </a:stretch>
        </p:blipFill>
        <p:spPr bwMode="auto">
          <a:xfrm>
            <a:off x="9890403" y="4008361"/>
            <a:ext cx="2063184" cy="78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58" y="4889795"/>
            <a:ext cx="1653829" cy="12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9" y="1725021"/>
            <a:ext cx="7829550" cy="448627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048" r="6756"/>
          <a:stretch>
            <a:fillRect/>
          </a:stretch>
        </p:blipFill>
        <p:spPr bwMode="auto">
          <a:xfrm>
            <a:off x="7914639" y="1725021"/>
            <a:ext cx="2177850" cy="86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39" y="2946113"/>
            <a:ext cx="2177850" cy="9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46651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插入引文/笔记 &amp; 修改格式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74" name="手繪多邊形 29"/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/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/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/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/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/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/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/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/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/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597180" y="4905036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/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3415" y="1195070"/>
            <a:ext cx="462978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插入引文/笔记 &amp; 删除引文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919" y="983516"/>
            <a:ext cx="8148321" cy="5396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47327" t="7744"/>
          <a:stretch>
            <a:fillRect/>
          </a:stretch>
        </p:blipFill>
        <p:spPr>
          <a:xfrm>
            <a:off x="8780933" y="983516"/>
            <a:ext cx="2834640" cy="413883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7200" y="5008880"/>
            <a:ext cx="4104640" cy="1392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4420946" y="3210560"/>
            <a:ext cx="4276013" cy="1716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391919" y="2416482"/>
            <a:ext cx="2786527" cy="378565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步骤：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光标停留在需要插入引文之处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，选中要引用的题录，点击工具栏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或回到文档，点击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自动生成参考文献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如要删除某引文，删除引用标号（如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[6]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）即可，其他引文自动重新排序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31177" y="5316373"/>
            <a:ext cx="2952823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，鼠标选择任意多条题录；按住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，鼠标选择连续多条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修改参考文献格式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1098"/>
          <a:stretch>
            <a:fillRect/>
          </a:stretch>
        </p:blipFill>
        <p:spPr>
          <a:xfrm>
            <a:off x="1381759" y="912662"/>
            <a:ext cx="5743695" cy="54883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6045"/>
          <a:stretch>
            <a:fillRect/>
          </a:stretch>
        </p:blipFill>
        <p:spPr>
          <a:xfrm>
            <a:off x="5830176" y="965211"/>
            <a:ext cx="6321368" cy="42468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43120" y="2905760"/>
            <a:ext cx="78232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359935" y="4378087"/>
            <a:ext cx="2786527" cy="193899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如要修改参考文献格式，点击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选择其他样式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，选择目标样式，即可一键替换。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自带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余种样式。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56560" y="1463040"/>
            <a:ext cx="38608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362128" y="1727200"/>
            <a:ext cx="44704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编辑引文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56753" y="3074524"/>
            <a:ext cx="2786527" cy="286232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编辑引文：光标停在文中的引用标号处，点击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，再点击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，调出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的编辑题录页面，修改题录信息并保存，再回到文档操作框，点击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，引文信息即更新。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579" y="979041"/>
            <a:ext cx="7619415" cy="53850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92800" y="3016647"/>
            <a:ext cx="3251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去除格式化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8656" y="1020364"/>
            <a:ext cx="10554188" cy="52736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503793" y="4145018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并确认，即可生成纯文本格式文档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45793" y="4637163"/>
            <a:ext cx="1225167" cy="7078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不可逆，注意备份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将参考文献作为题录，批量导回到NE中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072" y="1083817"/>
            <a:ext cx="7815921" cy="525370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198993" y="3508470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导出文档中的所有题录到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选择倒回的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50905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3600" b="1" spc="300" dirty="0">
                <a:solidFill>
                  <a:srgbClr val="002060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数据分析和知识发现</a:t>
            </a:r>
            <a:endParaRPr lang="zh-CN" altLang="en-US" sz="3600" b="1" spc="300" dirty="0">
              <a:solidFill>
                <a:srgbClr val="002060"/>
              </a:solidFill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25" name="手繪多邊形 11"/>
          <p:cNvSpPr/>
          <p:nvPr/>
        </p:nvSpPr>
        <p:spPr>
          <a:xfrm rot="2413966" flipH="1">
            <a:off x="3355636" y="1976182"/>
            <a:ext cx="2160321" cy="2550658"/>
          </a:xfrm>
          <a:custGeom>
            <a:avLst/>
            <a:gdLst>
              <a:gd name="connsiteX0" fmla="*/ 2370421 w 2880428"/>
              <a:gd name="connsiteY0" fmla="*/ 340739 h 3400877"/>
              <a:gd name="connsiteX1" fmla="*/ 340739 w 2880428"/>
              <a:gd name="connsiteY1" fmla="*/ 510007 h 3400877"/>
              <a:gd name="connsiteX2" fmla="*/ 510007 w 2880428"/>
              <a:gd name="connsiteY2" fmla="*/ 2539689 h 3400877"/>
              <a:gd name="connsiteX3" fmla="*/ 1011073 w 2880428"/>
              <a:gd name="connsiteY3" fmla="*/ 2815365 h 3400877"/>
              <a:gd name="connsiteX4" fmla="*/ 1026531 w 2880428"/>
              <a:gd name="connsiteY4" fmla="*/ 2819367 h 3400877"/>
              <a:gd name="connsiteX5" fmla="*/ 1021213 w 2880428"/>
              <a:gd name="connsiteY5" fmla="*/ 2872120 h 3400877"/>
              <a:gd name="connsiteX6" fmla="*/ 1549970 w 2880428"/>
              <a:gd name="connsiteY6" fmla="*/ 3400877 h 3400877"/>
              <a:gd name="connsiteX7" fmla="*/ 1303497 w 2880428"/>
              <a:gd name="connsiteY7" fmla="*/ 3024951 h 3400877"/>
              <a:gd name="connsiteX8" fmla="*/ 1285592 w 2880428"/>
              <a:gd name="connsiteY8" fmla="*/ 2872123 h 3400877"/>
              <a:gd name="connsiteX9" fmla="*/ 1421789 w 2880428"/>
              <a:gd name="connsiteY9" fmla="*/ 2880320 h 3400877"/>
              <a:gd name="connsiteX10" fmla="*/ 2539689 w 2880428"/>
              <a:gd name="connsiteY10" fmla="*/ 2370421 h 3400877"/>
              <a:gd name="connsiteX11" fmla="*/ 2370421 w 2880428"/>
              <a:gd name="connsiteY11" fmla="*/ 340739 h 340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428" h="3400877">
                <a:moveTo>
                  <a:pt x="2370421" y="340739"/>
                </a:moveTo>
                <a:cubicBezTo>
                  <a:pt x="1763197" y="-173000"/>
                  <a:pt x="854478" y="-97216"/>
                  <a:pt x="340739" y="510007"/>
                </a:cubicBezTo>
                <a:cubicBezTo>
                  <a:pt x="-173000" y="1117231"/>
                  <a:pt x="-97216" y="2025950"/>
                  <a:pt x="510007" y="2539689"/>
                </a:cubicBezTo>
                <a:cubicBezTo>
                  <a:pt x="661813" y="2668124"/>
                  <a:pt x="832462" y="2759713"/>
                  <a:pt x="1011073" y="2815365"/>
                </a:cubicBezTo>
                <a:lnTo>
                  <a:pt x="1026531" y="2819367"/>
                </a:lnTo>
                <a:lnTo>
                  <a:pt x="1021213" y="2872120"/>
                </a:lnTo>
                <a:cubicBezTo>
                  <a:pt x="1021213" y="3164144"/>
                  <a:pt x="1257946" y="3400877"/>
                  <a:pt x="1549970" y="3400877"/>
                </a:cubicBezTo>
                <a:cubicBezTo>
                  <a:pt x="1425147" y="3307260"/>
                  <a:pt x="1338846" y="3173664"/>
                  <a:pt x="1303497" y="3024951"/>
                </a:cubicBezTo>
                <a:lnTo>
                  <a:pt x="1285592" y="2872123"/>
                </a:lnTo>
                <a:lnTo>
                  <a:pt x="1421789" y="2880320"/>
                </a:lnTo>
                <a:cubicBezTo>
                  <a:pt x="1836758" y="2885396"/>
                  <a:pt x="2250711" y="2711984"/>
                  <a:pt x="2539689" y="2370421"/>
                </a:cubicBezTo>
                <a:cubicBezTo>
                  <a:pt x="3053428" y="1763197"/>
                  <a:pt x="2977644" y="854478"/>
                  <a:pt x="2370421" y="340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6" name="手繪多邊形 12"/>
          <p:cNvSpPr/>
          <p:nvPr/>
        </p:nvSpPr>
        <p:spPr>
          <a:xfrm rot="2413966" flipH="1">
            <a:off x="6036805" y="1896954"/>
            <a:ext cx="1318649" cy="1655529"/>
          </a:xfrm>
          <a:custGeom>
            <a:avLst/>
            <a:gdLst>
              <a:gd name="connsiteX0" fmla="*/ 1446893 w 1758199"/>
              <a:gd name="connsiteY0" fmla="*/ 207985 h 2207372"/>
              <a:gd name="connsiteX1" fmla="*/ 207986 w 1758199"/>
              <a:gd name="connsiteY1" fmla="*/ 311306 h 2207372"/>
              <a:gd name="connsiteX2" fmla="*/ 311306 w 1758199"/>
              <a:gd name="connsiteY2" fmla="*/ 1550213 h 2207372"/>
              <a:gd name="connsiteX3" fmla="*/ 458095 w 1758199"/>
              <a:gd name="connsiteY3" fmla="*/ 1651009 h 2207372"/>
              <a:gd name="connsiteX4" fmla="*/ 507136 w 1758199"/>
              <a:gd name="connsiteY4" fmla="*/ 1674730 h 2207372"/>
              <a:gd name="connsiteX5" fmla="*/ 500765 w 1758199"/>
              <a:gd name="connsiteY5" fmla="*/ 1737932 h 2207372"/>
              <a:gd name="connsiteX6" fmla="*/ 970205 w 1758199"/>
              <a:gd name="connsiteY6" fmla="*/ 2207372 h 2207372"/>
              <a:gd name="connsiteX7" fmla="*/ 751381 w 1758199"/>
              <a:gd name="connsiteY7" fmla="*/ 1873618 h 2207372"/>
              <a:gd name="connsiteX8" fmla="*/ 736103 w 1758199"/>
              <a:gd name="connsiteY8" fmla="*/ 1743205 h 2207372"/>
              <a:gd name="connsiteX9" fmla="*/ 783503 w 1758199"/>
              <a:gd name="connsiteY9" fmla="*/ 1753056 h 2207372"/>
              <a:gd name="connsiteX10" fmla="*/ 1550214 w 1758199"/>
              <a:gd name="connsiteY10" fmla="*/ 1446893 h 2207372"/>
              <a:gd name="connsiteX11" fmla="*/ 1446893 w 1758199"/>
              <a:gd name="connsiteY11" fmla="*/ 207985 h 220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07372">
                <a:moveTo>
                  <a:pt x="1446893" y="207985"/>
                </a:moveTo>
                <a:cubicBezTo>
                  <a:pt x="1076247" y="-105599"/>
                  <a:pt x="521569" y="-59340"/>
                  <a:pt x="207986" y="311306"/>
                </a:cubicBezTo>
                <a:cubicBezTo>
                  <a:pt x="-105598" y="681952"/>
                  <a:pt x="-59340" y="1236629"/>
                  <a:pt x="311306" y="1550213"/>
                </a:cubicBezTo>
                <a:cubicBezTo>
                  <a:pt x="357637" y="1589411"/>
                  <a:pt x="406843" y="1622986"/>
                  <a:pt x="458095" y="1651009"/>
                </a:cubicBezTo>
                <a:lnTo>
                  <a:pt x="507136" y="1674730"/>
                </a:lnTo>
                <a:lnTo>
                  <a:pt x="500765" y="1737932"/>
                </a:lnTo>
                <a:cubicBezTo>
                  <a:pt x="500765" y="1997197"/>
                  <a:pt x="710940" y="2207372"/>
                  <a:pt x="970205" y="2207372"/>
                </a:cubicBezTo>
                <a:cubicBezTo>
                  <a:pt x="859385" y="2124257"/>
                  <a:pt x="782765" y="2005648"/>
                  <a:pt x="751381" y="1873618"/>
                </a:cubicBezTo>
                <a:lnTo>
                  <a:pt x="736103" y="1743205"/>
                </a:lnTo>
                <a:lnTo>
                  <a:pt x="783503" y="1753056"/>
                </a:lnTo>
                <a:cubicBezTo>
                  <a:pt x="1064057" y="1783486"/>
                  <a:pt x="1354224" y="1678546"/>
                  <a:pt x="1550214" y="1446893"/>
                </a:cubicBezTo>
                <a:cubicBezTo>
                  <a:pt x="1863797" y="1076247"/>
                  <a:pt x="1817539" y="521569"/>
                  <a:pt x="1446893" y="2079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8" name="手繪多邊形 13"/>
          <p:cNvSpPr/>
          <p:nvPr/>
        </p:nvSpPr>
        <p:spPr>
          <a:xfrm rot="2413966" flipH="1">
            <a:off x="5188862" y="3614297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9" name="手繪多邊形 15"/>
          <p:cNvSpPr/>
          <p:nvPr/>
        </p:nvSpPr>
        <p:spPr>
          <a:xfrm rot="21028325">
            <a:off x="6962425" y="3317714"/>
            <a:ext cx="1585400" cy="1889015"/>
          </a:xfrm>
          <a:custGeom>
            <a:avLst/>
            <a:gdLst>
              <a:gd name="connsiteX0" fmla="*/ 1024732 w 1758438"/>
              <a:gd name="connsiteY0" fmla="*/ 12265 h 2095191"/>
              <a:gd name="connsiteX1" fmla="*/ 1746173 w 1758438"/>
              <a:gd name="connsiteY1" fmla="*/ 1024732 h 2095191"/>
              <a:gd name="connsiteX2" fmla="*/ 733707 w 1758438"/>
              <a:gd name="connsiteY2" fmla="*/ 1746174 h 2095191"/>
              <a:gd name="connsiteX3" fmla="*/ 654362 w 1758438"/>
              <a:gd name="connsiteY3" fmla="*/ 1728701 h 2095191"/>
              <a:gd name="connsiteX4" fmla="*/ 660159 w 1758438"/>
              <a:gd name="connsiteY4" fmla="*/ 1761437 h 2095191"/>
              <a:gd name="connsiteX5" fmla="*/ 878983 w 1758438"/>
              <a:gd name="connsiteY5" fmla="*/ 2095191 h 2095191"/>
              <a:gd name="connsiteX6" fmla="*/ 409543 w 1758438"/>
              <a:gd name="connsiteY6" fmla="*/ 1625751 h 2095191"/>
              <a:gd name="connsiteX7" fmla="*/ 409870 w 1758438"/>
              <a:gd name="connsiteY7" fmla="*/ 1622507 h 2095191"/>
              <a:gd name="connsiteX8" fmla="*/ 407684 w 1758438"/>
              <a:gd name="connsiteY8" fmla="*/ 1621404 h 2095191"/>
              <a:gd name="connsiteX9" fmla="*/ 12265 w 1758438"/>
              <a:gd name="connsiteY9" fmla="*/ 733707 h 2095191"/>
              <a:gd name="connsiteX10" fmla="*/ 1024732 w 1758438"/>
              <a:gd name="connsiteY10" fmla="*/ 12265 h 209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8438" h="2095191">
                <a:moveTo>
                  <a:pt x="1024732" y="12265"/>
                </a:moveTo>
                <a:cubicBezTo>
                  <a:pt x="1503537" y="92630"/>
                  <a:pt x="1826538" y="545927"/>
                  <a:pt x="1746173" y="1024732"/>
                </a:cubicBezTo>
                <a:cubicBezTo>
                  <a:pt x="1665809" y="1503538"/>
                  <a:pt x="1212512" y="1826538"/>
                  <a:pt x="733707" y="1746174"/>
                </a:cubicBezTo>
                <a:lnTo>
                  <a:pt x="654362" y="1728701"/>
                </a:lnTo>
                <a:lnTo>
                  <a:pt x="660159" y="1761437"/>
                </a:lnTo>
                <a:cubicBezTo>
                  <a:pt x="691543" y="1893467"/>
                  <a:pt x="768163" y="2012076"/>
                  <a:pt x="878983" y="2095191"/>
                </a:cubicBezTo>
                <a:cubicBezTo>
                  <a:pt x="619718" y="2095191"/>
                  <a:pt x="409543" y="1885016"/>
                  <a:pt x="409543" y="1625751"/>
                </a:cubicBezTo>
                <a:lnTo>
                  <a:pt x="409870" y="1622507"/>
                </a:lnTo>
                <a:lnTo>
                  <a:pt x="407684" y="1621404"/>
                </a:lnTo>
                <a:cubicBezTo>
                  <a:pt x="118611" y="1437566"/>
                  <a:pt x="-48008" y="1092811"/>
                  <a:pt x="12265" y="733707"/>
                </a:cubicBezTo>
                <a:cubicBezTo>
                  <a:pt x="92629" y="254901"/>
                  <a:pt x="545926" y="-68099"/>
                  <a:pt x="1024732" y="122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764535" y="2894723"/>
            <a:ext cx="164802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重要专家</a:t>
            </a:r>
            <a:endParaRPr kumimoji="1" lang="en-US" altLang="zh-TW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344298" y="4124442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发文趋势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6179550" y="2414865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主要机构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104306" y="3950980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研究热点</a:t>
            </a:r>
            <a:endParaRPr kumimoji="1" lang="en-US" altLang="zh-TW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3697082" y="2305830"/>
            <a:ext cx="17615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作者统计</a:t>
            </a:r>
            <a:endParaRPr kumimoji="1" lang="zh-TW" altLang="zh-TW" sz="28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308913" y="3764944"/>
            <a:ext cx="1310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2"/>
                </a:solidFill>
                <a:cs typeface="+mn-ea"/>
                <a:sym typeface="+mn-lt"/>
              </a:rPr>
              <a:t>年份统计</a:t>
            </a:r>
            <a:endParaRPr kumimoji="1" lang="en-US" altLang="zh-TW" sz="16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027513" y="3520689"/>
            <a:ext cx="1439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bg2"/>
                </a:solidFill>
                <a:cs typeface="+mn-ea"/>
                <a:sym typeface="+mn-lt"/>
              </a:rPr>
              <a:t>关键词统计</a:t>
            </a:r>
            <a:endParaRPr kumimoji="1" lang="zh-TW" altLang="zh-TW" sz="20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124444" y="2045533"/>
            <a:ext cx="137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机构统计</a:t>
            </a:r>
            <a:endParaRPr kumimoji="1" lang="zh-TW" altLang="zh-TW" sz="20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手繪多邊形 13"/>
          <p:cNvSpPr/>
          <p:nvPr/>
        </p:nvSpPr>
        <p:spPr>
          <a:xfrm rot="2413966" flipH="1">
            <a:off x="8104954" y="1889274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8278768" y="2433557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主要期刊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230247" y="2041525"/>
            <a:ext cx="131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来源统计</a:t>
            </a:r>
            <a:endParaRPr kumimoji="1"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文件夹信息统计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582" y="983516"/>
            <a:ext cx="7378890" cy="53575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60" y="1181302"/>
            <a:ext cx="5967742" cy="428329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37615" y="1275903"/>
            <a:ext cx="278652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50077" y="5077540"/>
            <a:ext cx="2946625" cy="132343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可以选择题录的指定字段进行频次统计，统计结果可以另存为文本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txt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CSV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）文件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标注 8"/>
          <p:cNvSpPr/>
          <p:nvPr/>
        </p:nvSpPr>
        <p:spPr>
          <a:xfrm>
            <a:off x="9049942" y="509575"/>
            <a:ext cx="1493520" cy="710721"/>
          </a:xfrm>
          <a:prstGeom prst="wedgeRectCallout">
            <a:avLst>
              <a:gd name="adj1" fmla="val -53457"/>
              <a:gd name="adj2" fmla="val 946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字段可于表头自定义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虚拟文件夹组织–频次统计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736" y="1100134"/>
            <a:ext cx="2972645" cy="5191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10" y="1100134"/>
            <a:ext cx="2562940" cy="3399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020" y="1208601"/>
            <a:ext cx="2212157" cy="435269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标注 8"/>
          <p:cNvSpPr/>
          <p:nvPr/>
        </p:nvSpPr>
        <p:spPr>
          <a:xfrm>
            <a:off x="4784051" y="4950297"/>
            <a:ext cx="2560399" cy="1222001"/>
          </a:xfrm>
          <a:prstGeom prst="wedgeRectCallout">
            <a:avLst>
              <a:gd name="adj1" fmla="val -115645"/>
              <a:gd name="adj2" fmla="val -508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浏览词频，快速识别该研究主题的主要研究人员、机构等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数据分析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868" y="888659"/>
            <a:ext cx="8962424" cy="5405439"/>
          </a:xfrm>
          <a:prstGeom prst="rect">
            <a:avLst/>
          </a:prstGeom>
        </p:spPr>
      </p:pic>
      <p:sp>
        <p:nvSpPr>
          <p:cNvPr id="16" name="矩形标注 8"/>
          <p:cNvSpPr/>
          <p:nvPr/>
        </p:nvSpPr>
        <p:spPr>
          <a:xfrm>
            <a:off x="8664307" y="2960695"/>
            <a:ext cx="1526173" cy="1016318"/>
          </a:xfrm>
          <a:prstGeom prst="wedgeRectCallout">
            <a:avLst>
              <a:gd name="adj1" fmla="val -62778"/>
              <a:gd name="adj2" fmla="val -1147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批量选中题录，点击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00551" y="629573"/>
            <a:ext cx="10517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新常态下的新挑战 </a:t>
            </a:r>
            <a:r>
              <a:rPr lang="en-US" altLang="zh-CN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—— </a:t>
            </a: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文献电子化带来的问题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130042" y="2090865"/>
            <a:ext cx="3530597" cy="3997836"/>
            <a:chOff x="2192463" y="864126"/>
            <a:chExt cx="4819912" cy="5302266"/>
          </a:xfrm>
        </p:grpSpPr>
        <p:sp>
          <p:nvSpPr>
            <p:cNvPr id="46" name="椭圆 45"/>
            <p:cNvSpPr/>
            <p:nvPr/>
          </p:nvSpPr>
          <p:spPr>
            <a:xfrm flipH="1">
              <a:off x="2426553" y="1295760"/>
              <a:ext cx="4495440" cy="449544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2192463" y="1723008"/>
              <a:ext cx="1381202" cy="1381200"/>
              <a:chOff x="2248247" y="1459943"/>
              <a:chExt cx="1381202" cy="1381200"/>
            </a:xfrm>
          </p:grpSpPr>
          <p:sp>
            <p:nvSpPr>
              <p:cNvPr id="186" name="椭圆 185"/>
              <p:cNvSpPr/>
              <p:nvPr/>
            </p:nvSpPr>
            <p:spPr>
              <a:xfrm rot="20275933">
                <a:off x="2248247" y="1459943"/>
                <a:ext cx="1381202" cy="1381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87" name="组合 186"/>
              <p:cNvGrpSpPr/>
              <p:nvPr/>
            </p:nvGrpSpPr>
            <p:grpSpPr>
              <a:xfrm>
                <a:off x="2366206" y="1577901"/>
                <a:ext cx="1145285" cy="1145283"/>
                <a:chOff x="805021" y="2837021"/>
                <a:chExt cx="770300" cy="770300"/>
              </a:xfrm>
            </p:grpSpPr>
            <p:sp>
              <p:nvSpPr>
                <p:cNvPr id="188" name="椭圆 187"/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89" name="组合 188"/>
                <p:cNvGrpSpPr/>
                <p:nvPr/>
              </p:nvGrpSpPr>
              <p:grpSpPr>
                <a:xfrm>
                  <a:off x="981696" y="2990395"/>
                  <a:ext cx="416951" cy="463550"/>
                  <a:chOff x="831852" y="3935417"/>
                  <a:chExt cx="1903407" cy="2116140"/>
                </a:xfrm>
              </p:grpSpPr>
              <p:sp>
                <p:nvSpPr>
                  <p:cNvPr id="190" name="Freeform 5"/>
                  <p:cNvSpPr/>
                  <p:nvPr/>
                </p:nvSpPr>
                <p:spPr bwMode="auto">
                  <a:xfrm>
                    <a:off x="831852" y="3935417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1" name="Freeform 6"/>
                  <p:cNvSpPr/>
                  <p:nvPr/>
                </p:nvSpPr>
                <p:spPr bwMode="auto">
                  <a:xfrm>
                    <a:off x="1816097" y="4135441"/>
                    <a:ext cx="919162" cy="1916116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2" name="Freeform 7"/>
                  <p:cNvSpPr/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3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4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5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6" name="Freeform 11"/>
                  <p:cNvSpPr/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7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8" name="Freeform 13"/>
                  <p:cNvSpPr/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9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0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1" name="Freeform 16"/>
                  <p:cNvSpPr/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2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3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4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5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6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7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8" name="Freeform 23"/>
                  <p:cNvSpPr/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9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0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1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2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3" name="Freeform 28"/>
                  <p:cNvSpPr/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4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5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6" name="Freeform 31"/>
                  <p:cNvSpPr/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7" name="Freeform 32"/>
                  <p:cNvSpPr/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48" name="椭圆 47"/>
            <p:cNvSpPr/>
            <p:nvPr/>
          </p:nvSpPr>
          <p:spPr>
            <a:xfrm rot="21202886">
              <a:off x="3893072" y="2580112"/>
              <a:ext cx="1891116" cy="18911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algn="ctr"/>
              <a:endPara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49" name="直接连接符 48"/>
            <p:cNvCxnSpPr>
              <a:stCxn id="186" idx="5"/>
              <a:endCxn id="48" idx="1"/>
            </p:cNvCxnSpPr>
            <p:nvPr/>
          </p:nvCxnSpPr>
          <p:spPr>
            <a:xfrm>
              <a:off x="3519084" y="2682694"/>
              <a:ext cx="578329" cy="25588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2621482" y="4492634"/>
              <a:ext cx="1673758" cy="1673758"/>
              <a:chOff x="2165760" y="2268619"/>
              <a:chExt cx="928974" cy="928974"/>
            </a:xfrm>
          </p:grpSpPr>
          <p:sp>
            <p:nvSpPr>
              <p:cNvPr id="154" name="椭圆 153"/>
              <p:cNvSpPr/>
              <p:nvPr/>
            </p:nvSpPr>
            <p:spPr>
              <a:xfrm rot="2296763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55" name="组合 154"/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156" name="椭圆 155"/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57" name="组合 156"/>
                <p:cNvGrpSpPr/>
                <p:nvPr/>
              </p:nvGrpSpPr>
              <p:grpSpPr>
                <a:xfrm>
                  <a:off x="981695" y="2990396"/>
                  <a:ext cx="416952" cy="463550"/>
                  <a:chOff x="831850" y="3935413"/>
                  <a:chExt cx="1903413" cy="2116137"/>
                </a:xfrm>
              </p:grpSpPr>
              <p:sp>
                <p:nvSpPr>
                  <p:cNvPr id="158" name="Freeform 5"/>
                  <p:cNvSpPr/>
                  <p:nvPr/>
                </p:nvSpPr>
                <p:spPr bwMode="auto">
                  <a:xfrm>
                    <a:off x="831850" y="3935413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9" name="Freeform 6"/>
                  <p:cNvSpPr/>
                  <p:nvPr/>
                </p:nvSpPr>
                <p:spPr bwMode="auto">
                  <a:xfrm>
                    <a:off x="1816100" y="4135438"/>
                    <a:ext cx="919163" cy="1916112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0" name="Freeform 7"/>
                  <p:cNvSpPr/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1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2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3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4" name="Freeform 11"/>
                  <p:cNvSpPr/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5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6" name="Freeform 13"/>
                  <p:cNvSpPr/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7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8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9" name="Freeform 16"/>
                  <p:cNvSpPr/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0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1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2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3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4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5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6" name="Freeform 23"/>
                  <p:cNvSpPr/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7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8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9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0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1" name="Freeform 28"/>
                  <p:cNvSpPr/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2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3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4" name="Freeform 31"/>
                  <p:cNvSpPr/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5" name="Freeform 32"/>
                  <p:cNvSpPr/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1" name="组合 50"/>
            <p:cNvGrpSpPr/>
            <p:nvPr/>
          </p:nvGrpSpPr>
          <p:grpSpPr>
            <a:xfrm>
              <a:off x="5961823" y="4078059"/>
              <a:ext cx="1050552" cy="1050553"/>
              <a:chOff x="2165757" y="2268619"/>
              <a:chExt cx="928973" cy="928974"/>
            </a:xfrm>
          </p:grpSpPr>
          <p:sp>
            <p:nvSpPr>
              <p:cNvPr id="122" name="椭圆 121"/>
              <p:cNvSpPr/>
              <p:nvPr/>
            </p:nvSpPr>
            <p:spPr>
              <a:xfrm rot="1600456">
                <a:off x="2165757" y="2268619"/>
                <a:ext cx="928973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23" name="组合 122"/>
              <p:cNvGrpSpPr/>
              <p:nvPr/>
            </p:nvGrpSpPr>
            <p:grpSpPr>
              <a:xfrm>
                <a:off x="2245096" y="2347958"/>
                <a:ext cx="770299" cy="770300"/>
                <a:chOff x="805020" y="2837023"/>
                <a:chExt cx="770299" cy="770300"/>
              </a:xfrm>
            </p:grpSpPr>
            <p:sp>
              <p:nvSpPr>
                <p:cNvPr id="124" name="椭圆 123"/>
                <p:cNvSpPr/>
                <p:nvPr/>
              </p:nvSpPr>
              <p:spPr>
                <a:xfrm>
                  <a:off x="805020" y="2837023"/>
                  <a:ext cx="770299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25" name="组合 124"/>
                <p:cNvGrpSpPr/>
                <p:nvPr/>
              </p:nvGrpSpPr>
              <p:grpSpPr>
                <a:xfrm>
                  <a:off x="1008819" y="3045688"/>
                  <a:ext cx="280286" cy="376960"/>
                  <a:chOff x="955675" y="4187825"/>
                  <a:chExt cx="1279526" cy="1720850"/>
                </a:xfrm>
              </p:grpSpPr>
              <p:sp>
                <p:nvSpPr>
                  <p:cNvPr id="129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0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1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5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6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8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9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0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1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2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5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6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7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8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9" name="Freeform 28"/>
                  <p:cNvSpPr/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0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1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2" name="Freeform 31"/>
                  <p:cNvSpPr/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2" name="组合 51"/>
            <p:cNvGrpSpPr/>
            <p:nvPr/>
          </p:nvGrpSpPr>
          <p:grpSpPr>
            <a:xfrm>
              <a:off x="5830793" y="1634906"/>
              <a:ext cx="911242" cy="911240"/>
              <a:chOff x="2165760" y="2268619"/>
              <a:chExt cx="928974" cy="928974"/>
            </a:xfrm>
            <a:effectLst/>
          </p:grpSpPr>
          <p:sp>
            <p:nvSpPr>
              <p:cNvPr id="90" name="椭圆 89"/>
              <p:cNvSpPr/>
              <p:nvPr/>
            </p:nvSpPr>
            <p:spPr>
              <a:xfrm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93" name="组合 92"/>
              <p:cNvGrpSpPr/>
              <p:nvPr/>
            </p:nvGrpSpPr>
            <p:grpSpPr>
              <a:xfrm>
                <a:off x="2448895" y="2556621"/>
                <a:ext cx="280286" cy="376959"/>
                <a:chOff x="955675" y="4187825"/>
                <a:chExt cx="1279526" cy="1720850"/>
              </a:xfrm>
            </p:grpSpPr>
            <p:sp>
              <p:nvSpPr>
                <p:cNvPr id="97" name="Freeform 8"/>
                <p:cNvSpPr/>
                <p:nvPr/>
              </p:nvSpPr>
              <p:spPr bwMode="auto">
                <a:xfrm>
                  <a:off x="2106613" y="4387850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8" name="Freeform 9"/>
                <p:cNvSpPr/>
                <p:nvPr/>
              </p:nvSpPr>
              <p:spPr bwMode="auto">
                <a:xfrm>
                  <a:off x="2106613" y="4656138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9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9" name="Freeform 10"/>
                <p:cNvSpPr/>
                <p:nvPr/>
              </p:nvSpPr>
              <p:spPr bwMode="auto">
                <a:xfrm>
                  <a:off x="1125538" y="5530850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0" name="Freeform 11"/>
                <p:cNvSpPr/>
                <p:nvPr/>
              </p:nvSpPr>
              <p:spPr bwMode="auto">
                <a:xfrm>
                  <a:off x="1125538" y="4995863"/>
                  <a:ext cx="125413" cy="176212"/>
                </a:xfrm>
                <a:custGeom>
                  <a:avLst/>
                  <a:gdLst>
                    <a:gd name="T0" fmla="*/ 0 w 79"/>
                    <a:gd name="T1" fmla="*/ 111 h 111"/>
                    <a:gd name="T2" fmla="*/ 79 w 79"/>
                    <a:gd name="T3" fmla="*/ 111 h 111"/>
                    <a:gd name="T4" fmla="*/ 79 w 79"/>
                    <a:gd name="T5" fmla="*/ 9 h 111"/>
                    <a:gd name="T6" fmla="*/ 0 w 79"/>
                    <a:gd name="T7" fmla="*/ 0 h 111"/>
                    <a:gd name="T8" fmla="*/ 0 w 79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1">
                      <a:moveTo>
                        <a:pt x="0" y="111"/>
                      </a:moveTo>
                      <a:lnTo>
                        <a:pt x="79" y="111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2" name="Freeform 13"/>
                <p:cNvSpPr/>
                <p:nvPr/>
              </p:nvSpPr>
              <p:spPr bwMode="auto">
                <a:xfrm>
                  <a:off x="1125538" y="5262563"/>
                  <a:ext cx="125413" cy="177800"/>
                </a:xfrm>
                <a:custGeom>
                  <a:avLst/>
                  <a:gdLst>
                    <a:gd name="T0" fmla="*/ 0 w 79"/>
                    <a:gd name="T1" fmla="*/ 112 h 112"/>
                    <a:gd name="T2" fmla="*/ 79 w 79"/>
                    <a:gd name="T3" fmla="*/ 112 h 112"/>
                    <a:gd name="T4" fmla="*/ 79 w 79"/>
                    <a:gd name="T5" fmla="*/ 10 h 112"/>
                    <a:gd name="T6" fmla="*/ 0 w 79"/>
                    <a:gd name="T7" fmla="*/ 0 h 112"/>
                    <a:gd name="T8" fmla="*/ 0 w 79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2">
                      <a:moveTo>
                        <a:pt x="0" y="112"/>
                      </a:moveTo>
                      <a:lnTo>
                        <a:pt x="79" y="112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3" name="Freeform 14"/>
                <p:cNvSpPr/>
                <p:nvPr/>
              </p:nvSpPr>
              <p:spPr bwMode="auto">
                <a:xfrm>
                  <a:off x="1125538" y="4187825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4" name="Freeform 15"/>
                <p:cNvSpPr/>
                <p:nvPr/>
              </p:nvSpPr>
              <p:spPr bwMode="auto">
                <a:xfrm>
                  <a:off x="955675" y="4187825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6" name="Freeform 17"/>
                <p:cNvSpPr/>
                <p:nvPr/>
              </p:nvSpPr>
              <p:spPr bwMode="auto">
                <a:xfrm>
                  <a:off x="2106613" y="4924425"/>
                  <a:ext cx="128588" cy="180975"/>
                </a:xfrm>
                <a:custGeom>
                  <a:avLst/>
                  <a:gdLst>
                    <a:gd name="T0" fmla="*/ 0 w 81"/>
                    <a:gd name="T1" fmla="*/ 114 h 114"/>
                    <a:gd name="T2" fmla="*/ 81 w 81"/>
                    <a:gd name="T3" fmla="*/ 114 h 114"/>
                    <a:gd name="T4" fmla="*/ 81 w 81"/>
                    <a:gd name="T5" fmla="*/ 9 h 114"/>
                    <a:gd name="T6" fmla="*/ 0 w 81"/>
                    <a:gd name="T7" fmla="*/ 0 h 114"/>
                    <a:gd name="T8" fmla="*/ 0 w 81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4">
                      <a:moveTo>
                        <a:pt x="0" y="114"/>
                      </a:moveTo>
                      <a:lnTo>
                        <a:pt x="81" y="114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7" name="Freeform 18"/>
                <p:cNvSpPr/>
                <p:nvPr/>
              </p:nvSpPr>
              <p:spPr bwMode="auto">
                <a:xfrm>
                  <a:off x="955675" y="5262563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8" name="Freeform 19"/>
                <p:cNvSpPr/>
                <p:nvPr/>
              </p:nvSpPr>
              <p:spPr bwMode="auto">
                <a:xfrm>
                  <a:off x="955675" y="5530850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20"/>
                <p:cNvSpPr/>
                <p:nvPr/>
              </p:nvSpPr>
              <p:spPr bwMode="auto">
                <a:xfrm>
                  <a:off x="955675" y="4456113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9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0" name="Freeform 21"/>
                <p:cNvSpPr/>
                <p:nvPr/>
              </p:nvSpPr>
              <p:spPr bwMode="auto">
                <a:xfrm>
                  <a:off x="955675" y="4995863"/>
                  <a:ext cx="117475" cy="176212"/>
                </a:xfrm>
                <a:custGeom>
                  <a:avLst/>
                  <a:gdLst>
                    <a:gd name="T0" fmla="*/ 0 w 74"/>
                    <a:gd name="T1" fmla="*/ 111 h 111"/>
                    <a:gd name="T2" fmla="*/ 74 w 74"/>
                    <a:gd name="T3" fmla="*/ 111 h 111"/>
                    <a:gd name="T4" fmla="*/ 74 w 74"/>
                    <a:gd name="T5" fmla="*/ 0 h 111"/>
                    <a:gd name="T6" fmla="*/ 0 w 74"/>
                    <a:gd name="T7" fmla="*/ 16 h 111"/>
                    <a:gd name="T8" fmla="*/ 0 w 74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1">
                      <a:moveTo>
                        <a:pt x="0" y="111"/>
                      </a:moveTo>
                      <a:lnTo>
                        <a:pt x="74" y="111"/>
                      </a:lnTo>
                      <a:lnTo>
                        <a:pt x="74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1" name="Freeform 22"/>
                <p:cNvSpPr/>
                <p:nvPr/>
              </p:nvSpPr>
              <p:spPr bwMode="auto">
                <a:xfrm>
                  <a:off x="955675" y="4727575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2" name="Freeform 23"/>
                <p:cNvSpPr/>
                <p:nvPr/>
              </p:nvSpPr>
              <p:spPr bwMode="auto">
                <a:xfrm>
                  <a:off x="1125538" y="4456113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9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3" name="Freeform 24"/>
                <p:cNvSpPr/>
                <p:nvPr/>
              </p:nvSpPr>
              <p:spPr bwMode="auto">
                <a:xfrm>
                  <a:off x="2106613" y="5730875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4" name="Freeform 25"/>
                <p:cNvSpPr/>
                <p:nvPr/>
              </p:nvSpPr>
              <p:spPr bwMode="auto">
                <a:xfrm>
                  <a:off x="1936750" y="4387850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5" name="Freeform 26"/>
                <p:cNvSpPr/>
                <p:nvPr/>
              </p:nvSpPr>
              <p:spPr bwMode="auto">
                <a:xfrm>
                  <a:off x="2106613" y="5195888"/>
                  <a:ext cx="128588" cy="176212"/>
                </a:xfrm>
                <a:custGeom>
                  <a:avLst/>
                  <a:gdLst>
                    <a:gd name="T0" fmla="*/ 0 w 81"/>
                    <a:gd name="T1" fmla="*/ 111 h 111"/>
                    <a:gd name="T2" fmla="*/ 81 w 81"/>
                    <a:gd name="T3" fmla="*/ 111 h 111"/>
                    <a:gd name="T4" fmla="*/ 81 w 81"/>
                    <a:gd name="T5" fmla="*/ 7 h 111"/>
                    <a:gd name="T6" fmla="*/ 0 w 81"/>
                    <a:gd name="T7" fmla="*/ 0 h 111"/>
                    <a:gd name="T8" fmla="*/ 0 w 81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1">
                      <a:moveTo>
                        <a:pt x="0" y="111"/>
                      </a:moveTo>
                      <a:lnTo>
                        <a:pt x="81" y="111"/>
                      </a:lnTo>
                      <a:lnTo>
                        <a:pt x="81" y="7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7" name="Freeform 28"/>
                <p:cNvSpPr/>
                <p:nvPr/>
              </p:nvSpPr>
              <p:spPr bwMode="auto">
                <a:xfrm>
                  <a:off x="1936750" y="465613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8" name="Freeform 29"/>
                <p:cNvSpPr/>
                <p:nvPr/>
              </p:nvSpPr>
              <p:spPr bwMode="auto">
                <a:xfrm>
                  <a:off x="1936750" y="546258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9" name="Freeform 30"/>
                <p:cNvSpPr/>
                <p:nvPr/>
              </p:nvSpPr>
              <p:spPr bwMode="auto">
                <a:xfrm>
                  <a:off x="1936750" y="5730875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20" name="Freeform 31"/>
                <p:cNvSpPr/>
                <p:nvPr/>
              </p:nvSpPr>
              <p:spPr bwMode="auto">
                <a:xfrm>
                  <a:off x="1936750" y="5195888"/>
                  <a:ext cx="120650" cy="176212"/>
                </a:xfrm>
                <a:custGeom>
                  <a:avLst/>
                  <a:gdLst>
                    <a:gd name="T0" fmla="*/ 0 w 76"/>
                    <a:gd name="T1" fmla="*/ 111 h 111"/>
                    <a:gd name="T2" fmla="*/ 76 w 76"/>
                    <a:gd name="T3" fmla="*/ 111 h 111"/>
                    <a:gd name="T4" fmla="*/ 76 w 76"/>
                    <a:gd name="T5" fmla="*/ 0 h 111"/>
                    <a:gd name="T6" fmla="*/ 0 w 76"/>
                    <a:gd name="T7" fmla="*/ 16 h 111"/>
                    <a:gd name="T8" fmla="*/ 0 w 76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1">
                      <a:moveTo>
                        <a:pt x="0" y="111"/>
                      </a:moveTo>
                      <a:lnTo>
                        <a:pt x="76" y="111"/>
                      </a:lnTo>
                      <a:lnTo>
                        <a:pt x="76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53" name="直接连接符 52"/>
            <p:cNvCxnSpPr>
              <a:stCxn id="48" idx="7"/>
              <a:endCxn id="90" idx="3"/>
            </p:cNvCxnSpPr>
            <p:nvPr/>
          </p:nvCxnSpPr>
          <p:spPr>
            <a:xfrm flipV="1">
              <a:off x="5425721" y="2412698"/>
              <a:ext cx="538520" cy="37175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直接连接符 53"/>
            <p:cNvCxnSpPr>
              <a:stCxn id="48" idx="5"/>
              <a:endCxn id="122" idx="2"/>
            </p:cNvCxnSpPr>
            <p:nvPr/>
          </p:nvCxnSpPr>
          <p:spPr>
            <a:xfrm>
              <a:off x="5579847" y="4112762"/>
              <a:ext cx="437882" cy="254769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/>
            <p:cNvCxnSpPr>
              <a:stCxn id="48" idx="3"/>
              <a:endCxn id="154" idx="0"/>
            </p:cNvCxnSpPr>
            <p:nvPr/>
          </p:nvCxnSpPr>
          <p:spPr>
            <a:xfrm flipH="1">
              <a:off x="3976805" y="4266888"/>
              <a:ext cx="274734" cy="40567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6" name="组合 55"/>
            <p:cNvGrpSpPr/>
            <p:nvPr/>
          </p:nvGrpSpPr>
          <p:grpSpPr>
            <a:xfrm>
              <a:off x="4148251" y="864126"/>
              <a:ext cx="970465" cy="972000"/>
              <a:chOff x="2165760" y="2268619"/>
              <a:chExt cx="928974" cy="928974"/>
            </a:xfrm>
          </p:grpSpPr>
          <p:sp>
            <p:nvSpPr>
              <p:cNvPr id="58" name="椭圆 57"/>
              <p:cNvSpPr/>
              <p:nvPr/>
            </p:nvSpPr>
            <p:spPr>
              <a:xfrm rot="21110629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59" name="组合 58"/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61" name="组合 60"/>
                <p:cNvGrpSpPr/>
                <p:nvPr/>
              </p:nvGrpSpPr>
              <p:grpSpPr>
                <a:xfrm>
                  <a:off x="1008820" y="3045689"/>
                  <a:ext cx="280287" cy="376961"/>
                  <a:chOff x="955675" y="4187825"/>
                  <a:chExt cx="1279526" cy="1720850"/>
                </a:xfrm>
              </p:grpSpPr>
              <p:sp>
                <p:nvSpPr>
                  <p:cNvPr id="65" name="Freeform 8"/>
                  <p:cNvSpPr/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6" name="Freeform 9"/>
                  <p:cNvSpPr/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7" name="Freeform 10"/>
                  <p:cNvSpPr/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8" name="Freeform 11"/>
                  <p:cNvSpPr/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9" name="Freeform 12"/>
                  <p:cNvSpPr/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0" name="Freeform 13"/>
                  <p:cNvSpPr/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1" name="Freeform 14"/>
                  <p:cNvSpPr/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2" name="Freeform 15"/>
                  <p:cNvSpPr/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4" name="Freeform 17"/>
                  <p:cNvSpPr/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5" name="Freeform 18"/>
                  <p:cNvSpPr/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6" name="Freeform 19"/>
                  <p:cNvSpPr/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7" name="Freeform 20"/>
                  <p:cNvSpPr/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8" name="Freeform 21"/>
                  <p:cNvSpPr/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9" name="Freeform 22"/>
                  <p:cNvSpPr/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0" name="Freeform 23"/>
                  <p:cNvSpPr/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1" name="Freeform 24"/>
                  <p:cNvSpPr/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2" name="Freeform 25"/>
                  <p:cNvSpPr/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3" name="Freeform 26"/>
                  <p:cNvSpPr/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4" name="Freeform 27"/>
                  <p:cNvSpPr/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6" name="Freeform 29"/>
                  <p:cNvSpPr/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7" name="Freeform 30"/>
                  <p:cNvSpPr/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9" name="Freeform 32"/>
                  <p:cNvSpPr/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cxnSp>
          <p:nvCxnSpPr>
            <p:cNvPr id="57" name="直接连接符 56"/>
            <p:cNvCxnSpPr>
              <a:stCxn id="58" idx="4"/>
              <a:endCxn id="48" idx="0"/>
            </p:cNvCxnSpPr>
            <p:nvPr/>
          </p:nvCxnSpPr>
          <p:spPr>
            <a:xfrm>
              <a:off x="4702434" y="1831210"/>
              <a:ext cx="27212" cy="755205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8" name="矩形 217"/>
          <p:cNvSpPr/>
          <p:nvPr/>
        </p:nvSpPr>
        <p:spPr>
          <a:xfrm>
            <a:off x="7722810" y="2957813"/>
            <a:ext cx="16273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文多眼杂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重复下载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9" name="矩形 218"/>
          <p:cNvSpPr/>
          <p:nvPr/>
        </p:nvSpPr>
        <p:spPr>
          <a:xfrm>
            <a:off x="7890730" y="500252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誊抄笔记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有心无力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20" name="矩形 219"/>
          <p:cNvSpPr/>
          <p:nvPr/>
        </p:nvSpPr>
        <p:spPr>
          <a:xfrm>
            <a:off x="2588414" y="549101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投稿格式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次次调整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21" name="矩形 220"/>
          <p:cNvSpPr/>
          <p:nvPr/>
        </p:nvSpPr>
        <p:spPr>
          <a:xfrm>
            <a:off x="2207740" y="2838763"/>
            <a:ext cx="1627369" cy="1066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手工编排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百密一疏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功败垂成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22" name="矩形 221"/>
          <p:cNvSpPr/>
          <p:nvPr/>
        </p:nvSpPr>
        <p:spPr>
          <a:xfrm>
            <a:off x="6263361" y="1615070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海量收集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存储混乱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5648025" y="2185302"/>
            <a:ext cx="546100" cy="542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Group 6"/>
          <p:cNvGrpSpPr/>
          <p:nvPr/>
        </p:nvGrpSpPr>
        <p:grpSpPr bwMode="auto">
          <a:xfrm>
            <a:off x="5789313" y="2323413"/>
            <a:ext cx="266700" cy="273050"/>
            <a:chOff x="0" y="0"/>
            <a:chExt cx="276" cy="281"/>
          </a:xfrm>
        </p:grpSpPr>
        <p:sp>
          <p:nvSpPr>
            <p:cNvPr id="23" name="Freeform 7"/>
            <p:cNvSpPr/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"/>
            <p:cNvSpPr/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4278685" y="2890700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10"/>
          <p:cNvGrpSpPr/>
          <p:nvPr/>
        </p:nvGrpSpPr>
        <p:grpSpPr bwMode="auto">
          <a:xfrm>
            <a:off x="4468878" y="2995297"/>
            <a:ext cx="335294" cy="465283"/>
            <a:chOff x="0" y="0"/>
            <a:chExt cx="206" cy="305"/>
          </a:xfrm>
        </p:grpSpPr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0" y="43"/>
              <a:ext cx="206" cy="262"/>
            </a:xfrm>
            <a:custGeom>
              <a:avLst/>
              <a:gdLst>
                <a:gd name="T0" fmla="*/ 124 w 153"/>
                <a:gd name="T1" fmla="*/ 0 h 193"/>
                <a:gd name="T2" fmla="*/ 29 w 153"/>
                <a:gd name="T3" fmla="*/ 0 h 193"/>
                <a:gd name="T4" fmla="*/ 0 w 153"/>
                <a:gd name="T5" fmla="*/ 29 h 193"/>
                <a:gd name="T6" fmla="*/ 0 w 153"/>
                <a:gd name="T7" fmla="*/ 183 h 193"/>
                <a:gd name="T8" fmla="*/ 5 w 153"/>
                <a:gd name="T9" fmla="*/ 191 h 193"/>
                <a:gd name="T10" fmla="*/ 14 w 153"/>
                <a:gd name="T11" fmla="*/ 192 h 193"/>
                <a:gd name="T12" fmla="*/ 77 w 153"/>
                <a:gd name="T13" fmla="*/ 160 h 193"/>
                <a:gd name="T14" fmla="*/ 139 w 153"/>
                <a:gd name="T15" fmla="*/ 192 h 193"/>
                <a:gd name="T16" fmla="*/ 144 w 153"/>
                <a:gd name="T17" fmla="*/ 193 h 193"/>
                <a:gd name="T18" fmla="*/ 149 w 153"/>
                <a:gd name="T19" fmla="*/ 191 h 193"/>
                <a:gd name="T20" fmla="*/ 153 w 153"/>
                <a:gd name="T21" fmla="*/ 183 h 193"/>
                <a:gd name="T22" fmla="*/ 153 w 153"/>
                <a:gd name="T23" fmla="*/ 29 h 193"/>
                <a:gd name="T24" fmla="*/ 124 w 153"/>
                <a:gd name="T25" fmla="*/ 0 h 193"/>
                <a:gd name="T26" fmla="*/ 134 w 153"/>
                <a:gd name="T27" fmla="*/ 168 h 193"/>
                <a:gd name="T28" fmla="*/ 81 w 153"/>
                <a:gd name="T29" fmla="*/ 140 h 193"/>
                <a:gd name="T30" fmla="*/ 77 w 153"/>
                <a:gd name="T31" fmla="*/ 139 h 193"/>
                <a:gd name="T32" fmla="*/ 72 w 153"/>
                <a:gd name="T33" fmla="*/ 140 h 193"/>
                <a:gd name="T34" fmla="*/ 19 w 153"/>
                <a:gd name="T35" fmla="*/ 168 h 193"/>
                <a:gd name="T36" fmla="*/ 19 w 153"/>
                <a:gd name="T37" fmla="*/ 29 h 193"/>
                <a:gd name="T38" fmla="*/ 29 w 153"/>
                <a:gd name="T39" fmla="*/ 19 h 193"/>
                <a:gd name="T40" fmla="*/ 124 w 153"/>
                <a:gd name="T41" fmla="*/ 19 h 193"/>
                <a:gd name="T42" fmla="*/ 134 w 153"/>
                <a:gd name="T43" fmla="*/ 29 h 193"/>
                <a:gd name="T44" fmla="*/ 134 w 153"/>
                <a:gd name="T45" fmla="*/ 16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93">
                  <a:moveTo>
                    <a:pt x="12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7"/>
                    <a:pt x="2" y="190"/>
                    <a:pt x="5" y="191"/>
                  </a:cubicBezTo>
                  <a:cubicBezTo>
                    <a:pt x="8" y="193"/>
                    <a:pt x="11" y="193"/>
                    <a:pt x="14" y="192"/>
                  </a:cubicBezTo>
                  <a:cubicBezTo>
                    <a:pt x="77" y="160"/>
                    <a:pt x="77" y="160"/>
                    <a:pt x="77" y="160"/>
                  </a:cubicBezTo>
                  <a:cubicBezTo>
                    <a:pt x="139" y="192"/>
                    <a:pt x="139" y="192"/>
                    <a:pt x="139" y="192"/>
                  </a:cubicBezTo>
                  <a:cubicBezTo>
                    <a:pt x="141" y="193"/>
                    <a:pt x="142" y="193"/>
                    <a:pt x="144" y="193"/>
                  </a:cubicBezTo>
                  <a:cubicBezTo>
                    <a:pt x="146" y="193"/>
                    <a:pt x="147" y="192"/>
                    <a:pt x="149" y="191"/>
                  </a:cubicBezTo>
                  <a:cubicBezTo>
                    <a:pt x="152" y="190"/>
                    <a:pt x="153" y="187"/>
                    <a:pt x="153" y="183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3" y="13"/>
                    <a:pt x="140" y="0"/>
                    <a:pt x="124" y="0"/>
                  </a:cubicBezTo>
                  <a:close/>
                  <a:moveTo>
                    <a:pt x="134" y="168"/>
                  </a:move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78" y="139"/>
                    <a:pt x="77" y="139"/>
                  </a:cubicBezTo>
                  <a:cubicBezTo>
                    <a:pt x="75" y="139"/>
                    <a:pt x="74" y="140"/>
                    <a:pt x="72" y="140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4" y="19"/>
                    <a:pt x="29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30" y="19"/>
                    <a:pt x="134" y="23"/>
                    <a:pt x="134" y="29"/>
                  </a:cubicBezTo>
                  <a:lnTo>
                    <a:pt x="134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12"/>
            <p:cNvSpPr/>
            <p:nvPr/>
          </p:nvSpPr>
          <p:spPr bwMode="auto">
            <a:xfrm>
              <a:off x="42" y="0"/>
              <a:ext cx="123" cy="26"/>
            </a:xfrm>
            <a:custGeom>
              <a:avLst/>
              <a:gdLst>
                <a:gd name="T0" fmla="*/ 10 w 91"/>
                <a:gd name="T1" fmla="*/ 19 h 19"/>
                <a:gd name="T2" fmla="*/ 82 w 91"/>
                <a:gd name="T3" fmla="*/ 19 h 19"/>
                <a:gd name="T4" fmla="*/ 91 w 91"/>
                <a:gd name="T5" fmla="*/ 10 h 19"/>
                <a:gd name="T6" fmla="*/ 82 w 91"/>
                <a:gd name="T7" fmla="*/ 0 h 19"/>
                <a:gd name="T8" fmla="*/ 10 w 91"/>
                <a:gd name="T9" fmla="*/ 0 h 19"/>
                <a:gd name="T10" fmla="*/ 0 w 91"/>
                <a:gd name="T11" fmla="*/ 10 h 19"/>
                <a:gd name="T12" fmla="*/ 10 w 9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9">
                  <a:moveTo>
                    <a:pt x="10" y="19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87" y="19"/>
                    <a:pt x="91" y="15"/>
                    <a:pt x="91" y="10"/>
                  </a:cubicBezTo>
                  <a:cubicBezTo>
                    <a:pt x="91" y="4"/>
                    <a:pt x="87" y="0"/>
                    <a:pt x="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56" y="105"/>
              <a:ext cx="94" cy="94"/>
            </a:xfrm>
            <a:custGeom>
              <a:avLst/>
              <a:gdLst>
                <a:gd name="T0" fmla="*/ 60 w 69"/>
                <a:gd name="T1" fmla="*/ 25 h 69"/>
                <a:gd name="T2" fmla="*/ 44 w 69"/>
                <a:gd name="T3" fmla="*/ 25 h 69"/>
                <a:gd name="T4" fmla="*/ 44 w 69"/>
                <a:gd name="T5" fmla="*/ 9 h 69"/>
                <a:gd name="T6" fmla="*/ 35 w 69"/>
                <a:gd name="T7" fmla="*/ 0 h 69"/>
                <a:gd name="T8" fmla="*/ 25 w 69"/>
                <a:gd name="T9" fmla="*/ 9 h 69"/>
                <a:gd name="T10" fmla="*/ 25 w 69"/>
                <a:gd name="T11" fmla="*/ 25 h 69"/>
                <a:gd name="T12" fmla="*/ 10 w 69"/>
                <a:gd name="T13" fmla="*/ 25 h 69"/>
                <a:gd name="T14" fmla="*/ 0 w 69"/>
                <a:gd name="T15" fmla="*/ 34 h 69"/>
                <a:gd name="T16" fmla="*/ 10 w 69"/>
                <a:gd name="T17" fmla="*/ 44 h 69"/>
                <a:gd name="T18" fmla="*/ 25 w 69"/>
                <a:gd name="T19" fmla="*/ 44 h 69"/>
                <a:gd name="T20" fmla="*/ 25 w 69"/>
                <a:gd name="T21" fmla="*/ 59 h 69"/>
                <a:gd name="T22" fmla="*/ 35 w 69"/>
                <a:gd name="T23" fmla="*/ 69 h 69"/>
                <a:gd name="T24" fmla="*/ 44 w 69"/>
                <a:gd name="T25" fmla="*/ 59 h 69"/>
                <a:gd name="T26" fmla="*/ 44 w 69"/>
                <a:gd name="T27" fmla="*/ 44 h 69"/>
                <a:gd name="T28" fmla="*/ 60 w 69"/>
                <a:gd name="T29" fmla="*/ 44 h 69"/>
                <a:gd name="T30" fmla="*/ 69 w 69"/>
                <a:gd name="T31" fmla="*/ 34 h 69"/>
                <a:gd name="T32" fmla="*/ 60 w 69"/>
                <a:gd name="T33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60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30" y="0"/>
                    <a:pt x="25" y="4"/>
                    <a:pt x="25" y="9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25"/>
                    <a:pt x="0" y="29"/>
                    <a:pt x="0" y="34"/>
                  </a:cubicBezTo>
                  <a:cubicBezTo>
                    <a:pt x="0" y="39"/>
                    <a:pt x="5" y="44"/>
                    <a:pt x="10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4"/>
                    <a:pt x="30" y="69"/>
                    <a:pt x="35" y="69"/>
                  </a:cubicBezTo>
                  <a:cubicBezTo>
                    <a:pt x="40" y="69"/>
                    <a:pt x="44" y="64"/>
                    <a:pt x="44" y="5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5" y="44"/>
                    <a:pt x="69" y="39"/>
                    <a:pt x="69" y="34"/>
                  </a:cubicBezTo>
                  <a:cubicBezTo>
                    <a:pt x="69" y="29"/>
                    <a:pt x="65" y="25"/>
                    <a:pt x="6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3" name="任意多边形: 形状 232"/>
          <p:cNvSpPr/>
          <p:nvPr/>
        </p:nvSpPr>
        <p:spPr>
          <a:xfrm>
            <a:off x="5680927" y="3800117"/>
            <a:ext cx="777037" cy="642853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71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989" y="4593288"/>
            <a:ext cx="628499" cy="628499"/>
          </a:xfrm>
          <a:prstGeom prst="rect">
            <a:avLst/>
          </a:prstGeom>
        </p:spPr>
      </p:pic>
      <p:sp>
        <p:nvSpPr>
          <p:cNvPr id="249" name="任意多边形: 形状 248"/>
          <p:cNvSpPr/>
          <p:nvPr/>
        </p:nvSpPr>
        <p:spPr>
          <a:xfrm>
            <a:off x="7155356" y="4717497"/>
            <a:ext cx="361950" cy="350731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710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3379" y="5002522"/>
            <a:ext cx="906689" cy="896614"/>
          </a:xfrm>
          <a:prstGeom prst="rect">
            <a:avLst/>
          </a:prstGeom>
        </p:spPr>
      </p:pic>
      <p:sp>
        <p:nvSpPr>
          <p:cNvPr id="274" name="任意多边形: 形状 273"/>
          <p:cNvSpPr/>
          <p:nvPr/>
        </p:nvSpPr>
        <p:spPr>
          <a:xfrm>
            <a:off x="6856665" y="2736612"/>
            <a:ext cx="564379" cy="572243"/>
          </a:xfrm>
          <a:custGeom>
            <a:avLst/>
            <a:gdLst>
              <a:gd name="connsiteX0" fmla="*/ 0 w 1316831"/>
              <a:gd name="connsiteY0" fmla="*/ 658416 h 1316831"/>
              <a:gd name="connsiteX1" fmla="*/ 658416 w 1316831"/>
              <a:gd name="connsiteY1" fmla="*/ 0 h 1316831"/>
              <a:gd name="connsiteX2" fmla="*/ 1316832 w 1316831"/>
              <a:gd name="connsiteY2" fmla="*/ 658416 h 1316831"/>
              <a:gd name="connsiteX3" fmla="*/ 658416 w 1316831"/>
              <a:gd name="connsiteY3" fmla="*/ 1316832 h 1316831"/>
              <a:gd name="connsiteX4" fmla="*/ 0 w 1316831"/>
              <a:gd name="connsiteY4" fmla="*/ 658416 h 131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831" h="1316831">
                <a:moveTo>
                  <a:pt x="0" y="658416"/>
                </a:moveTo>
                <a:cubicBezTo>
                  <a:pt x="0" y="294783"/>
                  <a:pt x="294783" y="0"/>
                  <a:pt x="658416" y="0"/>
                </a:cubicBezTo>
                <a:cubicBezTo>
                  <a:pt x="1022049" y="0"/>
                  <a:pt x="1316832" y="294783"/>
                  <a:pt x="1316832" y="658416"/>
                </a:cubicBezTo>
                <a:cubicBezTo>
                  <a:pt x="1316832" y="1022049"/>
                  <a:pt x="1022049" y="1316832"/>
                  <a:pt x="658416" y="1316832"/>
                </a:cubicBezTo>
                <a:cubicBezTo>
                  <a:pt x="294783" y="1316832"/>
                  <a:pt x="0" y="1022049"/>
                  <a:pt x="0" y="6584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  <p:sp>
        <p:nvSpPr>
          <p:cNvPr id="276" name="任意多边形: 形状 275"/>
          <p:cNvSpPr/>
          <p:nvPr/>
        </p:nvSpPr>
        <p:spPr>
          <a:xfrm>
            <a:off x="6969776" y="2836555"/>
            <a:ext cx="338159" cy="361950"/>
          </a:xfrm>
          <a:custGeom>
            <a:avLst/>
            <a:gdLst>
              <a:gd name="connsiteX0" fmla="*/ 270013 w 315913"/>
              <a:gd name="connsiteY0" fmla="*/ 244475 h 338138"/>
              <a:gd name="connsiteX1" fmla="*/ 315913 w 315913"/>
              <a:gd name="connsiteY1" fmla="*/ 290647 h 338138"/>
              <a:gd name="connsiteX2" fmla="*/ 315913 w 315913"/>
              <a:gd name="connsiteY2" fmla="*/ 331542 h 338138"/>
              <a:gd name="connsiteX3" fmla="*/ 313290 w 315913"/>
              <a:gd name="connsiteY3" fmla="*/ 335500 h 338138"/>
              <a:gd name="connsiteX4" fmla="*/ 309356 w 315913"/>
              <a:gd name="connsiteY4" fmla="*/ 338138 h 338138"/>
              <a:gd name="connsiteX5" fmla="*/ 231982 w 315913"/>
              <a:gd name="connsiteY5" fmla="*/ 338138 h 338138"/>
              <a:gd name="connsiteX6" fmla="*/ 225425 w 315913"/>
              <a:gd name="connsiteY6" fmla="*/ 331542 h 338138"/>
              <a:gd name="connsiteX7" fmla="*/ 225425 w 315913"/>
              <a:gd name="connsiteY7" fmla="*/ 290647 h 338138"/>
              <a:gd name="connsiteX8" fmla="*/ 270013 w 315913"/>
              <a:gd name="connsiteY8" fmla="*/ 244475 h 338138"/>
              <a:gd name="connsiteX9" fmla="*/ 157956 w 315913"/>
              <a:gd name="connsiteY9" fmla="*/ 244475 h 338138"/>
              <a:gd name="connsiteX10" fmla="*/ 203200 w 315913"/>
              <a:gd name="connsiteY10" fmla="*/ 290647 h 338138"/>
              <a:gd name="connsiteX11" fmla="*/ 203200 w 315913"/>
              <a:gd name="connsiteY11" fmla="*/ 331542 h 338138"/>
              <a:gd name="connsiteX12" fmla="*/ 201869 w 315913"/>
              <a:gd name="connsiteY12" fmla="*/ 335500 h 338138"/>
              <a:gd name="connsiteX13" fmla="*/ 196546 w 315913"/>
              <a:gd name="connsiteY13" fmla="*/ 338138 h 338138"/>
              <a:gd name="connsiteX14" fmla="*/ 119365 w 315913"/>
              <a:gd name="connsiteY14" fmla="*/ 338138 h 338138"/>
              <a:gd name="connsiteX15" fmla="*/ 112712 w 315913"/>
              <a:gd name="connsiteY15" fmla="*/ 331542 h 338138"/>
              <a:gd name="connsiteX16" fmla="*/ 112712 w 315913"/>
              <a:gd name="connsiteY16" fmla="*/ 290647 h 338138"/>
              <a:gd name="connsiteX17" fmla="*/ 157956 w 315913"/>
              <a:gd name="connsiteY17" fmla="*/ 244475 h 338138"/>
              <a:gd name="connsiteX18" fmla="*/ 45900 w 315913"/>
              <a:gd name="connsiteY18" fmla="*/ 244475 h 338138"/>
              <a:gd name="connsiteX19" fmla="*/ 90488 w 315913"/>
              <a:gd name="connsiteY19" fmla="*/ 290647 h 338138"/>
              <a:gd name="connsiteX20" fmla="*/ 90488 w 315913"/>
              <a:gd name="connsiteY20" fmla="*/ 331542 h 338138"/>
              <a:gd name="connsiteX21" fmla="*/ 89176 w 315913"/>
              <a:gd name="connsiteY21" fmla="*/ 335500 h 338138"/>
              <a:gd name="connsiteX22" fmla="*/ 83931 w 315913"/>
              <a:gd name="connsiteY22" fmla="*/ 338138 h 338138"/>
              <a:gd name="connsiteX23" fmla="*/ 6557 w 315913"/>
              <a:gd name="connsiteY23" fmla="*/ 338138 h 338138"/>
              <a:gd name="connsiteX24" fmla="*/ 0 w 315913"/>
              <a:gd name="connsiteY24" fmla="*/ 331542 h 338138"/>
              <a:gd name="connsiteX25" fmla="*/ 0 w 315913"/>
              <a:gd name="connsiteY25" fmla="*/ 290647 h 338138"/>
              <a:gd name="connsiteX26" fmla="*/ 45900 w 315913"/>
              <a:gd name="connsiteY26" fmla="*/ 244475 h 338138"/>
              <a:gd name="connsiteX27" fmla="*/ 271463 w 315913"/>
              <a:gd name="connsiteY27" fmla="*/ 180975 h 338138"/>
              <a:gd name="connsiteX28" fmla="*/ 301625 w 315913"/>
              <a:gd name="connsiteY28" fmla="*/ 211138 h 338138"/>
              <a:gd name="connsiteX29" fmla="*/ 271463 w 315913"/>
              <a:gd name="connsiteY29" fmla="*/ 241300 h 338138"/>
              <a:gd name="connsiteX30" fmla="*/ 241300 w 315913"/>
              <a:gd name="connsiteY30" fmla="*/ 211138 h 338138"/>
              <a:gd name="connsiteX31" fmla="*/ 271463 w 315913"/>
              <a:gd name="connsiteY31" fmla="*/ 180975 h 338138"/>
              <a:gd name="connsiteX32" fmla="*/ 159420 w 315913"/>
              <a:gd name="connsiteY32" fmla="*/ 180975 h 338138"/>
              <a:gd name="connsiteX33" fmla="*/ 188912 w 315913"/>
              <a:gd name="connsiteY33" fmla="*/ 211138 h 338138"/>
              <a:gd name="connsiteX34" fmla="*/ 159420 w 315913"/>
              <a:gd name="connsiteY34" fmla="*/ 241300 h 338138"/>
              <a:gd name="connsiteX35" fmla="*/ 128587 w 315913"/>
              <a:gd name="connsiteY35" fmla="*/ 211138 h 338138"/>
              <a:gd name="connsiteX36" fmla="*/ 159420 w 315913"/>
              <a:gd name="connsiteY36" fmla="*/ 180975 h 338138"/>
              <a:gd name="connsiteX37" fmla="*/ 46038 w 315913"/>
              <a:gd name="connsiteY37" fmla="*/ 180975 h 338138"/>
              <a:gd name="connsiteX38" fmla="*/ 76201 w 315913"/>
              <a:gd name="connsiteY38" fmla="*/ 211138 h 338138"/>
              <a:gd name="connsiteX39" fmla="*/ 46038 w 315913"/>
              <a:gd name="connsiteY39" fmla="*/ 241301 h 338138"/>
              <a:gd name="connsiteX40" fmla="*/ 15875 w 315913"/>
              <a:gd name="connsiteY40" fmla="*/ 211138 h 338138"/>
              <a:gd name="connsiteX41" fmla="*/ 46038 w 315913"/>
              <a:gd name="connsiteY41" fmla="*/ 180975 h 338138"/>
              <a:gd name="connsiteX42" fmla="*/ 270005 w 315913"/>
              <a:gd name="connsiteY42" fmla="*/ 77788 h 338138"/>
              <a:gd name="connsiteX43" fmla="*/ 238125 w 315913"/>
              <a:gd name="connsiteY43" fmla="*/ 109792 h 338138"/>
              <a:gd name="connsiteX44" fmla="*/ 238125 w 315913"/>
              <a:gd name="connsiteY44" fmla="*/ 144463 h 338138"/>
              <a:gd name="connsiteX45" fmla="*/ 303213 w 315913"/>
              <a:gd name="connsiteY45" fmla="*/ 144463 h 338138"/>
              <a:gd name="connsiteX46" fmla="*/ 303213 w 315913"/>
              <a:gd name="connsiteY46" fmla="*/ 109792 h 338138"/>
              <a:gd name="connsiteX47" fmla="*/ 270005 w 315913"/>
              <a:gd name="connsiteY47" fmla="*/ 77788 h 338138"/>
              <a:gd name="connsiteX48" fmla="*/ 270013 w 315913"/>
              <a:gd name="connsiteY48" fmla="*/ 65088 h 338138"/>
              <a:gd name="connsiteX49" fmla="*/ 315913 w 315913"/>
              <a:gd name="connsiteY49" fmla="*/ 109941 h 338138"/>
              <a:gd name="connsiteX50" fmla="*/ 315913 w 315913"/>
              <a:gd name="connsiteY50" fmla="*/ 150836 h 338138"/>
              <a:gd name="connsiteX51" fmla="*/ 313290 w 315913"/>
              <a:gd name="connsiteY51" fmla="*/ 156113 h 338138"/>
              <a:gd name="connsiteX52" fmla="*/ 309356 w 315913"/>
              <a:gd name="connsiteY52" fmla="*/ 158751 h 338138"/>
              <a:gd name="connsiteX53" fmla="*/ 231982 w 315913"/>
              <a:gd name="connsiteY53" fmla="*/ 158751 h 338138"/>
              <a:gd name="connsiteX54" fmla="*/ 225425 w 315913"/>
              <a:gd name="connsiteY54" fmla="*/ 150836 h 338138"/>
              <a:gd name="connsiteX55" fmla="*/ 225425 w 315913"/>
              <a:gd name="connsiteY55" fmla="*/ 109941 h 338138"/>
              <a:gd name="connsiteX56" fmla="*/ 270013 w 315913"/>
              <a:gd name="connsiteY56" fmla="*/ 65088 h 338138"/>
              <a:gd name="connsiteX57" fmla="*/ 157956 w 315913"/>
              <a:gd name="connsiteY57" fmla="*/ 65088 h 338138"/>
              <a:gd name="connsiteX58" fmla="*/ 203200 w 315913"/>
              <a:gd name="connsiteY58" fmla="*/ 109941 h 338138"/>
              <a:gd name="connsiteX59" fmla="*/ 203200 w 315913"/>
              <a:gd name="connsiteY59" fmla="*/ 150836 h 338138"/>
              <a:gd name="connsiteX60" fmla="*/ 201869 w 315913"/>
              <a:gd name="connsiteY60" fmla="*/ 156113 h 338138"/>
              <a:gd name="connsiteX61" fmla="*/ 196546 w 315913"/>
              <a:gd name="connsiteY61" fmla="*/ 158751 h 338138"/>
              <a:gd name="connsiteX62" fmla="*/ 119365 w 315913"/>
              <a:gd name="connsiteY62" fmla="*/ 158751 h 338138"/>
              <a:gd name="connsiteX63" fmla="*/ 112712 w 315913"/>
              <a:gd name="connsiteY63" fmla="*/ 150836 h 338138"/>
              <a:gd name="connsiteX64" fmla="*/ 112712 w 315913"/>
              <a:gd name="connsiteY64" fmla="*/ 109941 h 338138"/>
              <a:gd name="connsiteX65" fmla="*/ 157956 w 315913"/>
              <a:gd name="connsiteY65" fmla="*/ 65088 h 338138"/>
              <a:gd name="connsiteX66" fmla="*/ 45900 w 315913"/>
              <a:gd name="connsiteY66" fmla="*/ 65088 h 338138"/>
              <a:gd name="connsiteX67" fmla="*/ 90488 w 315913"/>
              <a:gd name="connsiteY67" fmla="*/ 109941 h 338138"/>
              <a:gd name="connsiteX68" fmla="*/ 90488 w 315913"/>
              <a:gd name="connsiteY68" fmla="*/ 150836 h 338138"/>
              <a:gd name="connsiteX69" fmla="*/ 89176 w 315913"/>
              <a:gd name="connsiteY69" fmla="*/ 156113 h 338138"/>
              <a:gd name="connsiteX70" fmla="*/ 83931 w 315913"/>
              <a:gd name="connsiteY70" fmla="*/ 158751 h 338138"/>
              <a:gd name="connsiteX71" fmla="*/ 6557 w 315913"/>
              <a:gd name="connsiteY71" fmla="*/ 158751 h 338138"/>
              <a:gd name="connsiteX72" fmla="*/ 0 w 315913"/>
              <a:gd name="connsiteY72" fmla="*/ 150836 h 338138"/>
              <a:gd name="connsiteX73" fmla="*/ 0 w 315913"/>
              <a:gd name="connsiteY73" fmla="*/ 109941 h 338138"/>
              <a:gd name="connsiteX74" fmla="*/ 45900 w 315913"/>
              <a:gd name="connsiteY74" fmla="*/ 65088 h 338138"/>
              <a:gd name="connsiteX75" fmla="*/ 270669 w 315913"/>
              <a:gd name="connsiteY75" fmla="*/ 14288 h 338138"/>
              <a:gd name="connsiteX76" fmla="*/ 254000 w 315913"/>
              <a:gd name="connsiteY76" fmla="*/ 30957 h 338138"/>
              <a:gd name="connsiteX77" fmla="*/ 270669 w 315913"/>
              <a:gd name="connsiteY77" fmla="*/ 47626 h 338138"/>
              <a:gd name="connsiteX78" fmla="*/ 287338 w 315913"/>
              <a:gd name="connsiteY78" fmla="*/ 30957 h 338138"/>
              <a:gd name="connsiteX79" fmla="*/ 270669 w 315913"/>
              <a:gd name="connsiteY79" fmla="*/ 14288 h 338138"/>
              <a:gd name="connsiteX80" fmla="*/ 271463 w 315913"/>
              <a:gd name="connsiteY80" fmla="*/ 0 h 338138"/>
              <a:gd name="connsiteX81" fmla="*/ 301625 w 315913"/>
              <a:gd name="connsiteY81" fmla="*/ 30957 h 338138"/>
              <a:gd name="connsiteX82" fmla="*/ 271463 w 315913"/>
              <a:gd name="connsiteY82" fmla="*/ 61913 h 338138"/>
              <a:gd name="connsiteX83" fmla="*/ 241300 w 315913"/>
              <a:gd name="connsiteY83" fmla="*/ 30957 h 338138"/>
              <a:gd name="connsiteX84" fmla="*/ 271463 w 315913"/>
              <a:gd name="connsiteY84" fmla="*/ 0 h 338138"/>
              <a:gd name="connsiteX85" fmla="*/ 159420 w 315913"/>
              <a:gd name="connsiteY85" fmla="*/ 0 h 338138"/>
              <a:gd name="connsiteX86" fmla="*/ 188912 w 315913"/>
              <a:gd name="connsiteY86" fmla="*/ 30957 h 338138"/>
              <a:gd name="connsiteX87" fmla="*/ 159420 w 315913"/>
              <a:gd name="connsiteY87" fmla="*/ 61913 h 338138"/>
              <a:gd name="connsiteX88" fmla="*/ 128587 w 315913"/>
              <a:gd name="connsiteY88" fmla="*/ 30957 h 338138"/>
              <a:gd name="connsiteX89" fmla="*/ 159420 w 315913"/>
              <a:gd name="connsiteY89" fmla="*/ 0 h 338138"/>
              <a:gd name="connsiteX90" fmla="*/ 46037 w 315913"/>
              <a:gd name="connsiteY90" fmla="*/ 0 h 338138"/>
              <a:gd name="connsiteX91" fmla="*/ 76200 w 315913"/>
              <a:gd name="connsiteY91" fmla="*/ 30957 h 338138"/>
              <a:gd name="connsiteX92" fmla="*/ 46037 w 315913"/>
              <a:gd name="connsiteY92" fmla="*/ 61913 h 338138"/>
              <a:gd name="connsiteX93" fmla="*/ 15875 w 315913"/>
              <a:gd name="connsiteY93" fmla="*/ 30957 h 338138"/>
              <a:gd name="connsiteX94" fmla="*/ 46037 w 315913"/>
              <a:gd name="connsiteY9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5913" h="338138">
                <a:moveTo>
                  <a:pt x="270013" y="244475"/>
                </a:moveTo>
                <a:cubicBezTo>
                  <a:pt x="294930" y="244475"/>
                  <a:pt x="315913" y="265582"/>
                  <a:pt x="315913" y="290647"/>
                </a:cubicBezTo>
                <a:cubicBezTo>
                  <a:pt x="315913" y="290647"/>
                  <a:pt x="315913" y="290647"/>
                  <a:pt x="315913" y="331542"/>
                </a:cubicBezTo>
                <a:cubicBezTo>
                  <a:pt x="315913" y="332861"/>
                  <a:pt x="314602" y="335500"/>
                  <a:pt x="313290" y="335500"/>
                </a:cubicBezTo>
                <a:cubicBezTo>
                  <a:pt x="313290" y="336819"/>
                  <a:pt x="310667" y="338138"/>
                  <a:pt x="309356" y="338138"/>
                </a:cubicBezTo>
                <a:cubicBezTo>
                  <a:pt x="309356" y="338138"/>
                  <a:pt x="309356" y="338138"/>
                  <a:pt x="231982" y="338138"/>
                </a:cubicBezTo>
                <a:cubicBezTo>
                  <a:pt x="228048" y="338138"/>
                  <a:pt x="225425" y="335500"/>
                  <a:pt x="225425" y="331542"/>
                </a:cubicBezTo>
                <a:cubicBezTo>
                  <a:pt x="225425" y="331542"/>
                  <a:pt x="225425" y="331542"/>
                  <a:pt x="225425" y="290647"/>
                </a:cubicBezTo>
                <a:cubicBezTo>
                  <a:pt x="225425" y="265582"/>
                  <a:pt x="246408" y="244475"/>
                  <a:pt x="270013" y="244475"/>
                </a:cubicBezTo>
                <a:close/>
                <a:moveTo>
                  <a:pt x="157956" y="244475"/>
                </a:moveTo>
                <a:cubicBezTo>
                  <a:pt x="183239" y="244475"/>
                  <a:pt x="203200" y="265582"/>
                  <a:pt x="203200" y="290647"/>
                </a:cubicBezTo>
                <a:cubicBezTo>
                  <a:pt x="203200" y="290647"/>
                  <a:pt x="203200" y="290647"/>
                  <a:pt x="203200" y="331542"/>
                </a:cubicBezTo>
                <a:cubicBezTo>
                  <a:pt x="203200" y="332861"/>
                  <a:pt x="203200" y="335500"/>
                  <a:pt x="201869" y="335500"/>
                </a:cubicBezTo>
                <a:cubicBezTo>
                  <a:pt x="200538" y="336819"/>
                  <a:pt x="199208" y="338138"/>
                  <a:pt x="196546" y="338138"/>
                </a:cubicBezTo>
                <a:cubicBezTo>
                  <a:pt x="196546" y="338138"/>
                  <a:pt x="196546" y="338138"/>
                  <a:pt x="119365" y="338138"/>
                </a:cubicBezTo>
                <a:cubicBezTo>
                  <a:pt x="115373" y="338138"/>
                  <a:pt x="112712" y="335500"/>
                  <a:pt x="112712" y="331542"/>
                </a:cubicBezTo>
                <a:cubicBezTo>
                  <a:pt x="112712" y="331542"/>
                  <a:pt x="112712" y="331542"/>
                  <a:pt x="112712" y="290647"/>
                </a:cubicBezTo>
                <a:cubicBezTo>
                  <a:pt x="112712" y="265582"/>
                  <a:pt x="132672" y="244475"/>
                  <a:pt x="157956" y="244475"/>
                </a:cubicBezTo>
                <a:close/>
                <a:moveTo>
                  <a:pt x="45900" y="244475"/>
                </a:moveTo>
                <a:cubicBezTo>
                  <a:pt x="69505" y="244475"/>
                  <a:pt x="90488" y="265582"/>
                  <a:pt x="90488" y="290647"/>
                </a:cubicBezTo>
                <a:cubicBezTo>
                  <a:pt x="90488" y="290647"/>
                  <a:pt x="90488" y="290647"/>
                  <a:pt x="90488" y="331542"/>
                </a:cubicBezTo>
                <a:cubicBezTo>
                  <a:pt x="90488" y="332861"/>
                  <a:pt x="90488" y="335500"/>
                  <a:pt x="89176" y="335500"/>
                </a:cubicBezTo>
                <a:cubicBezTo>
                  <a:pt x="87865" y="336819"/>
                  <a:pt x="85242" y="338138"/>
                  <a:pt x="83931" y="338138"/>
                </a:cubicBezTo>
                <a:cubicBezTo>
                  <a:pt x="83931" y="338138"/>
                  <a:pt x="83931" y="338138"/>
                  <a:pt x="6557" y="338138"/>
                </a:cubicBezTo>
                <a:cubicBezTo>
                  <a:pt x="3934" y="338138"/>
                  <a:pt x="0" y="335500"/>
                  <a:pt x="0" y="331542"/>
                </a:cubicBezTo>
                <a:cubicBezTo>
                  <a:pt x="0" y="331542"/>
                  <a:pt x="0" y="331542"/>
                  <a:pt x="0" y="290647"/>
                </a:cubicBezTo>
                <a:cubicBezTo>
                  <a:pt x="0" y="265582"/>
                  <a:pt x="20983" y="244475"/>
                  <a:pt x="45900" y="244475"/>
                </a:cubicBezTo>
                <a:close/>
                <a:moveTo>
                  <a:pt x="271463" y="180975"/>
                </a:moveTo>
                <a:cubicBezTo>
                  <a:pt x="287200" y="180975"/>
                  <a:pt x="301625" y="194089"/>
                  <a:pt x="301625" y="211138"/>
                </a:cubicBezTo>
                <a:cubicBezTo>
                  <a:pt x="301625" y="228186"/>
                  <a:pt x="287200" y="241300"/>
                  <a:pt x="271463" y="241300"/>
                </a:cubicBezTo>
                <a:cubicBezTo>
                  <a:pt x="254414" y="241300"/>
                  <a:pt x="241300" y="228186"/>
                  <a:pt x="241300" y="211138"/>
                </a:cubicBezTo>
                <a:cubicBezTo>
                  <a:pt x="241300" y="194089"/>
                  <a:pt x="254414" y="180975"/>
                  <a:pt x="271463" y="180975"/>
                </a:cubicBezTo>
                <a:close/>
                <a:moveTo>
                  <a:pt x="159420" y="180975"/>
                </a:moveTo>
                <a:cubicBezTo>
                  <a:pt x="175506" y="180975"/>
                  <a:pt x="188912" y="194089"/>
                  <a:pt x="188912" y="211138"/>
                </a:cubicBezTo>
                <a:cubicBezTo>
                  <a:pt x="188912" y="228186"/>
                  <a:pt x="175506" y="241300"/>
                  <a:pt x="159420" y="241300"/>
                </a:cubicBezTo>
                <a:cubicBezTo>
                  <a:pt x="141992" y="241300"/>
                  <a:pt x="128587" y="228186"/>
                  <a:pt x="128587" y="211138"/>
                </a:cubicBezTo>
                <a:cubicBezTo>
                  <a:pt x="128587" y="194089"/>
                  <a:pt x="141992" y="180975"/>
                  <a:pt x="159420" y="180975"/>
                </a:cubicBezTo>
                <a:close/>
                <a:moveTo>
                  <a:pt x="46038" y="180975"/>
                </a:moveTo>
                <a:cubicBezTo>
                  <a:pt x="62697" y="180975"/>
                  <a:pt x="76201" y="194479"/>
                  <a:pt x="76201" y="211138"/>
                </a:cubicBezTo>
                <a:cubicBezTo>
                  <a:pt x="76201" y="227797"/>
                  <a:pt x="62697" y="241301"/>
                  <a:pt x="46038" y="241301"/>
                </a:cubicBezTo>
                <a:cubicBezTo>
                  <a:pt x="29379" y="241301"/>
                  <a:pt x="15875" y="227797"/>
                  <a:pt x="15875" y="211138"/>
                </a:cubicBezTo>
                <a:cubicBezTo>
                  <a:pt x="15875" y="194479"/>
                  <a:pt x="29379" y="180975"/>
                  <a:pt x="46038" y="180975"/>
                </a:cubicBezTo>
                <a:close/>
                <a:moveTo>
                  <a:pt x="270005" y="77788"/>
                </a:moveTo>
                <a:cubicBezTo>
                  <a:pt x="252736" y="77788"/>
                  <a:pt x="238125" y="92457"/>
                  <a:pt x="238125" y="109792"/>
                </a:cubicBezTo>
                <a:cubicBezTo>
                  <a:pt x="238125" y="109792"/>
                  <a:pt x="238125" y="109792"/>
                  <a:pt x="238125" y="144463"/>
                </a:cubicBezTo>
                <a:cubicBezTo>
                  <a:pt x="238125" y="144463"/>
                  <a:pt x="238125" y="144463"/>
                  <a:pt x="303213" y="144463"/>
                </a:cubicBezTo>
                <a:lnTo>
                  <a:pt x="303213" y="109792"/>
                </a:lnTo>
                <a:cubicBezTo>
                  <a:pt x="303213" y="92457"/>
                  <a:pt x="288602" y="77788"/>
                  <a:pt x="270005" y="77788"/>
                </a:cubicBezTo>
                <a:close/>
                <a:moveTo>
                  <a:pt x="270013" y="65088"/>
                </a:moveTo>
                <a:cubicBezTo>
                  <a:pt x="294930" y="65088"/>
                  <a:pt x="315913" y="84876"/>
                  <a:pt x="315913" y="109941"/>
                </a:cubicBezTo>
                <a:cubicBezTo>
                  <a:pt x="315913" y="109941"/>
                  <a:pt x="315913" y="109941"/>
                  <a:pt x="315913" y="150836"/>
                </a:cubicBezTo>
                <a:cubicBezTo>
                  <a:pt x="315913" y="153474"/>
                  <a:pt x="314602" y="154794"/>
                  <a:pt x="313290" y="156113"/>
                </a:cubicBezTo>
                <a:cubicBezTo>
                  <a:pt x="313290" y="157432"/>
                  <a:pt x="310667" y="158751"/>
                  <a:pt x="309356" y="158751"/>
                </a:cubicBezTo>
                <a:cubicBezTo>
                  <a:pt x="309356" y="158751"/>
                  <a:pt x="309356" y="158751"/>
                  <a:pt x="231982" y="158751"/>
                </a:cubicBezTo>
                <a:cubicBezTo>
                  <a:pt x="228048" y="158751"/>
                  <a:pt x="225425" y="154794"/>
                  <a:pt x="225425" y="150836"/>
                </a:cubicBezTo>
                <a:cubicBezTo>
                  <a:pt x="225425" y="150836"/>
                  <a:pt x="225425" y="150836"/>
                  <a:pt x="225425" y="109941"/>
                </a:cubicBezTo>
                <a:cubicBezTo>
                  <a:pt x="225425" y="84876"/>
                  <a:pt x="246408" y="65088"/>
                  <a:pt x="270013" y="65088"/>
                </a:cubicBezTo>
                <a:close/>
                <a:moveTo>
                  <a:pt x="157956" y="65088"/>
                </a:moveTo>
                <a:cubicBezTo>
                  <a:pt x="183239" y="65088"/>
                  <a:pt x="203200" y="84876"/>
                  <a:pt x="203200" y="109941"/>
                </a:cubicBezTo>
                <a:cubicBezTo>
                  <a:pt x="203200" y="109941"/>
                  <a:pt x="203200" y="109941"/>
                  <a:pt x="203200" y="150836"/>
                </a:cubicBezTo>
                <a:cubicBezTo>
                  <a:pt x="203200" y="153474"/>
                  <a:pt x="203200" y="154794"/>
                  <a:pt x="201869" y="156113"/>
                </a:cubicBezTo>
                <a:cubicBezTo>
                  <a:pt x="200538" y="157432"/>
                  <a:pt x="199208" y="158751"/>
                  <a:pt x="196546" y="158751"/>
                </a:cubicBezTo>
                <a:cubicBezTo>
                  <a:pt x="196546" y="158751"/>
                  <a:pt x="196546" y="158751"/>
                  <a:pt x="119365" y="158751"/>
                </a:cubicBezTo>
                <a:cubicBezTo>
                  <a:pt x="115373" y="158751"/>
                  <a:pt x="112712" y="154794"/>
                  <a:pt x="112712" y="150836"/>
                </a:cubicBezTo>
                <a:cubicBezTo>
                  <a:pt x="112712" y="150836"/>
                  <a:pt x="112712" y="150836"/>
                  <a:pt x="112712" y="109941"/>
                </a:cubicBezTo>
                <a:cubicBezTo>
                  <a:pt x="112712" y="84876"/>
                  <a:pt x="132672" y="65088"/>
                  <a:pt x="157956" y="65088"/>
                </a:cubicBezTo>
                <a:close/>
                <a:moveTo>
                  <a:pt x="45900" y="65088"/>
                </a:moveTo>
                <a:cubicBezTo>
                  <a:pt x="69505" y="65088"/>
                  <a:pt x="90488" y="84876"/>
                  <a:pt x="90488" y="109941"/>
                </a:cubicBezTo>
                <a:cubicBezTo>
                  <a:pt x="90488" y="109941"/>
                  <a:pt x="90488" y="109941"/>
                  <a:pt x="90488" y="150836"/>
                </a:cubicBezTo>
                <a:cubicBezTo>
                  <a:pt x="90488" y="153474"/>
                  <a:pt x="90488" y="154794"/>
                  <a:pt x="89176" y="156113"/>
                </a:cubicBezTo>
                <a:cubicBezTo>
                  <a:pt x="87865" y="157432"/>
                  <a:pt x="85242" y="158751"/>
                  <a:pt x="83931" y="158751"/>
                </a:cubicBezTo>
                <a:cubicBezTo>
                  <a:pt x="83931" y="158751"/>
                  <a:pt x="83931" y="158751"/>
                  <a:pt x="6557" y="158751"/>
                </a:cubicBezTo>
                <a:cubicBezTo>
                  <a:pt x="3934" y="158751"/>
                  <a:pt x="0" y="154794"/>
                  <a:pt x="0" y="150836"/>
                </a:cubicBezTo>
                <a:cubicBezTo>
                  <a:pt x="0" y="150836"/>
                  <a:pt x="0" y="150836"/>
                  <a:pt x="0" y="109941"/>
                </a:cubicBezTo>
                <a:cubicBezTo>
                  <a:pt x="0" y="84876"/>
                  <a:pt x="20983" y="65088"/>
                  <a:pt x="45900" y="65088"/>
                </a:cubicBezTo>
                <a:close/>
                <a:moveTo>
                  <a:pt x="270669" y="14288"/>
                </a:moveTo>
                <a:cubicBezTo>
                  <a:pt x="261463" y="14288"/>
                  <a:pt x="254000" y="21751"/>
                  <a:pt x="254000" y="30957"/>
                </a:cubicBezTo>
                <a:cubicBezTo>
                  <a:pt x="254000" y="40163"/>
                  <a:pt x="261463" y="47626"/>
                  <a:pt x="270669" y="47626"/>
                </a:cubicBezTo>
                <a:cubicBezTo>
                  <a:pt x="279875" y="47626"/>
                  <a:pt x="287338" y="40163"/>
                  <a:pt x="287338" y="30957"/>
                </a:cubicBezTo>
                <a:cubicBezTo>
                  <a:pt x="287338" y="21751"/>
                  <a:pt x="279875" y="14288"/>
                  <a:pt x="270669" y="14288"/>
                </a:cubicBezTo>
                <a:close/>
                <a:moveTo>
                  <a:pt x="271463" y="0"/>
                </a:moveTo>
                <a:cubicBezTo>
                  <a:pt x="287200" y="0"/>
                  <a:pt x="301625" y="13459"/>
                  <a:pt x="301625" y="30957"/>
                </a:cubicBezTo>
                <a:cubicBezTo>
                  <a:pt x="301625" y="48454"/>
                  <a:pt x="287200" y="61913"/>
                  <a:pt x="271463" y="61913"/>
                </a:cubicBezTo>
                <a:cubicBezTo>
                  <a:pt x="254414" y="61913"/>
                  <a:pt x="241300" y="48454"/>
                  <a:pt x="241300" y="30957"/>
                </a:cubicBezTo>
                <a:cubicBezTo>
                  <a:pt x="241300" y="13459"/>
                  <a:pt x="254414" y="0"/>
                  <a:pt x="271463" y="0"/>
                </a:cubicBezTo>
                <a:close/>
                <a:moveTo>
                  <a:pt x="159420" y="0"/>
                </a:moveTo>
                <a:cubicBezTo>
                  <a:pt x="175506" y="0"/>
                  <a:pt x="188912" y="13459"/>
                  <a:pt x="188912" y="30957"/>
                </a:cubicBezTo>
                <a:cubicBezTo>
                  <a:pt x="188912" y="48454"/>
                  <a:pt x="175506" y="61913"/>
                  <a:pt x="159420" y="61913"/>
                </a:cubicBezTo>
                <a:cubicBezTo>
                  <a:pt x="141992" y="61913"/>
                  <a:pt x="128587" y="48454"/>
                  <a:pt x="128587" y="30957"/>
                </a:cubicBezTo>
                <a:cubicBezTo>
                  <a:pt x="128587" y="13459"/>
                  <a:pt x="141992" y="0"/>
                  <a:pt x="159420" y="0"/>
                </a:cubicBezTo>
                <a:close/>
                <a:moveTo>
                  <a:pt x="46037" y="0"/>
                </a:moveTo>
                <a:cubicBezTo>
                  <a:pt x="63086" y="0"/>
                  <a:pt x="76200" y="13459"/>
                  <a:pt x="76200" y="30957"/>
                </a:cubicBezTo>
                <a:cubicBezTo>
                  <a:pt x="76200" y="48454"/>
                  <a:pt x="63086" y="61913"/>
                  <a:pt x="46037" y="61913"/>
                </a:cubicBezTo>
                <a:cubicBezTo>
                  <a:pt x="28989" y="61913"/>
                  <a:pt x="15875" y="48454"/>
                  <a:pt x="15875" y="30957"/>
                </a:cubicBezTo>
                <a:cubicBezTo>
                  <a:pt x="15875" y="13459"/>
                  <a:pt x="28989" y="0"/>
                  <a:pt x="460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53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7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8960" y="321730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数据分析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7723" y="1102136"/>
            <a:ext cx="8049621" cy="51001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292"/>
          <a:stretch>
            <a:fillRect/>
          </a:stretch>
        </p:blipFill>
        <p:spPr>
          <a:xfrm>
            <a:off x="1490181" y="2585033"/>
            <a:ext cx="5009587" cy="36172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980" y="640567"/>
            <a:ext cx="5639380" cy="3860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083" y="2514543"/>
            <a:ext cx="5828277" cy="3916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31520" y="455685"/>
            <a:ext cx="102873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1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n"/>
            </a:pP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河海大学</a:t>
            </a:r>
            <a:r>
              <a:rPr lang="en-US" altLang="zh-CN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NE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技术交流</a:t>
            </a:r>
            <a:r>
              <a:rPr lang="zh-CN" altLang="en-US" sz="2400" b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群</a:t>
            </a:r>
            <a:endParaRPr lang="zh-CN" altLang="en-US" sz="2400" b="1" spc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河海大学NE培训交流群群聊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210" y="1339215"/>
            <a:ext cx="4648835" cy="488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5097" r="1711"/>
          <a:stretch>
            <a:fillRect/>
          </a:stretch>
        </p:blipFill>
        <p:spPr>
          <a:xfrm>
            <a:off x="1385476" y="2329709"/>
            <a:ext cx="3501391" cy="35097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867" y="2329709"/>
            <a:ext cx="5659120" cy="34589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834" y="554210"/>
            <a:ext cx="1663212" cy="17471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337039" y="6433575"/>
            <a:ext cx="325121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©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580879" y="6534938"/>
            <a:ext cx="2357121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All rights reserved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版权所有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Rectangle 55"/>
          <p:cNvSpPr/>
          <p:nvPr/>
        </p:nvSpPr>
        <p:spPr>
          <a:xfrm>
            <a:off x="5182870" y="3022793"/>
            <a:ext cx="4503420" cy="1076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文献管理软件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2819" y="2838617"/>
            <a:ext cx="1140051" cy="10120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00551" y="629573"/>
            <a:ext cx="518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什么是文献管理软件？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sp>
        <p:nvSpPr>
          <p:cNvPr id="223" name="矩形 222"/>
          <p:cNvSpPr/>
          <p:nvPr/>
        </p:nvSpPr>
        <p:spPr>
          <a:xfrm>
            <a:off x="3725431" y="1646830"/>
            <a:ext cx="76639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集文献的收集、整理、使用、分析于一体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24" name="图片 223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34" y="2906714"/>
            <a:ext cx="1796628" cy="8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图片 22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85" y="2993167"/>
            <a:ext cx="2496820" cy="55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图片 22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8" y="4219323"/>
            <a:ext cx="28305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图片 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291" y="3950172"/>
            <a:ext cx="3015572" cy="1858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t="8732"/>
          <a:stretch>
            <a:fillRect/>
          </a:stretch>
        </p:blipFill>
        <p:spPr>
          <a:xfrm>
            <a:off x="8321104" y="4219323"/>
            <a:ext cx="1479793" cy="1041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943" y="2944494"/>
            <a:ext cx="2073461" cy="776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5986" y="2918257"/>
            <a:ext cx="2379029" cy="6747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00551" y="629573"/>
            <a:ext cx="564088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spc="300" dirty="0">
                <a:solidFill>
                  <a:srgbClr val="002060"/>
                </a:solidFill>
                <a:ea typeface="方正公文小标宋" panose="02000500000000000000" charset="-122"/>
              </a:rPr>
              <a:t>文献管理软件的核心功能</a:t>
            </a:r>
            <a:endParaRPr lang="zh-CN" altLang="en-US" sz="3600" b="1" spc="300" dirty="0">
              <a:solidFill>
                <a:srgbClr val="002060"/>
              </a:solidFill>
              <a:ea typeface="方正公文小标宋" panose="02000500000000000000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363053" y="-193040"/>
            <a:ext cx="7432315" cy="5923040"/>
            <a:chOff x="1274622" y="-1142579"/>
            <a:chExt cx="6633541" cy="5388517"/>
          </a:xfrm>
        </p:grpSpPr>
        <p:sp>
          <p:nvSpPr>
            <p:cNvPr id="40" name="Arc 54"/>
            <p:cNvSpPr/>
            <p:nvPr/>
          </p:nvSpPr>
          <p:spPr>
            <a:xfrm rot="10800000">
              <a:off x="1571009" y="-1142578"/>
              <a:ext cx="6047299" cy="5092130"/>
            </a:xfrm>
            <a:prstGeom prst="arc">
              <a:avLst>
                <a:gd name="adj1" fmla="val 19445014"/>
                <a:gd name="adj2" fmla="val 0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sp>
          <p:nvSpPr>
            <p:cNvPr id="41" name="Arc 55"/>
            <p:cNvSpPr/>
            <p:nvPr/>
          </p:nvSpPr>
          <p:spPr>
            <a:xfrm rot="10800000">
              <a:off x="1577541" y="-1142578"/>
              <a:ext cx="6047299" cy="5092130"/>
            </a:xfrm>
            <a:prstGeom prst="arc">
              <a:avLst>
                <a:gd name="adj1" fmla="val 16227456"/>
                <a:gd name="adj2" fmla="val 19322291"/>
              </a:avLst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274622" y="-1142579"/>
              <a:ext cx="6633541" cy="5388517"/>
              <a:chOff x="1274622" y="-1142579"/>
              <a:chExt cx="6633541" cy="5388517"/>
            </a:xfrm>
          </p:grpSpPr>
          <p:sp>
            <p:nvSpPr>
              <p:cNvPr id="43" name="Arc 56"/>
              <p:cNvSpPr/>
              <p:nvPr/>
            </p:nvSpPr>
            <p:spPr>
              <a:xfrm rot="10800000">
                <a:off x="1571009" y="-1142579"/>
                <a:ext cx="6047299" cy="5092130"/>
              </a:xfrm>
              <a:prstGeom prst="arc">
                <a:avLst>
                  <a:gd name="adj1" fmla="val 13108932"/>
                  <a:gd name="adj2" fmla="val 16162792"/>
                </a:avLst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 sz="1280"/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1274622" y="-1139314"/>
                <a:ext cx="6633541" cy="5385252"/>
                <a:chOff x="1274622" y="-1139314"/>
                <a:chExt cx="6633541" cy="5385252"/>
              </a:xfrm>
            </p:grpSpPr>
            <p:sp>
              <p:nvSpPr>
                <p:cNvPr id="45" name="Arc 53"/>
                <p:cNvSpPr/>
                <p:nvPr/>
              </p:nvSpPr>
              <p:spPr>
                <a:xfrm rot="10800000">
                  <a:off x="1567743" y="-1139314"/>
                  <a:ext cx="6047299" cy="5092130"/>
                </a:xfrm>
                <a:prstGeom prst="arc">
                  <a:avLst>
                    <a:gd name="adj1" fmla="val 10784482"/>
                    <a:gd name="adj2" fmla="val 13050527"/>
                  </a:avLst>
                </a:prstGeom>
                <a:ln w="38100">
                  <a:solidFill>
                    <a:schemeClr val="tx1">
                      <a:lumMod val="60000"/>
                      <a:lumOff val="4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46" name="Oval 58"/>
                <p:cNvSpPr/>
                <p:nvPr/>
              </p:nvSpPr>
              <p:spPr>
                <a:xfrm>
                  <a:off x="1274622" y="1113631"/>
                  <a:ext cx="586241" cy="586241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 dirty="0"/>
                </a:p>
              </p:txBody>
            </p:sp>
            <p:sp>
              <p:nvSpPr>
                <p:cNvPr id="47" name="Oval 63"/>
                <p:cNvSpPr/>
                <p:nvPr/>
              </p:nvSpPr>
              <p:spPr>
                <a:xfrm>
                  <a:off x="4280819" y="3659697"/>
                  <a:ext cx="586241" cy="586241"/>
                </a:xfrm>
                <a:prstGeom prst="ellipse">
                  <a:avLst/>
                </a:prstGeom>
                <a:solidFill>
                  <a:schemeClr val="accent3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48" name="Oval 68"/>
                <p:cNvSpPr/>
                <p:nvPr/>
              </p:nvSpPr>
              <p:spPr>
                <a:xfrm>
                  <a:off x="7321922" y="1105854"/>
                  <a:ext cx="586241" cy="586241"/>
                </a:xfrm>
                <a:prstGeom prst="ellipse">
                  <a:avLst/>
                </a:prstGeom>
                <a:solidFill>
                  <a:schemeClr val="accent6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49" name="Oval 73"/>
                <p:cNvSpPr/>
                <p:nvPr/>
              </p:nvSpPr>
              <p:spPr>
                <a:xfrm>
                  <a:off x="6552561" y="2820375"/>
                  <a:ext cx="586241" cy="586241"/>
                </a:xfrm>
                <a:prstGeom prst="ellipse">
                  <a:avLst/>
                </a:prstGeom>
                <a:solidFill>
                  <a:schemeClr val="accent4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/>
                </a:p>
              </p:txBody>
            </p:sp>
            <p:sp>
              <p:nvSpPr>
                <p:cNvPr id="50" name="Oval 78"/>
                <p:cNvSpPr/>
                <p:nvPr/>
              </p:nvSpPr>
              <p:spPr>
                <a:xfrm>
                  <a:off x="2080448" y="2828154"/>
                  <a:ext cx="586241" cy="586241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280" dirty="0"/>
                </a:p>
              </p:txBody>
            </p:sp>
          </p:grpSp>
        </p:grpSp>
      </p:grpSp>
      <p:sp>
        <p:nvSpPr>
          <p:cNvPr id="51" name="TextBox 36"/>
          <p:cNvSpPr txBox="1"/>
          <p:nvPr/>
        </p:nvSpPr>
        <p:spPr>
          <a:xfrm>
            <a:off x="1126614" y="1955763"/>
            <a:ext cx="1697123" cy="218540"/>
          </a:xfrm>
          <a:prstGeom prst="rect">
            <a:avLst/>
          </a:prstGeom>
          <a:noFill/>
        </p:spPr>
        <p:txBody>
          <a:bodyPr wrap="none" lIns="287984" tIns="0" rIns="0" bIns="0" anchor="b" anchorCtr="0">
            <a:no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创建自定义数据库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518971" y="2516320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3" name="TextBox 29"/>
          <p:cNvSpPr txBox="1"/>
          <p:nvPr/>
        </p:nvSpPr>
        <p:spPr>
          <a:xfrm>
            <a:off x="454673" y="4672486"/>
            <a:ext cx="3982720" cy="437605"/>
          </a:xfrm>
          <a:prstGeom prst="rect">
            <a:avLst/>
          </a:prstGeom>
          <a:noFill/>
        </p:spPr>
        <p:txBody>
          <a:bodyPr wrap="none" lIns="0" tIns="0" rIns="287984" bIns="0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检索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导入</a:t>
            </a:r>
            <a:b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所需文献题录或全文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422646" y="4402132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887973" y="5331401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423106" y="4407497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293026" y="2526479"/>
            <a:ext cx="34336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  <a:sym typeface="微软雅黑" panose="020B0503020204020204" pitchFamily="34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8" name="TextBox 23"/>
          <p:cNvSpPr txBox="1"/>
          <p:nvPr/>
        </p:nvSpPr>
        <p:spPr>
          <a:xfrm>
            <a:off x="3744386" y="5701099"/>
            <a:ext cx="4691603" cy="510522"/>
          </a:xfrm>
          <a:prstGeom prst="rect">
            <a:avLst/>
          </a:prstGeom>
          <a:noFill/>
        </p:spPr>
        <p:txBody>
          <a:bodyPr wrap="none" lIns="0" tIns="0" rIns="0" bIns="0" anchor="b" anchorCtr="1">
            <a:normAutofit/>
          </a:bodyPr>
          <a:lstStyle/>
          <a:p>
            <a:pPr algn="ctr"/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组织整理已获取的文献 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&amp;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做笔记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sp>
        <p:nvSpPr>
          <p:cNvPr id="59" name="TextBox 26"/>
          <p:cNvSpPr txBox="1"/>
          <p:nvPr/>
        </p:nvSpPr>
        <p:spPr>
          <a:xfrm>
            <a:off x="8766470" y="4902083"/>
            <a:ext cx="3400820" cy="473045"/>
          </a:xfrm>
          <a:prstGeom prst="rect">
            <a:avLst/>
          </a:prstGeom>
          <a:noFill/>
        </p:spPr>
        <p:txBody>
          <a:bodyPr wrap="none" lIns="287984" tIns="0" rIns="0" bIns="0" anchor="b" anchorCtr="0">
            <a:no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插入引文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笔记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,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快速修改参考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  <a:p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文献格式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sp>
        <p:nvSpPr>
          <p:cNvPr id="60" name="TextBox 39"/>
          <p:cNvSpPr txBox="1"/>
          <p:nvPr/>
        </p:nvSpPr>
        <p:spPr>
          <a:xfrm>
            <a:off x="7844569" y="1613094"/>
            <a:ext cx="3359394" cy="805851"/>
          </a:xfrm>
          <a:prstGeom prst="rect">
            <a:avLst/>
          </a:prstGeom>
          <a:noFill/>
        </p:spPr>
        <p:txBody>
          <a:bodyPr wrap="none" lIns="0" tIns="0" rIns="287984" bIns="0" anchor="ctr" anchorCtr="0">
            <a:noAutofit/>
          </a:bodyPr>
          <a:lstStyle/>
          <a:p>
            <a:pPr algn="ctr"/>
            <a:r>
              <a:rPr lang="en-US" altLang="zh-CN" sz="2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数据分析和知识发现</a:t>
            </a:r>
            <a:endParaRPr lang="zh-CN" altLang="en-US" sz="2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416,&quot;width&quot;:13608}"/>
</p:tagLst>
</file>

<file path=ppt/tags/tag2.xml><?xml version="1.0" encoding="utf-8"?>
<p:tagLst xmlns:p="http://schemas.openxmlformats.org/presentationml/2006/main">
  <p:tag name="KSO_WM_UNIT_PLACING_PICTURE_USER_VIEWPORT" val="{&quot;height&quot;:8784,&quot;width&quot;:16812}"/>
</p:tagLst>
</file>

<file path=ppt/tags/tag3.xml><?xml version="1.0" encoding="utf-8"?>
<p:tagLst xmlns:p="http://schemas.openxmlformats.org/presentationml/2006/main">
  <p:tag name="KSO_WM_UNIT_PLACING_PICTURE_USER_VIEWPORT" val="{&quot;height&quot;:8130,&quot;width&quot;:107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3895</Words>
  <Application>WPS 演示</Application>
  <PresentationFormat>宽屏</PresentationFormat>
  <Paragraphs>579</Paragraphs>
  <Slides>62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75" baseType="lpstr">
      <vt:lpstr>Arial</vt:lpstr>
      <vt:lpstr>宋体</vt:lpstr>
      <vt:lpstr>Wingdings</vt:lpstr>
      <vt:lpstr>Times New Roman</vt:lpstr>
      <vt:lpstr>微软雅黑</vt:lpstr>
      <vt:lpstr>方正公文小标宋</vt:lpstr>
      <vt:lpstr>Arial Unicode MS</vt:lpstr>
      <vt:lpstr>等线 Light</vt:lpstr>
      <vt:lpstr>等线</vt:lpstr>
      <vt:lpstr>Microsoft JhengHei</vt:lpstr>
      <vt:lpstr>微软雅黑,方正新报宋简体,宋体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NE下载与安装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 zunkang</dc:creator>
  <cp:lastModifiedBy>好运小胡</cp:lastModifiedBy>
  <cp:revision>376</cp:revision>
  <dcterms:created xsi:type="dcterms:W3CDTF">2019-03-06T07:48:00Z</dcterms:created>
  <dcterms:modified xsi:type="dcterms:W3CDTF">2021-11-02T07:09:21Z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6FC08BFFF40244DDAD96D256B0E1B7BF</vt:lpwstr>
  </property>
  <property fmtid="{D5CDD505-2E9C-101B-9397-08002B2CF9AE}" pid="3" name="KSOProductBuildVer">
    <vt:lpwstr>2052-11.1.0.10938</vt:lpwstr>
  </property>
</Properties>
</file>