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43"/>
  </p:notesMasterIdLst>
  <p:sldIdLst>
    <p:sldId id="257" r:id="rId3"/>
    <p:sldId id="259" r:id="rId4"/>
    <p:sldId id="260" r:id="rId5"/>
    <p:sldId id="281" r:id="rId6"/>
    <p:sldId id="268" r:id="rId7"/>
    <p:sldId id="288" r:id="rId8"/>
    <p:sldId id="330" r:id="rId9"/>
    <p:sldId id="289" r:id="rId10"/>
    <p:sldId id="261" r:id="rId11"/>
    <p:sldId id="290" r:id="rId12"/>
    <p:sldId id="291" r:id="rId13"/>
    <p:sldId id="292" r:id="rId14"/>
    <p:sldId id="293" r:id="rId15"/>
    <p:sldId id="294" r:id="rId16"/>
    <p:sldId id="341" r:id="rId17"/>
    <p:sldId id="297" r:id="rId18"/>
    <p:sldId id="299" r:id="rId19"/>
    <p:sldId id="309" r:id="rId20"/>
    <p:sldId id="310" r:id="rId21"/>
    <p:sldId id="262" r:id="rId22"/>
    <p:sldId id="311" r:id="rId23"/>
    <p:sldId id="312" r:id="rId24"/>
    <p:sldId id="329" r:id="rId25"/>
    <p:sldId id="313" r:id="rId26"/>
    <p:sldId id="287" r:id="rId27"/>
    <p:sldId id="308" r:id="rId28"/>
    <p:sldId id="300" r:id="rId29"/>
    <p:sldId id="301" r:id="rId30"/>
    <p:sldId id="327" r:id="rId31"/>
    <p:sldId id="328" r:id="rId32"/>
    <p:sldId id="302" r:id="rId33"/>
    <p:sldId id="303" r:id="rId34"/>
    <p:sldId id="305" r:id="rId35"/>
    <p:sldId id="306" r:id="rId36"/>
    <p:sldId id="307" r:id="rId37"/>
    <p:sldId id="315" r:id="rId38"/>
    <p:sldId id="319" r:id="rId39"/>
    <p:sldId id="324" r:id="rId40"/>
    <p:sldId id="326" r:id="rId41"/>
    <p:sldId id="28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FC3"/>
    <a:srgbClr val="6AC8BB"/>
    <a:srgbClr val="3CA494"/>
    <a:srgbClr val="5269A5"/>
    <a:srgbClr val="188AA1"/>
    <a:srgbClr val="4C4C4C"/>
    <a:srgbClr val="2783A4"/>
    <a:srgbClr val="516AA4"/>
    <a:srgbClr val="39A196"/>
    <a:srgbClr val="249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4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52" y="168"/>
      </p:cViewPr>
      <p:guideLst>
        <p:guide orient="horz" pos="3226"/>
        <p:guide pos="3840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58AAF-355E-490F-92D2-EE585F89F4D3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3DCB1-8B23-45D8-9CDB-94F9F97B46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99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92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60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0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8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4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00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901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34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86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361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3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75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22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32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91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40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07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81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948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7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60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30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13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12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34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3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570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5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0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29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48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0CA94-D247-41F0-8219-D1DB6524921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DC346-D888-4748-B8E4-40064048E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4F09E2-3F2C-4C3E-928B-254A21F11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030758-79B2-4872-B9BE-DA946D58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B31402-1EBC-42BB-A5D9-46FCEAA4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A3ED86-8872-4665-BE28-BFCAE007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85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8F023A-9909-4AE0-99D7-72F0DF9E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15CFC6-C74C-40BA-9429-4CA949B91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E000C8-80B1-4453-8F34-370B6B66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30490-74B7-4037-80E7-6FF8A6D8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83F87-085C-4EB0-9E7D-7280BFFD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D19376-9A56-4CB9-9CE5-61CB3E65F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42F9EA-FA18-4840-8735-7CE948D05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60D40-2265-4457-B3A9-FC2C5348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19AB64-1B06-4B70-834C-8CA54F90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D27D4E-4584-4A34-9201-ACAE5B07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53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47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21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58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8B5CB6-BCD4-44AA-BB11-B123EB08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FD4AB8-8044-4CB7-BBBF-FF2C9FF8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8408E6-02A1-496D-82A4-2666215D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2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940E7F-15F9-4415-AEFD-CA816D99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C878D9-CCD4-4A4A-AE48-27079129F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BD98A4-BCF4-496C-9EB8-ABEE8ACF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764A3B-E5A2-451E-828F-1A9732FE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86546-1F23-49C7-84E8-32F06763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0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40ABF1-D58A-4954-A330-69E756E7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1D06A-20AA-4F6E-8B2B-A5492257C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6EEF5A-F1AC-43D4-A4D2-9904F87A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E4E250-7205-4A18-B504-5F7981A3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014DE6-FDE1-4EC9-B4F2-3ED72D13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16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4B5F7-EBD0-4316-97FF-3EA14367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069ADC-4B96-4506-A431-FDD712626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57109-C47F-4B08-A78B-A4AB72F7B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5F775D-E725-44C2-B95C-1086A671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EBDE46-E97C-428A-8668-9D711A11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C77699-1994-4331-A9B2-02C3D89A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0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5ECEA-BD8E-4C33-BA67-556C2031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61DF1-F192-4D16-8192-32C8FCA5F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257CB0-4299-4529-8E10-8AD59007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8590C6-21B8-4097-B727-3B3AE9E42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A2BDCD-A7F6-4B42-A9E4-411AFA9067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43E0DD-C216-48BE-8086-402E24ED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5D2D6B4-D8AE-418C-8B39-C3EA7835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99485-0CD1-41A5-95AF-52BD0EB9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3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5ECEA-BD8E-4C33-BA67-556C2031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61DF1-F192-4D16-8192-32C8FCA5F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257CB0-4299-4529-8E10-8AD59007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8590C6-21B8-4097-B727-3B3AE9E42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A2BDCD-A7F6-4B42-A9E4-411AFA9067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43E0DD-C216-48BE-8086-402E24ED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5D2D6B4-D8AE-418C-8B39-C3EA7835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99485-0CD1-41A5-95AF-52BD0EB9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109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27906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92B9A0-5186-4ED8-8DD5-5EB4166D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D9D9A0-5207-4AFC-9D89-295DA5E6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2FB147-3895-4BE1-AEDE-598B545A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CA87FD-F379-46BF-BF4C-972DA73C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1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6C2D0-3F50-4D65-9800-EDACB551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D99403-CF0C-49CA-AFEC-0CB7C68F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946CF0-B38A-41C7-8258-7C2AA415D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173821-3E1F-43F4-A438-430E5BF7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BABB4-5F42-4936-B7D3-E2CBFF05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BB853E-F81C-4682-91B5-B1E86B44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1654D-1A51-4C93-8239-9A3C317F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980AB-2688-4FD3-B3A1-89913709D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CF2261-8371-4A37-A0C0-982ED43E1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3E14E3-7724-417A-91D7-CC17FED0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FC7F4C-1019-496B-9E90-365CD328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F66FEE-F458-46FB-A075-431E782E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6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458B4DB-94F9-455A-8526-261216C9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9B4EFF-94B8-4232-8DE7-00CD5EC00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C85BD3-A43B-445B-86CA-F56485F37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F610-5936-4010-B4F2-F76386D1B3EB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E62766-4CEA-4F78-9913-6150945B7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E3AE30-C33E-4617-A42B-A4B615044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8460-2141-4B1B-9612-EA33EA4ADD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130175"/>
            <a:ext cx="1489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07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97F083-00A0-7A45-AA2B-640E6A0A1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130175"/>
            <a:ext cx="1489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9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.drcnet.com.cn/eDRCnet.common.web/DocDetail.aspx?chnid=275&amp;leafid=26619&amp;docid=6118739&amp;uid=92113811&amp;version=dReport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3.jpeg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5037"/>
            <a:ext cx="12192000" cy="29162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03644">
            <a:off x="5648236" y="-1389470"/>
            <a:ext cx="4773376" cy="75733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5353" y="2397187"/>
            <a:ext cx="1034129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6600" dirty="0">
                <a:gradFill flip="none" rotWithShape="1">
                  <a:gsLst>
                    <a:gs pos="51000">
                      <a:srgbClr val="6AC8BB"/>
                    </a:gs>
                    <a:gs pos="0">
                      <a:srgbClr val="188AA1"/>
                    </a:gs>
                    <a:gs pos="100000">
                      <a:srgbClr val="5269A5"/>
                    </a:gs>
                  </a:gsLst>
                  <a:lin ang="2700000" scaled="1"/>
                  <a:tileRect/>
                </a:gradFill>
                <a:latin typeface="汉仪大宋简" panose="02010609000101010101" pitchFamily="49" charset="-122"/>
                <a:ea typeface="汉仪大宋简" panose="02010609000101010101" pitchFamily="49" charset="-122"/>
                <a:cs typeface="+mn-ea"/>
                <a:sym typeface="+mn-lt"/>
              </a:rPr>
              <a:t>国务院发展研究中心信息网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58115" y="4379868"/>
            <a:ext cx="307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cs typeface="+mn-ea"/>
                <a:sym typeface="+mn-lt"/>
              </a:rPr>
              <a:t>培训老师：王海涛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5238750" y="4038600"/>
            <a:ext cx="1571625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15" y="781096"/>
            <a:ext cx="2636636" cy="89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 descr="323232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02" y="-4568313"/>
            <a:ext cx="11326761" cy="1371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6812979A-922C-427E-B59C-EBA88523A39B}"/>
              </a:ext>
            </a:extLst>
          </p:cNvPr>
          <p:cNvSpPr/>
          <p:nvPr/>
        </p:nvSpPr>
        <p:spPr>
          <a:xfrm>
            <a:off x="0" y="0"/>
            <a:ext cx="404967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99709880-7816-4d42-9109-289889db07f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88062" y="0"/>
            <a:ext cx="9104884" cy="6858000"/>
            <a:chOff x="381404" y="0"/>
            <a:chExt cx="9104884" cy="6858000"/>
          </a:xfrm>
        </p:grpSpPr>
        <p:sp>
          <p:nvSpPr>
            <p:cNvPr id="5" name="îŝļîḓê"/>
            <p:cNvSpPr>
              <a:spLocks noChangeAspect="1" noAdjustHandles="1"/>
            </p:cNvSpPr>
            <p:nvPr/>
          </p:nvSpPr>
          <p:spPr bwMode="auto">
            <a:xfrm flipV="1">
              <a:off x="3890550" y="0"/>
              <a:ext cx="5595738" cy="6858000"/>
            </a:xfrm>
            <a:custGeom>
              <a:avLst/>
              <a:gdLst>
                <a:gd name="connsiteX0" fmla="*/ 0 w 6179931"/>
                <a:gd name="connsiteY0" fmla="*/ 6858000 h 6858000"/>
                <a:gd name="connsiteX1" fmla="*/ 2890289 w 6179931"/>
                <a:gd name="connsiteY1" fmla="*/ 6858000 h 6858000"/>
                <a:gd name="connsiteX2" fmla="*/ 2890290 w 6179931"/>
                <a:gd name="connsiteY2" fmla="*/ 6858000 h 6858000"/>
                <a:gd name="connsiteX3" fmla="*/ 6179931 w 6179931"/>
                <a:gd name="connsiteY3" fmla="*/ 6858000 h 6858000"/>
                <a:gd name="connsiteX4" fmla="*/ 2890290 w 6179931"/>
                <a:gd name="connsiteY4" fmla="*/ 2 h 6858000"/>
                <a:gd name="connsiteX5" fmla="*/ 2890290 w 6179931"/>
                <a:gd name="connsiteY5" fmla="*/ 0 h 6858000"/>
                <a:gd name="connsiteX6" fmla="*/ 2890289 w 6179931"/>
                <a:gd name="connsiteY6" fmla="*/ 0 h 6858000"/>
                <a:gd name="connsiteX7" fmla="*/ 0 w 6179931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9931" h="6858000">
                  <a:moveTo>
                    <a:pt x="0" y="6858000"/>
                  </a:moveTo>
                  <a:lnTo>
                    <a:pt x="2890289" y="6858000"/>
                  </a:lnTo>
                  <a:lnTo>
                    <a:pt x="2890290" y="6858000"/>
                  </a:lnTo>
                  <a:lnTo>
                    <a:pt x="6179931" y="6858000"/>
                  </a:lnTo>
                  <a:lnTo>
                    <a:pt x="2890290" y="2"/>
                  </a:lnTo>
                  <a:lnTo>
                    <a:pt x="2890290" y="0"/>
                  </a:lnTo>
                  <a:lnTo>
                    <a:pt x="28902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grpSp>
          <p:nvGrpSpPr>
            <p:cNvPr id="6" name="iṥḷíḋé"/>
            <p:cNvGrpSpPr/>
            <p:nvPr/>
          </p:nvGrpSpPr>
          <p:grpSpPr>
            <a:xfrm>
              <a:off x="381404" y="1693764"/>
              <a:ext cx="684796" cy="2813222"/>
              <a:chOff x="381404" y="1693764"/>
              <a:chExt cx="684796" cy="2813222"/>
            </a:xfrm>
          </p:grpSpPr>
          <p:sp>
            <p:nvSpPr>
              <p:cNvPr id="27" name="îṡľïḓê"/>
              <p:cNvSpPr/>
              <p:nvPr/>
            </p:nvSpPr>
            <p:spPr>
              <a:xfrm>
                <a:off x="381404" y="1693764"/>
                <a:ext cx="669776" cy="401428"/>
              </a:xfrm>
              <a:prstGeom prst="homePlate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2000" dirty="0"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21" name="îṩ1ïďê"/>
              <p:cNvSpPr/>
              <p:nvPr/>
            </p:nvSpPr>
            <p:spPr>
              <a:xfrm>
                <a:off x="396424" y="4105558"/>
                <a:ext cx="669776" cy="401428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2000" dirty="0"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38" name="矩形 37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信息资源分类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39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A9365CB-FA93-4AD3-BE41-878697F3B827}"/>
              </a:ext>
            </a:extLst>
          </p:cNvPr>
          <p:cNvSpPr txBox="1"/>
          <p:nvPr/>
        </p:nvSpPr>
        <p:spPr>
          <a:xfrm>
            <a:off x="1432583" y="2050535"/>
            <a:ext cx="5336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600" spc="-5">
                <a:solidFill>
                  <a:srgbClr val="292727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经国研网研究员</a:t>
            </a:r>
            <a:r>
              <a:rPr lang="en-US" altLang="zh-CN" sz="1400" dirty="0">
                <a:latin typeface="+mn-lt"/>
                <a:cs typeface="+mn-ea"/>
                <a:sym typeface="+mn-lt"/>
              </a:rPr>
              <a:t>/</a:t>
            </a:r>
            <a:r>
              <a:rPr lang="zh-CN" altLang="en-US" sz="1400" dirty="0">
                <a:latin typeface="+mn-lt"/>
                <a:cs typeface="+mn-ea"/>
                <a:sym typeface="+mn-lt"/>
              </a:rPr>
              <a:t>编辑，编撰、编译、撰写，或采用其他方式加工后的自有知识产权信息。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合作研究机构的研究成果或特约专家来稿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政府机构公开发布的政策法规信息、统计数据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国研网信源清单内的报刊、网站及其他媒体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读者投稿等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历史文献：</a:t>
            </a:r>
            <a:r>
              <a:rPr lang="en-US" altLang="zh-CN" sz="1400" dirty="0">
                <a:latin typeface="+mn-lt"/>
                <a:cs typeface="+mn-ea"/>
                <a:sym typeface="+mn-lt"/>
              </a:rPr>
              <a:t>460</a:t>
            </a:r>
            <a:r>
              <a:rPr lang="zh-CN" altLang="en-US" sz="1400" dirty="0">
                <a:latin typeface="+mn-lt"/>
                <a:cs typeface="+mn-ea"/>
                <a:sym typeface="+mn-lt"/>
              </a:rPr>
              <a:t>万多篇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lt"/>
                <a:cs typeface="+mn-ea"/>
                <a:sym typeface="+mn-lt"/>
              </a:rPr>
              <a:t>年更新量：</a:t>
            </a:r>
            <a:r>
              <a:rPr lang="en-US" altLang="zh-CN" sz="1400" dirty="0">
                <a:latin typeface="+mn-lt"/>
                <a:cs typeface="+mn-ea"/>
                <a:sym typeface="+mn-lt"/>
              </a:rPr>
              <a:t>35</a:t>
            </a:r>
            <a:r>
              <a:rPr lang="zh-CN" altLang="en-US" sz="1400" dirty="0">
                <a:latin typeface="+mn-lt"/>
                <a:cs typeface="+mn-ea"/>
                <a:sym typeface="+mn-lt"/>
              </a:rPr>
              <a:t>万篇</a:t>
            </a:r>
          </a:p>
          <a:p>
            <a:pPr>
              <a:lnSpc>
                <a:spcPct val="100000"/>
              </a:lnSpc>
            </a:pPr>
            <a:endParaRPr lang="zh-CN" altLang="en-US" sz="1400" dirty="0">
              <a:latin typeface="+mn-lt"/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endParaRPr lang="zh-CN" altLang="en-US" sz="1400" dirty="0">
              <a:latin typeface="+mn-lt"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D437E50-5B30-46C2-870E-F6ADDDE75BA3}"/>
              </a:ext>
            </a:extLst>
          </p:cNvPr>
          <p:cNvSpPr txBox="1"/>
          <p:nvPr/>
        </p:nvSpPr>
        <p:spPr>
          <a:xfrm>
            <a:off x="1405746" y="4432066"/>
            <a:ext cx="5490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具有统计职能的权威机构如：国家统计局、海关总署、人民银行、银监会、各行业协会</a:t>
            </a:r>
          </a:p>
          <a:p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年鉴资料</a:t>
            </a:r>
          </a:p>
          <a:p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年更新量：</a:t>
            </a:r>
            <a:r>
              <a:rPr lang="en-US" altLang="zh-CN" sz="1400" spc="-5" dirty="0">
                <a:solidFill>
                  <a:srgbClr val="292727"/>
                </a:solidFill>
                <a:cs typeface="+mn-ea"/>
                <a:sym typeface="+mn-lt"/>
              </a:rPr>
              <a:t>1.7</a:t>
            </a:r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亿条</a:t>
            </a:r>
          </a:p>
          <a:p>
            <a:endParaRPr lang="zh-CN" altLang="en-US" sz="1400" spc="-5" dirty="0">
              <a:solidFill>
                <a:srgbClr val="292727"/>
              </a:solidFill>
              <a:cs typeface="+mn-ea"/>
              <a:sym typeface="+mn-lt"/>
            </a:endParaRPr>
          </a:p>
          <a:p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包括国民经济核算、固定资产投资、工业统计、产品产量、金融、财政税收、资源环境、重点行业、区域经济、教育统计、世界经济等各行业各领域统计数据</a:t>
            </a:r>
          </a:p>
          <a:p>
            <a:endParaRPr lang="zh-CN" altLang="en-US" sz="1400" spc="-5" dirty="0">
              <a:solidFill>
                <a:srgbClr val="292727"/>
              </a:solidFill>
              <a:cs typeface="+mn-ea"/>
              <a:sym typeface="+mn-lt"/>
            </a:endParaRPr>
          </a:p>
          <a:p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收录年限：最早</a:t>
            </a:r>
            <a:r>
              <a:rPr lang="en-US" altLang="zh-CN" sz="1400" spc="-5" dirty="0">
                <a:solidFill>
                  <a:srgbClr val="292727"/>
                </a:solidFill>
                <a:cs typeface="+mn-ea"/>
                <a:sym typeface="+mn-lt"/>
              </a:rPr>
              <a:t>1949</a:t>
            </a:r>
            <a:r>
              <a:rPr lang="zh-CN" altLang="en-US" sz="1400" spc="-5" dirty="0">
                <a:solidFill>
                  <a:srgbClr val="292727"/>
                </a:solidFill>
                <a:cs typeface="+mn-ea"/>
                <a:sym typeface="+mn-lt"/>
              </a:rPr>
              <a:t>年至今</a:t>
            </a:r>
          </a:p>
        </p:txBody>
      </p:sp>
      <p:sp>
        <p:nvSpPr>
          <p:cNvPr id="28" name="矩形 27"/>
          <p:cNvSpPr/>
          <p:nvPr/>
        </p:nvSpPr>
        <p:spPr>
          <a:xfrm>
            <a:off x="1432583" y="1673161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600" dirty="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  <a:tileRect/>
                </a:gradFill>
                <a:cs typeface="+mn-ea"/>
                <a:sym typeface="+mn-lt"/>
              </a:rPr>
              <a:t>文献类</a:t>
            </a:r>
            <a:endParaRPr lang="zh-CN" altLang="en-US" sz="1400" b="1" spc="600" dirty="0"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</a:gra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432583" y="4124289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600" dirty="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  <a:tileRect/>
                </a:gradFill>
                <a:cs typeface="+mn-ea"/>
                <a:sym typeface="+mn-lt"/>
              </a:rPr>
              <a:t>数据类</a:t>
            </a:r>
            <a:endParaRPr lang="zh-CN" altLang="en-US" sz="1400" b="1" spc="600" dirty="0"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2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461130" cy="892728"/>
            <a:chOff x="476262" y="353863"/>
            <a:chExt cx="3461130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364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教育版首页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260795"/>
            <a:ext cx="10782300" cy="55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461130" cy="892728"/>
            <a:chOff x="476262" y="353863"/>
            <a:chExt cx="3461130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364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专题文献库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234455"/>
            <a:ext cx="10706100" cy="558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国研视点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02" y="1234455"/>
            <a:ext cx="10581476" cy="54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金融中国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246591"/>
            <a:ext cx="10363200" cy="5368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1273127"/>
            <a:ext cx="10302181" cy="53156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91" y="1270491"/>
            <a:ext cx="10312400" cy="5320912"/>
          </a:xfrm>
          <a:prstGeom prst="rect">
            <a:avLst/>
          </a:prstGeom>
        </p:spPr>
      </p:pic>
      <p:pic>
        <p:nvPicPr>
          <p:cNvPr id="6" name="图片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0" y="1258727"/>
            <a:ext cx="10274300" cy="53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行业经济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7B59106-7FC7-124A-9F2F-F5F79CA6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02" y="1246591"/>
            <a:ext cx="10433689" cy="524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企业胜经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02" y="1246591"/>
            <a:ext cx="10312400" cy="53638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849CC9-9611-BB45-A46A-ABA4D83F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98" y="1246592"/>
            <a:ext cx="10415789" cy="53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175320" y="168668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教育参考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5D85A0D-9A7F-4347-B4A6-B9A59CB47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50" y="1214127"/>
            <a:ext cx="10409499" cy="52409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56A30A-AF8F-CE41-929C-E0A0F18A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22" y="1214127"/>
            <a:ext cx="10201154" cy="51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系列研究报告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02" y="1246591"/>
            <a:ext cx="10287000" cy="53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452452"/>
              </p:ext>
            </p:extLst>
          </p:nvPr>
        </p:nvGraphicFramePr>
        <p:xfrm>
          <a:off x="87355" y="493787"/>
          <a:ext cx="3230590" cy="5870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4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国研网行业季报主要框架结构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B0F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行业总体发展情况、环境分析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B0F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行业运行情况分析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B0F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行业经济效益分析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B0F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行业发展趋势预测、投资风险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2774490" y="1800008"/>
            <a:ext cx="508000" cy="531283"/>
            <a:chOff x="2064" y="2777"/>
            <a:chExt cx="192" cy="201"/>
          </a:xfrm>
        </p:grpSpPr>
        <p:sp>
          <p:nvSpPr>
            <p:cNvPr id="13" name="Line 38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40"/>
            <p:cNvSpPr>
              <a:spLocks/>
            </p:cNvSpPr>
            <p:nvPr/>
          </p:nvSpPr>
          <p:spPr bwMode="auto">
            <a:xfrm>
              <a:off x="2067" y="2907"/>
              <a:ext cx="67" cy="71"/>
            </a:xfrm>
            <a:custGeom>
              <a:avLst/>
              <a:gdLst/>
              <a:ahLst/>
              <a:cxnLst>
                <a:cxn ang="0">
                  <a:pos x="3" y="144"/>
                </a:cxn>
                <a:cxn ang="0">
                  <a:pos x="104" y="0"/>
                </a:cxn>
                <a:cxn ang="0">
                  <a:pos x="104" y="36"/>
                </a:cxn>
                <a:cxn ang="0">
                  <a:pos x="154" y="56"/>
                </a:cxn>
                <a:cxn ang="0">
                  <a:pos x="161" y="52"/>
                </a:cxn>
                <a:cxn ang="0">
                  <a:pos x="26" y="164"/>
                </a:cxn>
                <a:cxn ang="0">
                  <a:pos x="23" y="166"/>
                </a:cxn>
                <a:cxn ang="0">
                  <a:pos x="3" y="158"/>
                </a:cxn>
                <a:cxn ang="0">
                  <a:pos x="3" y="144"/>
                </a:cxn>
              </a:cxnLst>
              <a:rect l="0" t="0" r="r" b="b"/>
              <a:pathLst>
                <a:path w="161" h="169">
                  <a:moveTo>
                    <a:pt x="3" y="144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7" y="9"/>
                    <a:pt x="97" y="23"/>
                    <a:pt x="104" y="36"/>
                  </a:cubicBezTo>
                  <a:cubicBezTo>
                    <a:pt x="114" y="54"/>
                    <a:pt x="137" y="63"/>
                    <a:pt x="154" y="56"/>
                  </a:cubicBezTo>
                  <a:cubicBezTo>
                    <a:pt x="156" y="55"/>
                    <a:pt x="159" y="54"/>
                    <a:pt x="161" y="5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5" y="165"/>
                    <a:pt x="24" y="165"/>
                    <a:pt x="23" y="166"/>
                  </a:cubicBezTo>
                  <a:cubicBezTo>
                    <a:pt x="16" y="169"/>
                    <a:pt x="7" y="165"/>
                    <a:pt x="3" y="158"/>
                  </a:cubicBezTo>
                  <a:cubicBezTo>
                    <a:pt x="0" y="153"/>
                    <a:pt x="1" y="147"/>
                    <a:pt x="3" y="144"/>
                  </a:cubicBezTo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41"/>
            <p:cNvSpPr>
              <a:spLocks/>
            </p:cNvSpPr>
            <p:nvPr/>
          </p:nvSpPr>
          <p:spPr bwMode="auto">
            <a:xfrm>
              <a:off x="2064" y="2832"/>
              <a:ext cx="141" cy="142"/>
            </a:xfrm>
            <a:custGeom>
              <a:avLst/>
              <a:gdLst/>
              <a:ahLst/>
              <a:cxnLst>
                <a:cxn ang="0">
                  <a:pos x="331" y="134"/>
                </a:cxn>
                <a:cxn ang="0">
                  <a:pos x="312" y="86"/>
                </a:cxn>
                <a:cxn ang="0">
                  <a:pos x="259" y="29"/>
                </a:cxn>
                <a:cxn ang="0">
                  <a:pos x="186" y="2"/>
                </a:cxn>
                <a:cxn ang="0">
                  <a:pos x="147" y="2"/>
                </a:cxn>
                <a:cxn ang="0">
                  <a:pos x="131" y="5"/>
                </a:cxn>
                <a:cxn ang="0">
                  <a:pos x="107" y="12"/>
                </a:cxn>
                <a:cxn ang="0">
                  <a:pos x="75" y="29"/>
                </a:cxn>
                <a:cxn ang="0">
                  <a:pos x="65" y="36"/>
                </a:cxn>
                <a:cxn ang="0">
                  <a:pos x="57" y="43"/>
                </a:cxn>
                <a:cxn ang="0">
                  <a:pos x="48" y="51"/>
                </a:cxn>
                <a:cxn ang="0">
                  <a:pos x="47" y="52"/>
                </a:cxn>
                <a:cxn ang="0">
                  <a:pos x="48" y="51"/>
                </a:cxn>
                <a:cxn ang="0">
                  <a:pos x="35" y="223"/>
                </a:cxn>
                <a:cxn ang="0">
                  <a:pos x="249" y="310"/>
                </a:cxn>
                <a:cxn ang="0">
                  <a:pos x="293" y="277"/>
                </a:cxn>
                <a:cxn ang="0">
                  <a:pos x="293" y="278"/>
                </a:cxn>
                <a:cxn ang="0">
                  <a:pos x="293" y="277"/>
                </a:cxn>
                <a:cxn ang="0">
                  <a:pos x="299" y="271"/>
                </a:cxn>
                <a:cxn ang="0">
                  <a:pos x="307" y="259"/>
                </a:cxn>
                <a:cxn ang="0">
                  <a:pos x="321" y="232"/>
                </a:cxn>
                <a:cxn ang="0">
                  <a:pos x="333" y="187"/>
                </a:cxn>
                <a:cxn ang="0">
                  <a:pos x="331" y="134"/>
                </a:cxn>
              </a:cxnLst>
              <a:rect l="0" t="0" r="r" b="b"/>
              <a:pathLst>
                <a:path w="336" h="340">
                  <a:moveTo>
                    <a:pt x="331" y="134"/>
                  </a:moveTo>
                  <a:cubicBezTo>
                    <a:pt x="329" y="128"/>
                    <a:pt x="325" y="110"/>
                    <a:pt x="312" y="86"/>
                  </a:cubicBezTo>
                  <a:cubicBezTo>
                    <a:pt x="306" y="76"/>
                    <a:pt x="291" y="50"/>
                    <a:pt x="259" y="29"/>
                  </a:cubicBezTo>
                  <a:cubicBezTo>
                    <a:pt x="227" y="7"/>
                    <a:pt x="197" y="4"/>
                    <a:pt x="186" y="2"/>
                  </a:cubicBezTo>
                  <a:cubicBezTo>
                    <a:pt x="184" y="2"/>
                    <a:pt x="166" y="0"/>
                    <a:pt x="147" y="2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24" y="7"/>
                    <a:pt x="114" y="10"/>
                    <a:pt x="107" y="12"/>
                  </a:cubicBezTo>
                  <a:cubicBezTo>
                    <a:pt x="107" y="12"/>
                    <a:pt x="91" y="18"/>
                    <a:pt x="75" y="29"/>
                  </a:cubicBezTo>
                  <a:cubicBezTo>
                    <a:pt x="72" y="31"/>
                    <a:pt x="68" y="34"/>
                    <a:pt x="65" y="36"/>
                  </a:cubicBezTo>
                  <a:cubicBezTo>
                    <a:pt x="62" y="38"/>
                    <a:pt x="60" y="40"/>
                    <a:pt x="57" y="43"/>
                  </a:cubicBezTo>
                  <a:cubicBezTo>
                    <a:pt x="54" y="45"/>
                    <a:pt x="51" y="48"/>
                    <a:pt x="48" y="51"/>
                  </a:cubicBezTo>
                  <a:cubicBezTo>
                    <a:pt x="48" y="51"/>
                    <a:pt x="47" y="52"/>
                    <a:pt x="47" y="52"/>
                  </a:cubicBezTo>
                  <a:cubicBezTo>
                    <a:pt x="47" y="52"/>
                    <a:pt x="47" y="51"/>
                    <a:pt x="48" y="51"/>
                  </a:cubicBezTo>
                  <a:cubicBezTo>
                    <a:pt x="7" y="93"/>
                    <a:pt x="0" y="161"/>
                    <a:pt x="35" y="223"/>
                  </a:cubicBezTo>
                  <a:cubicBezTo>
                    <a:pt x="80" y="302"/>
                    <a:pt x="175" y="340"/>
                    <a:pt x="249" y="310"/>
                  </a:cubicBezTo>
                  <a:cubicBezTo>
                    <a:pt x="267" y="302"/>
                    <a:pt x="281" y="291"/>
                    <a:pt x="293" y="277"/>
                  </a:cubicBezTo>
                  <a:cubicBezTo>
                    <a:pt x="293" y="278"/>
                    <a:pt x="293" y="278"/>
                    <a:pt x="293" y="278"/>
                  </a:cubicBezTo>
                  <a:cubicBezTo>
                    <a:pt x="293" y="278"/>
                    <a:pt x="293" y="278"/>
                    <a:pt x="293" y="277"/>
                  </a:cubicBezTo>
                  <a:cubicBezTo>
                    <a:pt x="295" y="275"/>
                    <a:pt x="297" y="273"/>
                    <a:pt x="299" y="271"/>
                  </a:cubicBezTo>
                  <a:cubicBezTo>
                    <a:pt x="302" y="267"/>
                    <a:pt x="305" y="263"/>
                    <a:pt x="307" y="259"/>
                  </a:cubicBezTo>
                  <a:cubicBezTo>
                    <a:pt x="315" y="246"/>
                    <a:pt x="317" y="242"/>
                    <a:pt x="321" y="232"/>
                  </a:cubicBezTo>
                  <a:cubicBezTo>
                    <a:pt x="321" y="232"/>
                    <a:pt x="330" y="211"/>
                    <a:pt x="333" y="187"/>
                  </a:cubicBezTo>
                  <a:cubicBezTo>
                    <a:pt x="334" y="178"/>
                    <a:pt x="336" y="160"/>
                    <a:pt x="331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42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43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44"/>
            <p:cNvSpPr>
              <a:spLocks/>
            </p:cNvSpPr>
            <p:nvPr/>
          </p:nvSpPr>
          <p:spPr bwMode="auto">
            <a:xfrm>
              <a:off x="2144" y="2777"/>
              <a:ext cx="109" cy="112"/>
            </a:xfrm>
            <a:custGeom>
              <a:avLst/>
              <a:gdLst/>
              <a:ahLst/>
              <a:cxnLst>
                <a:cxn ang="0">
                  <a:pos x="32" y="48"/>
                </a:cxn>
                <a:cxn ang="0">
                  <a:pos x="66" y="24"/>
                </a:cxn>
                <a:cxn ang="0">
                  <a:pos x="232" y="91"/>
                </a:cxn>
                <a:cxn ang="0">
                  <a:pos x="133" y="160"/>
                </a:cxn>
                <a:cxn ang="0">
                  <a:pos x="59" y="130"/>
                </a:cxn>
                <a:cxn ang="0">
                  <a:pos x="41" y="199"/>
                </a:cxn>
                <a:cxn ang="0">
                  <a:pos x="115" y="229"/>
                </a:cxn>
                <a:cxn ang="0">
                  <a:pos x="133" y="160"/>
                </a:cxn>
                <a:cxn ang="0">
                  <a:pos x="232" y="91"/>
                </a:cxn>
                <a:cxn ang="0">
                  <a:pos x="222" y="223"/>
                </a:cxn>
                <a:cxn ang="0">
                  <a:pos x="154" y="260"/>
                </a:cxn>
                <a:cxn ang="0">
                  <a:pos x="80" y="253"/>
                </a:cxn>
                <a:cxn ang="0">
                  <a:pos x="22" y="205"/>
                </a:cxn>
                <a:cxn ang="0">
                  <a:pos x="0" y="131"/>
                </a:cxn>
                <a:cxn ang="0">
                  <a:pos x="8" y="88"/>
                </a:cxn>
                <a:cxn ang="0">
                  <a:pos x="32" y="48"/>
                </a:cxn>
              </a:cxnLst>
              <a:rect l="0" t="0" r="r" b="b"/>
              <a:pathLst>
                <a:path w="259" h="267">
                  <a:moveTo>
                    <a:pt x="32" y="48"/>
                  </a:moveTo>
                  <a:cubicBezTo>
                    <a:pt x="41" y="38"/>
                    <a:pt x="53" y="29"/>
                    <a:pt x="66" y="24"/>
                  </a:cubicBezTo>
                  <a:cubicBezTo>
                    <a:pt x="123" y="0"/>
                    <a:pt x="197" y="30"/>
                    <a:pt x="232" y="91"/>
                  </a:cubicBezTo>
                  <a:cubicBezTo>
                    <a:pt x="213" y="111"/>
                    <a:pt x="174" y="138"/>
                    <a:pt x="133" y="160"/>
                  </a:cubicBezTo>
                  <a:cubicBezTo>
                    <a:pt x="117" y="133"/>
                    <a:pt x="84" y="119"/>
                    <a:pt x="59" y="130"/>
                  </a:cubicBezTo>
                  <a:cubicBezTo>
                    <a:pt x="33" y="141"/>
                    <a:pt x="25" y="172"/>
                    <a:pt x="41" y="199"/>
                  </a:cubicBezTo>
                  <a:cubicBezTo>
                    <a:pt x="56" y="226"/>
                    <a:pt x="90" y="240"/>
                    <a:pt x="115" y="229"/>
                  </a:cubicBezTo>
                  <a:cubicBezTo>
                    <a:pt x="140" y="218"/>
                    <a:pt x="148" y="187"/>
                    <a:pt x="133" y="160"/>
                  </a:cubicBezTo>
                  <a:cubicBezTo>
                    <a:pt x="174" y="138"/>
                    <a:pt x="213" y="111"/>
                    <a:pt x="232" y="91"/>
                  </a:cubicBezTo>
                  <a:cubicBezTo>
                    <a:pt x="259" y="139"/>
                    <a:pt x="253" y="191"/>
                    <a:pt x="222" y="223"/>
                  </a:cubicBezTo>
                  <a:cubicBezTo>
                    <a:pt x="195" y="252"/>
                    <a:pt x="164" y="258"/>
                    <a:pt x="154" y="260"/>
                  </a:cubicBezTo>
                  <a:cubicBezTo>
                    <a:pt x="145" y="262"/>
                    <a:pt x="114" y="267"/>
                    <a:pt x="80" y="253"/>
                  </a:cubicBezTo>
                  <a:cubicBezTo>
                    <a:pt x="50" y="240"/>
                    <a:pt x="31" y="220"/>
                    <a:pt x="22" y="205"/>
                  </a:cubicBezTo>
                  <a:cubicBezTo>
                    <a:pt x="0" y="171"/>
                    <a:pt x="0" y="141"/>
                    <a:pt x="0" y="131"/>
                  </a:cubicBezTo>
                  <a:cubicBezTo>
                    <a:pt x="0" y="110"/>
                    <a:pt x="7" y="92"/>
                    <a:pt x="8" y="88"/>
                  </a:cubicBezTo>
                  <a:cubicBezTo>
                    <a:pt x="14" y="72"/>
                    <a:pt x="21" y="62"/>
                    <a:pt x="32" y="4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45"/>
            <p:cNvSpPr>
              <a:spLocks/>
            </p:cNvSpPr>
            <p:nvPr/>
          </p:nvSpPr>
          <p:spPr bwMode="auto">
            <a:xfrm>
              <a:off x="2137" y="2777"/>
              <a:ext cx="116" cy="112"/>
            </a:xfrm>
            <a:custGeom>
              <a:avLst/>
              <a:gdLst/>
              <a:ahLst/>
              <a:cxnLst>
                <a:cxn ang="0">
                  <a:pos x="51" y="48"/>
                </a:cxn>
                <a:cxn ang="0">
                  <a:pos x="35" y="195"/>
                </a:cxn>
                <a:cxn ang="0">
                  <a:pos x="164" y="262"/>
                </a:cxn>
                <a:cxn ang="0">
                  <a:pos x="241" y="224"/>
                </a:cxn>
                <a:cxn ang="0">
                  <a:pos x="251" y="91"/>
                </a:cxn>
                <a:cxn ang="0">
                  <a:pos x="152" y="160"/>
                </a:cxn>
                <a:cxn ang="0">
                  <a:pos x="134" y="229"/>
                </a:cxn>
                <a:cxn ang="0">
                  <a:pos x="60" y="199"/>
                </a:cxn>
                <a:cxn ang="0">
                  <a:pos x="78" y="130"/>
                </a:cxn>
                <a:cxn ang="0">
                  <a:pos x="152" y="160"/>
                </a:cxn>
                <a:cxn ang="0">
                  <a:pos x="251" y="91"/>
                </a:cxn>
                <a:cxn ang="0">
                  <a:pos x="85" y="24"/>
                </a:cxn>
                <a:cxn ang="0">
                  <a:pos x="51" y="48"/>
                </a:cxn>
              </a:cxnLst>
              <a:rect l="0" t="0" r="r" b="b"/>
              <a:pathLst>
                <a:path w="278" h="268">
                  <a:moveTo>
                    <a:pt x="51" y="48"/>
                  </a:moveTo>
                  <a:cubicBezTo>
                    <a:pt x="0" y="111"/>
                    <a:pt x="23" y="172"/>
                    <a:pt x="35" y="195"/>
                  </a:cubicBezTo>
                  <a:cubicBezTo>
                    <a:pt x="59" y="241"/>
                    <a:pt x="112" y="268"/>
                    <a:pt x="164" y="262"/>
                  </a:cubicBezTo>
                  <a:cubicBezTo>
                    <a:pt x="207" y="257"/>
                    <a:pt x="232" y="233"/>
                    <a:pt x="241" y="224"/>
                  </a:cubicBezTo>
                  <a:cubicBezTo>
                    <a:pt x="272" y="191"/>
                    <a:pt x="278" y="139"/>
                    <a:pt x="251" y="91"/>
                  </a:cubicBezTo>
                  <a:cubicBezTo>
                    <a:pt x="232" y="111"/>
                    <a:pt x="193" y="138"/>
                    <a:pt x="152" y="160"/>
                  </a:cubicBezTo>
                  <a:cubicBezTo>
                    <a:pt x="167" y="187"/>
                    <a:pt x="159" y="218"/>
                    <a:pt x="134" y="229"/>
                  </a:cubicBezTo>
                  <a:cubicBezTo>
                    <a:pt x="109" y="240"/>
                    <a:pt x="75" y="226"/>
                    <a:pt x="60" y="199"/>
                  </a:cubicBezTo>
                  <a:cubicBezTo>
                    <a:pt x="44" y="172"/>
                    <a:pt x="52" y="141"/>
                    <a:pt x="78" y="130"/>
                  </a:cubicBezTo>
                  <a:cubicBezTo>
                    <a:pt x="103" y="119"/>
                    <a:pt x="136" y="133"/>
                    <a:pt x="152" y="160"/>
                  </a:cubicBezTo>
                  <a:cubicBezTo>
                    <a:pt x="193" y="138"/>
                    <a:pt x="232" y="111"/>
                    <a:pt x="251" y="91"/>
                  </a:cubicBezTo>
                  <a:cubicBezTo>
                    <a:pt x="216" y="30"/>
                    <a:pt x="142" y="0"/>
                    <a:pt x="85" y="24"/>
                  </a:cubicBezTo>
                  <a:cubicBezTo>
                    <a:pt x="72" y="29"/>
                    <a:pt x="60" y="38"/>
                    <a:pt x="51" y="4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46"/>
            <p:cNvSpPr>
              <a:spLocks/>
            </p:cNvSpPr>
            <p:nvPr/>
          </p:nvSpPr>
          <p:spPr bwMode="auto">
            <a:xfrm>
              <a:off x="2144" y="2797"/>
              <a:ext cx="93" cy="92"/>
            </a:xfrm>
            <a:custGeom>
              <a:avLst/>
              <a:gdLst/>
              <a:ahLst/>
              <a:cxnLst>
                <a:cxn ang="0">
                  <a:pos x="18" y="149"/>
                </a:cxn>
                <a:cxn ang="0">
                  <a:pos x="4" y="113"/>
                </a:cxn>
                <a:cxn ang="0">
                  <a:pos x="2" y="74"/>
                </a:cxn>
                <a:cxn ang="0">
                  <a:pos x="13" y="32"/>
                </a:cxn>
                <a:cxn ang="0">
                  <a:pos x="24" y="12"/>
                </a:cxn>
                <a:cxn ang="0">
                  <a:pos x="33" y="0"/>
                </a:cxn>
                <a:cxn ang="0">
                  <a:pos x="27" y="129"/>
                </a:cxn>
                <a:cxn ang="0">
                  <a:pos x="192" y="196"/>
                </a:cxn>
                <a:cxn ang="0">
                  <a:pos x="223" y="175"/>
                </a:cxn>
                <a:cxn ang="0">
                  <a:pos x="210" y="188"/>
                </a:cxn>
                <a:cxn ang="0">
                  <a:pos x="202" y="193"/>
                </a:cxn>
                <a:cxn ang="0">
                  <a:pos x="172" y="208"/>
                </a:cxn>
                <a:cxn ang="0">
                  <a:pos x="159" y="212"/>
                </a:cxn>
                <a:cxn ang="0">
                  <a:pos x="141" y="214"/>
                </a:cxn>
                <a:cxn ang="0">
                  <a:pos x="117" y="214"/>
                </a:cxn>
                <a:cxn ang="0">
                  <a:pos x="100" y="211"/>
                </a:cxn>
                <a:cxn ang="0">
                  <a:pos x="91" y="208"/>
                </a:cxn>
                <a:cxn ang="0">
                  <a:pos x="74" y="202"/>
                </a:cxn>
                <a:cxn ang="0">
                  <a:pos x="59" y="193"/>
                </a:cxn>
                <a:cxn ang="0">
                  <a:pos x="18" y="149"/>
                </a:cxn>
              </a:cxnLst>
              <a:rect l="0" t="0" r="r" b="b"/>
              <a:pathLst>
                <a:path w="223" h="220">
                  <a:moveTo>
                    <a:pt x="18" y="149"/>
                  </a:moveTo>
                  <a:cubicBezTo>
                    <a:pt x="15" y="144"/>
                    <a:pt x="8" y="131"/>
                    <a:pt x="4" y="113"/>
                  </a:cubicBezTo>
                  <a:cubicBezTo>
                    <a:pt x="0" y="95"/>
                    <a:pt x="1" y="81"/>
                    <a:pt x="2" y="74"/>
                  </a:cubicBezTo>
                  <a:cubicBezTo>
                    <a:pt x="4" y="54"/>
                    <a:pt x="8" y="43"/>
                    <a:pt x="13" y="32"/>
                  </a:cubicBezTo>
                  <a:cubicBezTo>
                    <a:pt x="16" y="25"/>
                    <a:pt x="19" y="20"/>
                    <a:pt x="24" y="12"/>
                  </a:cubicBezTo>
                  <a:cubicBezTo>
                    <a:pt x="26" y="8"/>
                    <a:pt x="30" y="4"/>
                    <a:pt x="33" y="0"/>
                  </a:cubicBezTo>
                  <a:cubicBezTo>
                    <a:pt x="5" y="32"/>
                    <a:pt x="1" y="83"/>
                    <a:pt x="27" y="129"/>
                  </a:cubicBezTo>
                  <a:cubicBezTo>
                    <a:pt x="62" y="190"/>
                    <a:pt x="136" y="220"/>
                    <a:pt x="192" y="196"/>
                  </a:cubicBezTo>
                  <a:cubicBezTo>
                    <a:pt x="205" y="191"/>
                    <a:pt x="215" y="184"/>
                    <a:pt x="223" y="175"/>
                  </a:cubicBezTo>
                  <a:cubicBezTo>
                    <a:pt x="219" y="179"/>
                    <a:pt x="214" y="184"/>
                    <a:pt x="210" y="188"/>
                  </a:cubicBezTo>
                  <a:cubicBezTo>
                    <a:pt x="208" y="189"/>
                    <a:pt x="204" y="192"/>
                    <a:pt x="202" y="193"/>
                  </a:cubicBezTo>
                  <a:cubicBezTo>
                    <a:pt x="188" y="202"/>
                    <a:pt x="182" y="204"/>
                    <a:pt x="172" y="208"/>
                  </a:cubicBezTo>
                  <a:cubicBezTo>
                    <a:pt x="168" y="209"/>
                    <a:pt x="163" y="211"/>
                    <a:pt x="159" y="212"/>
                  </a:cubicBezTo>
                  <a:cubicBezTo>
                    <a:pt x="153" y="213"/>
                    <a:pt x="146" y="214"/>
                    <a:pt x="141" y="214"/>
                  </a:cubicBezTo>
                  <a:cubicBezTo>
                    <a:pt x="135" y="215"/>
                    <a:pt x="122" y="215"/>
                    <a:pt x="117" y="214"/>
                  </a:cubicBezTo>
                  <a:cubicBezTo>
                    <a:pt x="112" y="213"/>
                    <a:pt x="105" y="212"/>
                    <a:pt x="100" y="211"/>
                  </a:cubicBezTo>
                  <a:cubicBezTo>
                    <a:pt x="97" y="210"/>
                    <a:pt x="94" y="209"/>
                    <a:pt x="91" y="208"/>
                  </a:cubicBezTo>
                  <a:cubicBezTo>
                    <a:pt x="80" y="205"/>
                    <a:pt x="80" y="205"/>
                    <a:pt x="74" y="202"/>
                  </a:cubicBezTo>
                  <a:cubicBezTo>
                    <a:pt x="67" y="198"/>
                    <a:pt x="62" y="195"/>
                    <a:pt x="59" y="193"/>
                  </a:cubicBezTo>
                  <a:cubicBezTo>
                    <a:pt x="35" y="177"/>
                    <a:pt x="21" y="155"/>
                    <a:pt x="18" y="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47"/>
            <p:cNvSpPr>
              <a:spLocks/>
            </p:cNvSpPr>
            <p:nvPr/>
          </p:nvSpPr>
          <p:spPr bwMode="auto">
            <a:xfrm>
              <a:off x="2140" y="2797"/>
              <a:ext cx="97" cy="105"/>
            </a:xfrm>
            <a:custGeom>
              <a:avLst/>
              <a:gdLst/>
              <a:ahLst/>
              <a:cxnLst>
                <a:cxn ang="0">
                  <a:pos x="27" y="149"/>
                </a:cxn>
                <a:cxn ang="0">
                  <a:pos x="42" y="0"/>
                </a:cxn>
                <a:cxn ang="0">
                  <a:pos x="36" y="129"/>
                </a:cxn>
                <a:cxn ang="0">
                  <a:pos x="201" y="196"/>
                </a:cxn>
                <a:cxn ang="0">
                  <a:pos x="232" y="175"/>
                </a:cxn>
                <a:cxn ang="0">
                  <a:pos x="27" y="149"/>
                </a:cxn>
              </a:cxnLst>
              <a:rect l="0" t="0" r="r" b="b"/>
              <a:pathLst>
                <a:path w="232" h="249">
                  <a:moveTo>
                    <a:pt x="27" y="149"/>
                  </a:moveTo>
                  <a:cubicBezTo>
                    <a:pt x="0" y="100"/>
                    <a:pt x="6" y="44"/>
                    <a:pt x="42" y="0"/>
                  </a:cubicBezTo>
                  <a:cubicBezTo>
                    <a:pt x="14" y="32"/>
                    <a:pt x="10" y="83"/>
                    <a:pt x="36" y="129"/>
                  </a:cubicBezTo>
                  <a:cubicBezTo>
                    <a:pt x="71" y="190"/>
                    <a:pt x="145" y="220"/>
                    <a:pt x="201" y="196"/>
                  </a:cubicBezTo>
                  <a:cubicBezTo>
                    <a:pt x="214" y="191"/>
                    <a:pt x="224" y="184"/>
                    <a:pt x="232" y="175"/>
                  </a:cubicBezTo>
                  <a:cubicBezTo>
                    <a:pt x="156" y="249"/>
                    <a:pt x="60" y="209"/>
                    <a:pt x="27" y="149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48"/>
            <p:cNvSpPr>
              <a:spLocks/>
            </p:cNvSpPr>
            <p:nvPr/>
          </p:nvSpPr>
          <p:spPr bwMode="auto">
            <a:xfrm>
              <a:off x="2141" y="2777"/>
              <a:ext cx="115" cy="112"/>
            </a:xfrm>
            <a:custGeom>
              <a:avLst/>
              <a:gdLst/>
              <a:ahLst/>
              <a:cxnLst>
                <a:cxn ang="0">
                  <a:pos x="240" y="91"/>
                </a:cxn>
                <a:cxn ang="0">
                  <a:pos x="199" y="244"/>
                </a:cxn>
                <a:cxn ang="0">
                  <a:pos x="34" y="177"/>
                </a:cxn>
                <a:cxn ang="0">
                  <a:pos x="74" y="24"/>
                </a:cxn>
                <a:cxn ang="0">
                  <a:pos x="240" y="91"/>
                </a:cxn>
              </a:cxnLst>
              <a:rect l="0" t="0" r="r" b="b"/>
              <a:pathLst>
                <a:path w="274" h="268">
                  <a:moveTo>
                    <a:pt x="240" y="91"/>
                  </a:moveTo>
                  <a:cubicBezTo>
                    <a:pt x="274" y="152"/>
                    <a:pt x="256" y="221"/>
                    <a:pt x="199" y="244"/>
                  </a:cubicBezTo>
                  <a:cubicBezTo>
                    <a:pt x="143" y="268"/>
                    <a:pt x="69" y="238"/>
                    <a:pt x="34" y="177"/>
                  </a:cubicBezTo>
                  <a:cubicBezTo>
                    <a:pt x="0" y="116"/>
                    <a:pt x="18" y="48"/>
                    <a:pt x="74" y="24"/>
                  </a:cubicBezTo>
                  <a:cubicBezTo>
                    <a:pt x="131" y="0"/>
                    <a:pt x="205" y="30"/>
                    <a:pt x="240" y="9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tint val="5725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" name="Group 37"/>
          <p:cNvGrpSpPr>
            <a:grpSpLocks/>
          </p:cNvGrpSpPr>
          <p:nvPr/>
        </p:nvGrpSpPr>
        <p:grpSpPr bwMode="auto">
          <a:xfrm>
            <a:off x="2732157" y="2871519"/>
            <a:ext cx="508000" cy="531283"/>
            <a:chOff x="2064" y="2777"/>
            <a:chExt cx="192" cy="201"/>
          </a:xfrm>
        </p:grpSpPr>
        <p:sp>
          <p:nvSpPr>
            <p:cNvPr id="25" name="Line 38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Line 39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2067" y="2907"/>
              <a:ext cx="67" cy="71"/>
            </a:xfrm>
            <a:custGeom>
              <a:avLst/>
              <a:gdLst/>
              <a:ahLst/>
              <a:cxnLst>
                <a:cxn ang="0">
                  <a:pos x="3" y="144"/>
                </a:cxn>
                <a:cxn ang="0">
                  <a:pos x="104" y="0"/>
                </a:cxn>
                <a:cxn ang="0">
                  <a:pos x="104" y="36"/>
                </a:cxn>
                <a:cxn ang="0">
                  <a:pos x="154" y="56"/>
                </a:cxn>
                <a:cxn ang="0">
                  <a:pos x="161" y="52"/>
                </a:cxn>
                <a:cxn ang="0">
                  <a:pos x="26" y="164"/>
                </a:cxn>
                <a:cxn ang="0">
                  <a:pos x="23" y="166"/>
                </a:cxn>
                <a:cxn ang="0">
                  <a:pos x="3" y="158"/>
                </a:cxn>
                <a:cxn ang="0">
                  <a:pos x="3" y="144"/>
                </a:cxn>
              </a:cxnLst>
              <a:rect l="0" t="0" r="r" b="b"/>
              <a:pathLst>
                <a:path w="161" h="169">
                  <a:moveTo>
                    <a:pt x="3" y="144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7" y="9"/>
                    <a:pt x="97" y="23"/>
                    <a:pt x="104" y="36"/>
                  </a:cubicBezTo>
                  <a:cubicBezTo>
                    <a:pt x="114" y="54"/>
                    <a:pt x="137" y="63"/>
                    <a:pt x="154" y="56"/>
                  </a:cubicBezTo>
                  <a:cubicBezTo>
                    <a:pt x="156" y="55"/>
                    <a:pt x="159" y="54"/>
                    <a:pt x="161" y="5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5" y="165"/>
                    <a:pt x="24" y="165"/>
                    <a:pt x="23" y="166"/>
                  </a:cubicBezTo>
                  <a:cubicBezTo>
                    <a:pt x="16" y="169"/>
                    <a:pt x="7" y="165"/>
                    <a:pt x="3" y="158"/>
                  </a:cubicBezTo>
                  <a:cubicBezTo>
                    <a:pt x="0" y="153"/>
                    <a:pt x="1" y="147"/>
                    <a:pt x="3" y="144"/>
                  </a:cubicBezTo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2064" y="2832"/>
              <a:ext cx="141" cy="142"/>
            </a:xfrm>
            <a:custGeom>
              <a:avLst/>
              <a:gdLst/>
              <a:ahLst/>
              <a:cxnLst>
                <a:cxn ang="0">
                  <a:pos x="331" y="134"/>
                </a:cxn>
                <a:cxn ang="0">
                  <a:pos x="312" y="86"/>
                </a:cxn>
                <a:cxn ang="0">
                  <a:pos x="259" y="29"/>
                </a:cxn>
                <a:cxn ang="0">
                  <a:pos x="186" y="2"/>
                </a:cxn>
                <a:cxn ang="0">
                  <a:pos x="147" y="2"/>
                </a:cxn>
                <a:cxn ang="0">
                  <a:pos x="131" y="5"/>
                </a:cxn>
                <a:cxn ang="0">
                  <a:pos x="107" y="12"/>
                </a:cxn>
                <a:cxn ang="0">
                  <a:pos x="75" y="29"/>
                </a:cxn>
                <a:cxn ang="0">
                  <a:pos x="65" y="36"/>
                </a:cxn>
                <a:cxn ang="0">
                  <a:pos x="57" y="43"/>
                </a:cxn>
                <a:cxn ang="0">
                  <a:pos x="48" y="51"/>
                </a:cxn>
                <a:cxn ang="0">
                  <a:pos x="47" y="52"/>
                </a:cxn>
                <a:cxn ang="0">
                  <a:pos x="48" y="51"/>
                </a:cxn>
                <a:cxn ang="0">
                  <a:pos x="35" y="223"/>
                </a:cxn>
                <a:cxn ang="0">
                  <a:pos x="249" y="310"/>
                </a:cxn>
                <a:cxn ang="0">
                  <a:pos x="293" y="277"/>
                </a:cxn>
                <a:cxn ang="0">
                  <a:pos x="293" y="278"/>
                </a:cxn>
                <a:cxn ang="0">
                  <a:pos x="293" y="277"/>
                </a:cxn>
                <a:cxn ang="0">
                  <a:pos x="299" y="271"/>
                </a:cxn>
                <a:cxn ang="0">
                  <a:pos x="307" y="259"/>
                </a:cxn>
                <a:cxn ang="0">
                  <a:pos x="321" y="232"/>
                </a:cxn>
                <a:cxn ang="0">
                  <a:pos x="333" y="187"/>
                </a:cxn>
                <a:cxn ang="0">
                  <a:pos x="331" y="134"/>
                </a:cxn>
              </a:cxnLst>
              <a:rect l="0" t="0" r="r" b="b"/>
              <a:pathLst>
                <a:path w="336" h="340">
                  <a:moveTo>
                    <a:pt x="331" y="134"/>
                  </a:moveTo>
                  <a:cubicBezTo>
                    <a:pt x="329" y="128"/>
                    <a:pt x="325" y="110"/>
                    <a:pt x="312" y="86"/>
                  </a:cubicBezTo>
                  <a:cubicBezTo>
                    <a:pt x="306" y="76"/>
                    <a:pt x="291" y="50"/>
                    <a:pt x="259" y="29"/>
                  </a:cubicBezTo>
                  <a:cubicBezTo>
                    <a:pt x="227" y="7"/>
                    <a:pt x="197" y="4"/>
                    <a:pt x="186" y="2"/>
                  </a:cubicBezTo>
                  <a:cubicBezTo>
                    <a:pt x="184" y="2"/>
                    <a:pt x="166" y="0"/>
                    <a:pt x="147" y="2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24" y="7"/>
                    <a:pt x="114" y="10"/>
                    <a:pt x="107" y="12"/>
                  </a:cubicBezTo>
                  <a:cubicBezTo>
                    <a:pt x="107" y="12"/>
                    <a:pt x="91" y="18"/>
                    <a:pt x="75" y="29"/>
                  </a:cubicBezTo>
                  <a:cubicBezTo>
                    <a:pt x="72" y="31"/>
                    <a:pt x="68" y="34"/>
                    <a:pt x="65" y="36"/>
                  </a:cubicBezTo>
                  <a:cubicBezTo>
                    <a:pt x="62" y="38"/>
                    <a:pt x="60" y="40"/>
                    <a:pt x="57" y="43"/>
                  </a:cubicBezTo>
                  <a:cubicBezTo>
                    <a:pt x="54" y="45"/>
                    <a:pt x="51" y="48"/>
                    <a:pt x="48" y="51"/>
                  </a:cubicBezTo>
                  <a:cubicBezTo>
                    <a:pt x="48" y="51"/>
                    <a:pt x="47" y="52"/>
                    <a:pt x="47" y="52"/>
                  </a:cubicBezTo>
                  <a:cubicBezTo>
                    <a:pt x="47" y="52"/>
                    <a:pt x="47" y="51"/>
                    <a:pt x="48" y="51"/>
                  </a:cubicBezTo>
                  <a:cubicBezTo>
                    <a:pt x="7" y="93"/>
                    <a:pt x="0" y="161"/>
                    <a:pt x="35" y="223"/>
                  </a:cubicBezTo>
                  <a:cubicBezTo>
                    <a:pt x="80" y="302"/>
                    <a:pt x="175" y="340"/>
                    <a:pt x="249" y="310"/>
                  </a:cubicBezTo>
                  <a:cubicBezTo>
                    <a:pt x="267" y="302"/>
                    <a:pt x="281" y="291"/>
                    <a:pt x="293" y="277"/>
                  </a:cubicBezTo>
                  <a:cubicBezTo>
                    <a:pt x="293" y="278"/>
                    <a:pt x="293" y="278"/>
                    <a:pt x="293" y="278"/>
                  </a:cubicBezTo>
                  <a:cubicBezTo>
                    <a:pt x="293" y="278"/>
                    <a:pt x="293" y="278"/>
                    <a:pt x="293" y="277"/>
                  </a:cubicBezTo>
                  <a:cubicBezTo>
                    <a:pt x="295" y="275"/>
                    <a:pt x="297" y="273"/>
                    <a:pt x="299" y="271"/>
                  </a:cubicBezTo>
                  <a:cubicBezTo>
                    <a:pt x="302" y="267"/>
                    <a:pt x="305" y="263"/>
                    <a:pt x="307" y="259"/>
                  </a:cubicBezTo>
                  <a:cubicBezTo>
                    <a:pt x="315" y="246"/>
                    <a:pt x="317" y="242"/>
                    <a:pt x="321" y="232"/>
                  </a:cubicBezTo>
                  <a:cubicBezTo>
                    <a:pt x="321" y="232"/>
                    <a:pt x="330" y="211"/>
                    <a:pt x="333" y="187"/>
                  </a:cubicBezTo>
                  <a:cubicBezTo>
                    <a:pt x="334" y="178"/>
                    <a:pt x="336" y="160"/>
                    <a:pt x="331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42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43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44"/>
            <p:cNvSpPr>
              <a:spLocks/>
            </p:cNvSpPr>
            <p:nvPr/>
          </p:nvSpPr>
          <p:spPr bwMode="auto">
            <a:xfrm>
              <a:off x="2144" y="2777"/>
              <a:ext cx="109" cy="112"/>
            </a:xfrm>
            <a:custGeom>
              <a:avLst/>
              <a:gdLst/>
              <a:ahLst/>
              <a:cxnLst>
                <a:cxn ang="0">
                  <a:pos x="32" y="48"/>
                </a:cxn>
                <a:cxn ang="0">
                  <a:pos x="66" y="24"/>
                </a:cxn>
                <a:cxn ang="0">
                  <a:pos x="232" y="91"/>
                </a:cxn>
                <a:cxn ang="0">
                  <a:pos x="133" y="160"/>
                </a:cxn>
                <a:cxn ang="0">
                  <a:pos x="59" y="130"/>
                </a:cxn>
                <a:cxn ang="0">
                  <a:pos x="41" y="199"/>
                </a:cxn>
                <a:cxn ang="0">
                  <a:pos x="115" y="229"/>
                </a:cxn>
                <a:cxn ang="0">
                  <a:pos x="133" y="160"/>
                </a:cxn>
                <a:cxn ang="0">
                  <a:pos x="232" y="91"/>
                </a:cxn>
                <a:cxn ang="0">
                  <a:pos x="222" y="223"/>
                </a:cxn>
                <a:cxn ang="0">
                  <a:pos x="154" y="260"/>
                </a:cxn>
                <a:cxn ang="0">
                  <a:pos x="80" y="253"/>
                </a:cxn>
                <a:cxn ang="0">
                  <a:pos x="22" y="205"/>
                </a:cxn>
                <a:cxn ang="0">
                  <a:pos x="0" y="131"/>
                </a:cxn>
                <a:cxn ang="0">
                  <a:pos x="8" y="88"/>
                </a:cxn>
                <a:cxn ang="0">
                  <a:pos x="32" y="48"/>
                </a:cxn>
              </a:cxnLst>
              <a:rect l="0" t="0" r="r" b="b"/>
              <a:pathLst>
                <a:path w="259" h="267">
                  <a:moveTo>
                    <a:pt x="32" y="48"/>
                  </a:moveTo>
                  <a:cubicBezTo>
                    <a:pt x="41" y="38"/>
                    <a:pt x="53" y="29"/>
                    <a:pt x="66" y="24"/>
                  </a:cubicBezTo>
                  <a:cubicBezTo>
                    <a:pt x="123" y="0"/>
                    <a:pt x="197" y="30"/>
                    <a:pt x="232" y="91"/>
                  </a:cubicBezTo>
                  <a:cubicBezTo>
                    <a:pt x="213" y="111"/>
                    <a:pt x="174" y="138"/>
                    <a:pt x="133" y="160"/>
                  </a:cubicBezTo>
                  <a:cubicBezTo>
                    <a:pt x="117" y="133"/>
                    <a:pt x="84" y="119"/>
                    <a:pt x="59" y="130"/>
                  </a:cubicBezTo>
                  <a:cubicBezTo>
                    <a:pt x="33" y="141"/>
                    <a:pt x="25" y="172"/>
                    <a:pt x="41" y="199"/>
                  </a:cubicBezTo>
                  <a:cubicBezTo>
                    <a:pt x="56" y="226"/>
                    <a:pt x="90" y="240"/>
                    <a:pt x="115" y="229"/>
                  </a:cubicBezTo>
                  <a:cubicBezTo>
                    <a:pt x="140" y="218"/>
                    <a:pt x="148" y="187"/>
                    <a:pt x="133" y="160"/>
                  </a:cubicBezTo>
                  <a:cubicBezTo>
                    <a:pt x="174" y="138"/>
                    <a:pt x="213" y="111"/>
                    <a:pt x="232" y="91"/>
                  </a:cubicBezTo>
                  <a:cubicBezTo>
                    <a:pt x="259" y="139"/>
                    <a:pt x="253" y="191"/>
                    <a:pt x="222" y="223"/>
                  </a:cubicBezTo>
                  <a:cubicBezTo>
                    <a:pt x="195" y="252"/>
                    <a:pt x="164" y="258"/>
                    <a:pt x="154" y="260"/>
                  </a:cubicBezTo>
                  <a:cubicBezTo>
                    <a:pt x="145" y="262"/>
                    <a:pt x="114" y="267"/>
                    <a:pt x="80" y="253"/>
                  </a:cubicBezTo>
                  <a:cubicBezTo>
                    <a:pt x="50" y="240"/>
                    <a:pt x="31" y="220"/>
                    <a:pt x="22" y="205"/>
                  </a:cubicBezTo>
                  <a:cubicBezTo>
                    <a:pt x="0" y="171"/>
                    <a:pt x="0" y="141"/>
                    <a:pt x="0" y="131"/>
                  </a:cubicBezTo>
                  <a:cubicBezTo>
                    <a:pt x="0" y="110"/>
                    <a:pt x="7" y="92"/>
                    <a:pt x="8" y="88"/>
                  </a:cubicBezTo>
                  <a:cubicBezTo>
                    <a:pt x="14" y="72"/>
                    <a:pt x="21" y="62"/>
                    <a:pt x="32" y="4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45"/>
            <p:cNvSpPr>
              <a:spLocks/>
            </p:cNvSpPr>
            <p:nvPr/>
          </p:nvSpPr>
          <p:spPr bwMode="auto">
            <a:xfrm>
              <a:off x="2137" y="2777"/>
              <a:ext cx="116" cy="112"/>
            </a:xfrm>
            <a:custGeom>
              <a:avLst/>
              <a:gdLst/>
              <a:ahLst/>
              <a:cxnLst>
                <a:cxn ang="0">
                  <a:pos x="51" y="48"/>
                </a:cxn>
                <a:cxn ang="0">
                  <a:pos x="35" y="195"/>
                </a:cxn>
                <a:cxn ang="0">
                  <a:pos x="164" y="262"/>
                </a:cxn>
                <a:cxn ang="0">
                  <a:pos x="241" y="224"/>
                </a:cxn>
                <a:cxn ang="0">
                  <a:pos x="251" y="91"/>
                </a:cxn>
                <a:cxn ang="0">
                  <a:pos x="152" y="160"/>
                </a:cxn>
                <a:cxn ang="0">
                  <a:pos x="134" y="229"/>
                </a:cxn>
                <a:cxn ang="0">
                  <a:pos x="60" y="199"/>
                </a:cxn>
                <a:cxn ang="0">
                  <a:pos x="78" y="130"/>
                </a:cxn>
                <a:cxn ang="0">
                  <a:pos x="152" y="160"/>
                </a:cxn>
                <a:cxn ang="0">
                  <a:pos x="251" y="91"/>
                </a:cxn>
                <a:cxn ang="0">
                  <a:pos x="85" y="24"/>
                </a:cxn>
                <a:cxn ang="0">
                  <a:pos x="51" y="48"/>
                </a:cxn>
              </a:cxnLst>
              <a:rect l="0" t="0" r="r" b="b"/>
              <a:pathLst>
                <a:path w="278" h="268">
                  <a:moveTo>
                    <a:pt x="51" y="48"/>
                  </a:moveTo>
                  <a:cubicBezTo>
                    <a:pt x="0" y="111"/>
                    <a:pt x="23" y="172"/>
                    <a:pt x="35" y="195"/>
                  </a:cubicBezTo>
                  <a:cubicBezTo>
                    <a:pt x="59" y="241"/>
                    <a:pt x="112" y="268"/>
                    <a:pt x="164" y="262"/>
                  </a:cubicBezTo>
                  <a:cubicBezTo>
                    <a:pt x="207" y="257"/>
                    <a:pt x="232" y="233"/>
                    <a:pt x="241" y="224"/>
                  </a:cubicBezTo>
                  <a:cubicBezTo>
                    <a:pt x="272" y="191"/>
                    <a:pt x="278" y="139"/>
                    <a:pt x="251" y="91"/>
                  </a:cubicBezTo>
                  <a:cubicBezTo>
                    <a:pt x="232" y="111"/>
                    <a:pt x="193" y="138"/>
                    <a:pt x="152" y="160"/>
                  </a:cubicBezTo>
                  <a:cubicBezTo>
                    <a:pt x="167" y="187"/>
                    <a:pt x="159" y="218"/>
                    <a:pt x="134" y="229"/>
                  </a:cubicBezTo>
                  <a:cubicBezTo>
                    <a:pt x="109" y="240"/>
                    <a:pt x="75" y="226"/>
                    <a:pt x="60" y="199"/>
                  </a:cubicBezTo>
                  <a:cubicBezTo>
                    <a:pt x="44" y="172"/>
                    <a:pt x="52" y="141"/>
                    <a:pt x="78" y="130"/>
                  </a:cubicBezTo>
                  <a:cubicBezTo>
                    <a:pt x="103" y="119"/>
                    <a:pt x="136" y="133"/>
                    <a:pt x="152" y="160"/>
                  </a:cubicBezTo>
                  <a:cubicBezTo>
                    <a:pt x="193" y="138"/>
                    <a:pt x="232" y="111"/>
                    <a:pt x="251" y="91"/>
                  </a:cubicBezTo>
                  <a:cubicBezTo>
                    <a:pt x="216" y="30"/>
                    <a:pt x="142" y="0"/>
                    <a:pt x="85" y="24"/>
                  </a:cubicBezTo>
                  <a:cubicBezTo>
                    <a:pt x="72" y="29"/>
                    <a:pt x="60" y="38"/>
                    <a:pt x="51" y="4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46"/>
            <p:cNvSpPr>
              <a:spLocks/>
            </p:cNvSpPr>
            <p:nvPr/>
          </p:nvSpPr>
          <p:spPr bwMode="auto">
            <a:xfrm>
              <a:off x="2144" y="2797"/>
              <a:ext cx="93" cy="92"/>
            </a:xfrm>
            <a:custGeom>
              <a:avLst/>
              <a:gdLst/>
              <a:ahLst/>
              <a:cxnLst>
                <a:cxn ang="0">
                  <a:pos x="18" y="149"/>
                </a:cxn>
                <a:cxn ang="0">
                  <a:pos x="4" y="113"/>
                </a:cxn>
                <a:cxn ang="0">
                  <a:pos x="2" y="74"/>
                </a:cxn>
                <a:cxn ang="0">
                  <a:pos x="13" y="32"/>
                </a:cxn>
                <a:cxn ang="0">
                  <a:pos x="24" y="12"/>
                </a:cxn>
                <a:cxn ang="0">
                  <a:pos x="33" y="0"/>
                </a:cxn>
                <a:cxn ang="0">
                  <a:pos x="27" y="129"/>
                </a:cxn>
                <a:cxn ang="0">
                  <a:pos x="192" y="196"/>
                </a:cxn>
                <a:cxn ang="0">
                  <a:pos x="223" y="175"/>
                </a:cxn>
                <a:cxn ang="0">
                  <a:pos x="210" y="188"/>
                </a:cxn>
                <a:cxn ang="0">
                  <a:pos x="202" y="193"/>
                </a:cxn>
                <a:cxn ang="0">
                  <a:pos x="172" y="208"/>
                </a:cxn>
                <a:cxn ang="0">
                  <a:pos x="159" y="212"/>
                </a:cxn>
                <a:cxn ang="0">
                  <a:pos x="141" y="214"/>
                </a:cxn>
                <a:cxn ang="0">
                  <a:pos x="117" y="214"/>
                </a:cxn>
                <a:cxn ang="0">
                  <a:pos x="100" y="211"/>
                </a:cxn>
                <a:cxn ang="0">
                  <a:pos x="91" y="208"/>
                </a:cxn>
                <a:cxn ang="0">
                  <a:pos x="74" y="202"/>
                </a:cxn>
                <a:cxn ang="0">
                  <a:pos x="59" y="193"/>
                </a:cxn>
                <a:cxn ang="0">
                  <a:pos x="18" y="149"/>
                </a:cxn>
              </a:cxnLst>
              <a:rect l="0" t="0" r="r" b="b"/>
              <a:pathLst>
                <a:path w="223" h="220">
                  <a:moveTo>
                    <a:pt x="18" y="149"/>
                  </a:moveTo>
                  <a:cubicBezTo>
                    <a:pt x="15" y="144"/>
                    <a:pt x="8" y="131"/>
                    <a:pt x="4" y="113"/>
                  </a:cubicBezTo>
                  <a:cubicBezTo>
                    <a:pt x="0" y="95"/>
                    <a:pt x="1" y="81"/>
                    <a:pt x="2" y="74"/>
                  </a:cubicBezTo>
                  <a:cubicBezTo>
                    <a:pt x="4" y="54"/>
                    <a:pt x="8" y="43"/>
                    <a:pt x="13" y="32"/>
                  </a:cubicBezTo>
                  <a:cubicBezTo>
                    <a:pt x="16" y="25"/>
                    <a:pt x="19" y="20"/>
                    <a:pt x="24" y="12"/>
                  </a:cubicBezTo>
                  <a:cubicBezTo>
                    <a:pt x="26" y="8"/>
                    <a:pt x="30" y="4"/>
                    <a:pt x="33" y="0"/>
                  </a:cubicBezTo>
                  <a:cubicBezTo>
                    <a:pt x="5" y="32"/>
                    <a:pt x="1" y="83"/>
                    <a:pt x="27" y="129"/>
                  </a:cubicBezTo>
                  <a:cubicBezTo>
                    <a:pt x="62" y="190"/>
                    <a:pt x="136" y="220"/>
                    <a:pt x="192" y="196"/>
                  </a:cubicBezTo>
                  <a:cubicBezTo>
                    <a:pt x="205" y="191"/>
                    <a:pt x="215" y="184"/>
                    <a:pt x="223" y="175"/>
                  </a:cubicBezTo>
                  <a:cubicBezTo>
                    <a:pt x="219" y="179"/>
                    <a:pt x="214" y="184"/>
                    <a:pt x="210" y="188"/>
                  </a:cubicBezTo>
                  <a:cubicBezTo>
                    <a:pt x="208" y="189"/>
                    <a:pt x="204" y="192"/>
                    <a:pt x="202" y="193"/>
                  </a:cubicBezTo>
                  <a:cubicBezTo>
                    <a:pt x="188" y="202"/>
                    <a:pt x="182" y="204"/>
                    <a:pt x="172" y="208"/>
                  </a:cubicBezTo>
                  <a:cubicBezTo>
                    <a:pt x="168" y="209"/>
                    <a:pt x="163" y="211"/>
                    <a:pt x="159" y="212"/>
                  </a:cubicBezTo>
                  <a:cubicBezTo>
                    <a:pt x="153" y="213"/>
                    <a:pt x="146" y="214"/>
                    <a:pt x="141" y="214"/>
                  </a:cubicBezTo>
                  <a:cubicBezTo>
                    <a:pt x="135" y="215"/>
                    <a:pt x="122" y="215"/>
                    <a:pt x="117" y="214"/>
                  </a:cubicBezTo>
                  <a:cubicBezTo>
                    <a:pt x="112" y="213"/>
                    <a:pt x="105" y="212"/>
                    <a:pt x="100" y="211"/>
                  </a:cubicBezTo>
                  <a:cubicBezTo>
                    <a:pt x="97" y="210"/>
                    <a:pt x="94" y="209"/>
                    <a:pt x="91" y="208"/>
                  </a:cubicBezTo>
                  <a:cubicBezTo>
                    <a:pt x="80" y="205"/>
                    <a:pt x="80" y="205"/>
                    <a:pt x="74" y="202"/>
                  </a:cubicBezTo>
                  <a:cubicBezTo>
                    <a:pt x="67" y="198"/>
                    <a:pt x="62" y="195"/>
                    <a:pt x="59" y="193"/>
                  </a:cubicBezTo>
                  <a:cubicBezTo>
                    <a:pt x="35" y="177"/>
                    <a:pt x="21" y="155"/>
                    <a:pt x="18" y="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47"/>
            <p:cNvSpPr>
              <a:spLocks/>
            </p:cNvSpPr>
            <p:nvPr/>
          </p:nvSpPr>
          <p:spPr bwMode="auto">
            <a:xfrm>
              <a:off x="2140" y="2797"/>
              <a:ext cx="97" cy="105"/>
            </a:xfrm>
            <a:custGeom>
              <a:avLst/>
              <a:gdLst/>
              <a:ahLst/>
              <a:cxnLst>
                <a:cxn ang="0">
                  <a:pos x="27" y="149"/>
                </a:cxn>
                <a:cxn ang="0">
                  <a:pos x="42" y="0"/>
                </a:cxn>
                <a:cxn ang="0">
                  <a:pos x="36" y="129"/>
                </a:cxn>
                <a:cxn ang="0">
                  <a:pos x="201" y="196"/>
                </a:cxn>
                <a:cxn ang="0">
                  <a:pos x="232" y="175"/>
                </a:cxn>
                <a:cxn ang="0">
                  <a:pos x="27" y="149"/>
                </a:cxn>
              </a:cxnLst>
              <a:rect l="0" t="0" r="r" b="b"/>
              <a:pathLst>
                <a:path w="232" h="249">
                  <a:moveTo>
                    <a:pt x="27" y="149"/>
                  </a:moveTo>
                  <a:cubicBezTo>
                    <a:pt x="0" y="100"/>
                    <a:pt x="6" y="44"/>
                    <a:pt x="42" y="0"/>
                  </a:cubicBezTo>
                  <a:cubicBezTo>
                    <a:pt x="14" y="32"/>
                    <a:pt x="10" y="83"/>
                    <a:pt x="36" y="129"/>
                  </a:cubicBezTo>
                  <a:cubicBezTo>
                    <a:pt x="71" y="190"/>
                    <a:pt x="145" y="220"/>
                    <a:pt x="201" y="196"/>
                  </a:cubicBezTo>
                  <a:cubicBezTo>
                    <a:pt x="214" y="191"/>
                    <a:pt x="224" y="184"/>
                    <a:pt x="232" y="175"/>
                  </a:cubicBezTo>
                  <a:cubicBezTo>
                    <a:pt x="156" y="249"/>
                    <a:pt x="60" y="209"/>
                    <a:pt x="27" y="149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auto">
            <a:xfrm>
              <a:off x="2141" y="2777"/>
              <a:ext cx="115" cy="112"/>
            </a:xfrm>
            <a:custGeom>
              <a:avLst/>
              <a:gdLst/>
              <a:ahLst/>
              <a:cxnLst>
                <a:cxn ang="0">
                  <a:pos x="240" y="91"/>
                </a:cxn>
                <a:cxn ang="0">
                  <a:pos x="199" y="244"/>
                </a:cxn>
                <a:cxn ang="0">
                  <a:pos x="34" y="177"/>
                </a:cxn>
                <a:cxn ang="0">
                  <a:pos x="74" y="24"/>
                </a:cxn>
                <a:cxn ang="0">
                  <a:pos x="240" y="91"/>
                </a:cxn>
              </a:cxnLst>
              <a:rect l="0" t="0" r="r" b="b"/>
              <a:pathLst>
                <a:path w="274" h="268">
                  <a:moveTo>
                    <a:pt x="240" y="91"/>
                  </a:moveTo>
                  <a:cubicBezTo>
                    <a:pt x="274" y="152"/>
                    <a:pt x="256" y="221"/>
                    <a:pt x="199" y="244"/>
                  </a:cubicBezTo>
                  <a:cubicBezTo>
                    <a:pt x="143" y="268"/>
                    <a:pt x="69" y="238"/>
                    <a:pt x="34" y="177"/>
                  </a:cubicBezTo>
                  <a:cubicBezTo>
                    <a:pt x="0" y="116"/>
                    <a:pt x="18" y="48"/>
                    <a:pt x="74" y="24"/>
                  </a:cubicBezTo>
                  <a:cubicBezTo>
                    <a:pt x="131" y="0"/>
                    <a:pt x="205" y="30"/>
                    <a:pt x="240" y="9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tint val="5725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37"/>
          <p:cNvGrpSpPr>
            <a:grpSpLocks/>
          </p:cNvGrpSpPr>
          <p:nvPr/>
        </p:nvGrpSpPr>
        <p:grpSpPr bwMode="auto">
          <a:xfrm>
            <a:off x="2732157" y="3951779"/>
            <a:ext cx="508000" cy="531283"/>
            <a:chOff x="2064" y="2777"/>
            <a:chExt cx="192" cy="201"/>
          </a:xfrm>
        </p:grpSpPr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2067" y="2907"/>
              <a:ext cx="67" cy="71"/>
            </a:xfrm>
            <a:custGeom>
              <a:avLst/>
              <a:gdLst/>
              <a:ahLst/>
              <a:cxnLst>
                <a:cxn ang="0">
                  <a:pos x="3" y="144"/>
                </a:cxn>
                <a:cxn ang="0">
                  <a:pos x="104" y="0"/>
                </a:cxn>
                <a:cxn ang="0">
                  <a:pos x="104" y="36"/>
                </a:cxn>
                <a:cxn ang="0">
                  <a:pos x="154" y="56"/>
                </a:cxn>
                <a:cxn ang="0">
                  <a:pos x="161" y="52"/>
                </a:cxn>
                <a:cxn ang="0">
                  <a:pos x="26" y="164"/>
                </a:cxn>
                <a:cxn ang="0">
                  <a:pos x="23" y="166"/>
                </a:cxn>
                <a:cxn ang="0">
                  <a:pos x="3" y="158"/>
                </a:cxn>
                <a:cxn ang="0">
                  <a:pos x="3" y="144"/>
                </a:cxn>
              </a:cxnLst>
              <a:rect l="0" t="0" r="r" b="b"/>
              <a:pathLst>
                <a:path w="161" h="169">
                  <a:moveTo>
                    <a:pt x="3" y="144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7" y="9"/>
                    <a:pt x="97" y="23"/>
                    <a:pt x="104" y="36"/>
                  </a:cubicBezTo>
                  <a:cubicBezTo>
                    <a:pt x="114" y="54"/>
                    <a:pt x="137" y="63"/>
                    <a:pt x="154" y="56"/>
                  </a:cubicBezTo>
                  <a:cubicBezTo>
                    <a:pt x="156" y="55"/>
                    <a:pt x="159" y="54"/>
                    <a:pt x="161" y="5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5" y="165"/>
                    <a:pt x="24" y="165"/>
                    <a:pt x="23" y="166"/>
                  </a:cubicBezTo>
                  <a:cubicBezTo>
                    <a:pt x="16" y="169"/>
                    <a:pt x="7" y="165"/>
                    <a:pt x="3" y="158"/>
                  </a:cubicBezTo>
                  <a:cubicBezTo>
                    <a:pt x="0" y="153"/>
                    <a:pt x="1" y="147"/>
                    <a:pt x="3" y="144"/>
                  </a:cubicBezTo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2064" y="2832"/>
              <a:ext cx="141" cy="142"/>
            </a:xfrm>
            <a:custGeom>
              <a:avLst/>
              <a:gdLst/>
              <a:ahLst/>
              <a:cxnLst>
                <a:cxn ang="0">
                  <a:pos x="331" y="134"/>
                </a:cxn>
                <a:cxn ang="0">
                  <a:pos x="312" y="86"/>
                </a:cxn>
                <a:cxn ang="0">
                  <a:pos x="259" y="29"/>
                </a:cxn>
                <a:cxn ang="0">
                  <a:pos x="186" y="2"/>
                </a:cxn>
                <a:cxn ang="0">
                  <a:pos x="147" y="2"/>
                </a:cxn>
                <a:cxn ang="0">
                  <a:pos x="131" y="5"/>
                </a:cxn>
                <a:cxn ang="0">
                  <a:pos x="107" y="12"/>
                </a:cxn>
                <a:cxn ang="0">
                  <a:pos x="75" y="29"/>
                </a:cxn>
                <a:cxn ang="0">
                  <a:pos x="65" y="36"/>
                </a:cxn>
                <a:cxn ang="0">
                  <a:pos x="57" y="43"/>
                </a:cxn>
                <a:cxn ang="0">
                  <a:pos x="48" y="51"/>
                </a:cxn>
                <a:cxn ang="0">
                  <a:pos x="47" y="52"/>
                </a:cxn>
                <a:cxn ang="0">
                  <a:pos x="48" y="51"/>
                </a:cxn>
                <a:cxn ang="0">
                  <a:pos x="35" y="223"/>
                </a:cxn>
                <a:cxn ang="0">
                  <a:pos x="249" y="310"/>
                </a:cxn>
                <a:cxn ang="0">
                  <a:pos x="293" y="277"/>
                </a:cxn>
                <a:cxn ang="0">
                  <a:pos x="293" y="278"/>
                </a:cxn>
                <a:cxn ang="0">
                  <a:pos x="293" y="277"/>
                </a:cxn>
                <a:cxn ang="0">
                  <a:pos x="299" y="271"/>
                </a:cxn>
                <a:cxn ang="0">
                  <a:pos x="307" y="259"/>
                </a:cxn>
                <a:cxn ang="0">
                  <a:pos x="321" y="232"/>
                </a:cxn>
                <a:cxn ang="0">
                  <a:pos x="333" y="187"/>
                </a:cxn>
                <a:cxn ang="0">
                  <a:pos x="331" y="134"/>
                </a:cxn>
              </a:cxnLst>
              <a:rect l="0" t="0" r="r" b="b"/>
              <a:pathLst>
                <a:path w="336" h="340">
                  <a:moveTo>
                    <a:pt x="331" y="134"/>
                  </a:moveTo>
                  <a:cubicBezTo>
                    <a:pt x="329" y="128"/>
                    <a:pt x="325" y="110"/>
                    <a:pt x="312" y="86"/>
                  </a:cubicBezTo>
                  <a:cubicBezTo>
                    <a:pt x="306" y="76"/>
                    <a:pt x="291" y="50"/>
                    <a:pt x="259" y="29"/>
                  </a:cubicBezTo>
                  <a:cubicBezTo>
                    <a:pt x="227" y="7"/>
                    <a:pt x="197" y="4"/>
                    <a:pt x="186" y="2"/>
                  </a:cubicBezTo>
                  <a:cubicBezTo>
                    <a:pt x="184" y="2"/>
                    <a:pt x="166" y="0"/>
                    <a:pt x="147" y="2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24" y="7"/>
                    <a:pt x="114" y="10"/>
                    <a:pt x="107" y="12"/>
                  </a:cubicBezTo>
                  <a:cubicBezTo>
                    <a:pt x="107" y="12"/>
                    <a:pt x="91" y="18"/>
                    <a:pt x="75" y="29"/>
                  </a:cubicBezTo>
                  <a:cubicBezTo>
                    <a:pt x="72" y="31"/>
                    <a:pt x="68" y="34"/>
                    <a:pt x="65" y="36"/>
                  </a:cubicBezTo>
                  <a:cubicBezTo>
                    <a:pt x="62" y="38"/>
                    <a:pt x="60" y="40"/>
                    <a:pt x="57" y="43"/>
                  </a:cubicBezTo>
                  <a:cubicBezTo>
                    <a:pt x="54" y="45"/>
                    <a:pt x="51" y="48"/>
                    <a:pt x="48" y="51"/>
                  </a:cubicBezTo>
                  <a:cubicBezTo>
                    <a:pt x="48" y="51"/>
                    <a:pt x="47" y="52"/>
                    <a:pt x="47" y="52"/>
                  </a:cubicBezTo>
                  <a:cubicBezTo>
                    <a:pt x="47" y="52"/>
                    <a:pt x="47" y="51"/>
                    <a:pt x="48" y="51"/>
                  </a:cubicBezTo>
                  <a:cubicBezTo>
                    <a:pt x="7" y="93"/>
                    <a:pt x="0" y="161"/>
                    <a:pt x="35" y="223"/>
                  </a:cubicBezTo>
                  <a:cubicBezTo>
                    <a:pt x="80" y="302"/>
                    <a:pt x="175" y="340"/>
                    <a:pt x="249" y="310"/>
                  </a:cubicBezTo>
                  <a:cubicBezTo>
                    <a:pt x="267" y="302"/>
                    <a:pt x="281" y="291"/>
                    <a:pt x="293" y="277"/>
                  </a:cubicBezTo>
                  <a:cubicBezTo>
                    <a:pt x="293" y="278"/>
                    <a:pt x="293" y="278"/>
                    <a:pt x="293" y="278"/>
                  </a:cubicBezTo>
                  <a:cubicBezTo>
                    <a:pt x="293" y="278"/>
                    <a:pt x="293" y="278"/>
                    <a:pt x="293" y="277"/>
                  </a:cubicBezTo>
                  <a:cubicBezTo>
                    <a:pt x="295" y="275"/>
                    <a:pt x="297" y="273"/>
                    <a:pt x="299" y="271"/>
                  </a:cubicBezTo>
                  <a:cubicBezTo>
                    <a:pt x="302" y="267"/>
                    <a:pt x="305" y="263"/>
                    <a:pt x="307" y="259"/>
                  </a:cubicBezTo>
                  <a:cubicBezTo>
                    <a:pt x="315" y="246"/>
                    <a:pt x="317" y="242"/>
                    <a:pt x="321" y="232"/>
                  </a:cubicBezTo>
                  <a:cubicBezTo>
                    <a:pt x="321" y="232"/>
                    <a:pt x="330" y="211"/>
                    <a:pt x="333" y="187"/>
                  </a:cubicBezTo>
                  <a:cubicBezTo>
                    <a:pt x="334" y="178"/>
                    <a:pt x="336" y="160"/>
                    <a:pt x="331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2144" y="2777"/>
              <a:ext cx="109" cy="112"/>
            </a:xfrm>
            <a:custGeom>
              <a:avLst/>
              <a:gdLst/>
              <a:ahLst/>
              <a:cxnLst>
                <a:cxn ang="0">
                  <a:pos x="32" y="48"/>
                </a:cxn>
                <a:cxn ang="0">
                  <a:pos x="66" y="24"/>
                </a:cxn>
                <a:cxn ang="0">
                  <a:pos x="232" y="91"/>
                </a:cxn>
                <a:cxn ang="0">
                  <a:pos x="133" y="160"/>
                </a:cxn>
                <a:cxn ang="0">
                  <a:pos x="59" y="130"/>
                </a:cxn>
                <a:cxn ang="0">
                  <a:pos x="41" y="199"/>
                </a:cxn>
                <a:cxn ang="0">
                  <a:pos x="115" y="229"/>
                </a:cxn>
                <a:cxn ang="0">
                  <a:pos x="133" y="160"/>
                </a:cxn>
                <a:cxn ang="0">
                  <a:pos x="232" y="91"/>
                </a:cxn>
                <a:cxn ang="0">
                  <a:pos x="222" y="223"/>
                </a:cxn>
                <a:cxn ang="0">
                  <a:pos x="154" y="260"/>
                </a:cxn>
                <a:cxn ang="0">
                  <a:pos x="80" y="253"/>
                </a:cxn>
                <a:cxn ang="0">
                  <a:pos x="22" y="205"/>
                </a:cxn>
                <a:cxn ang="0">
                  <a:pos x="0" y="131"/>
                </a:cxn>
                <a:cxn ang="0">
                  <a:pos x="8" y="88"/>
                </a:cxn>
                <a:cxn ang="0">
                  <a:pos x="32" y="48"/>
                </a:cxn>
              </a:cxnLst>
              <a:rect l="0" t="0" r="r" b="b"/>
              <a:pathLst>
                <a:path w="259" h="267">
                  <a:moveTo>
                    <a:pt x="32" y="48"/>
                  </a:moveTo>
                  <a:cubicBezTo>
                    <a:pt x="41" y="38"/>
                    <a:pt x="53" y="29"/>
                    <a:pt x="66" y="24"/>
                  </a:cubicBezTo>
                  <a:cubicBezTo>
                    <a:pt x="123" y="0"/>
                    <a:pt x="197" y="30"/>
                    <a:pt x="232" y="91"/>
                  </a:cubicBezTo>
                  <a:cubicBezTo>
                    <a:pt x="213" y="111"/>
                    <a:pt x="174" y="138"/>
                    <a:pt x="133" y="160"/>
                  </a:cubicBezTo>
                  <a:cubicBezTo>
                    <a:pt x="117" y="133"/>
                    <a:pt x="84" y="119"/>
                    <a:pt x="59" y="130"/>
                  </a:cubicBezTo>
                  <a:cubicBezTo>
                    <a:pt x="33" y="141"/>
                    <a:pt x="25" y="172"/>
                    <a:pt x="41" y="199"/>
                  </a:cubicBezTo>
                  <a:cubicBezTo>
                    <a:pt x="56" y="226"/>
                    <a:pt x="90" y="240"/>
                    <a:pt x="115" y="229"/>
                  </a:cubicBezTo>
                  <a:cubicBezTo>
                    <a:pt x="140" y="218"/>
                    <a:pt x="148" y="187"/>
                    <a:pt x="133" y="160"/>
                  </a:cubicBezTo>
                  <a:cubicBezTo>
                    <a:pt x="174" y="138"/>
                    <a:pt x="213" y="111"/>
                    <a:pt x="232" y="91"/>
                  </a:cubicBezTo>
                  <a:cubicBezTo>
                    <a:pt x="259" y="139"/>
                    <a:pt x="253" y="191"/>
                    <a:pt x="222" y="223"/>
                  </a:cubicBezTo>
                  <a:cubicBezTo>
                    <a:pt x="195" y="252"/>
                    <a:pt x="164" y="258"/>
                    <a:pt x="154" y="260"/>
                  </a:cubicBezTo>
                  <a:cubicBezTo>
                    <a:pt x="145" y="262"/>
                    <a:pt x="114" y="267"/>
                    <a:pt x="80" y="253"/>
                  </a:cubicBezTo>
                  <a:cubicBezTo>
                    <a:pt x="50" y="240"/>
                    <a:pt x="31" y="220"/>
                    <a:pt x="22" y="205"/>
                  </a:cubicBezTo>
                  <a:cubicBezTo>
                    <a:pt x="0" y="171"/>
                    <a:pt x="0" y="141"/>
                    <a:pt x="0" y="131"/>
                  </a:cubicBezTo>
                  <a:cubicBezTo>
                    <a:pt x="0" y="110"/>
                    <a:pt x="7" y="92"/>
                    <a:pt x="8" y="88"/>
                  </a:cubicBezTo>
                  <a:cubicBezTo>
                    <a:pt x="14" y="72"/>
                    <a:pt x="21" y="62"/>
                    <a:pt x="32" y="4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2137" y="2777"/>
              <a:ext cx="116" cy="112"/>
            </a:xfrm>
            <a:custGeom>
              <a:avLst/>
              <a:gdLst/>
              <a:ahLst/>
              <a:cxnLst>
                <a:cxn ang="0">
                  <a:pos x="51" y="48"/>
                </a:cxn>
                <a:cxn ang="0">
                  <a:pos x="35" y="195"/>
                </a:cxn>
                <a:cxn ang="0">
                  <a:pos x="164" y="262"/>
                </a:cxn>
                <a:cxn ang="0">
                  <a:pos x="241" y="224"/>
                </a:cxn>
                <a:cxn ang="0">
                  <a:pos x="251" y="91"/>
                </a:cxn>
                <a:cxn ang="0">
                  <a:pos x="152" y="160"/>
                </a:cxn>
                <a:cxn ang="0">
                  <a:pos x="134" y="229"/>
                </a:cxn>
                <a:cxn ang="0">
                  <a:pos x="60" y="199"/>
                </a:cxn>
                <a:cxn ang="0">
                  <a:pos x="78" y="130"/>
                </a:cxn>
                <a:cxn ang="0">
                  <a:pos x="152" y="160"/>
                </a:cxn>
                <a:cxn ang="0">
                  <a:pos x="251" y="91"/>
                </a:cxn>
                <a:cxn ang="0">
                  <a:pos x="85" y="24"/>
                </a:cxn>
                <a:cxn ang="0">
                  <a:pos x="51" y="48"/>
                </a:cxn>
              </a:cxnLst>
              <a:rect l="0" t="0" r="r" b="b"/>
              <a:pathLst>
                <a:path w="278" h="268">
                  <a:moveTo>
                    <a:pt x="51" y="48"/>
                  </a:moveTo>
                  <a:cubicBezTo>
                    <a:pt x="0" y="111"/>
                    <a:pt x="23" y="172"/>
                    <a:pt x="35" y="195"/>
                  </a:cubicBezTo>
                  <a:cubicBezTo>
                    <a:pt x="59" y="241"/>
                    <a:pt x="112" y="268"/>
                    <a:pt x="164" y="262"/>
                  </a:cubicBezTo>
                  <a:cubicBezTo>
                    <a:pt x="207" y="257"/>
                    <a:pt x="232" y="233"/>
                    <a:pt x="241" y="224"/>
                  </a:cubicBezTo>
                  <a:cubicBezTo>
                    <a:pt x="272" y="191"/>
                    <a:pt x="278" y="139"/>
                    <a:pt x="251" y="91"/>
                  </a:cubicBezTo>
                  <a:cubicBezTo>
                    <a:pt x="232" y="111"/>
                    <a:pt x="193" y="138"/>
                    <a:pt x="152" y="160"/>
                  </a:cubicBezTo>
                  <a:cubicBezTo>
                    <a:pt x="167" y="187"/>
                    <a:pt x="159" y="218"/>
                    <a:pt x="134" y="229"/>
                  </a:cubicBezTo>
                  <a:cubicBezTo>
                    <a:pt x="109" y="240"/>
                    <a:pt x="75" y="226"/>
                    <a:pt x="60" y="199"/>
                  </a:cubicBezTo>
                  <a:cubicBezTo>
                    <a:pt x="44" y="172"/>
                    <a:pt x="52" y="141"/>
                    <a:pt x="78" y="130"/>
                  </a:cubicBezTo>
                  <a:cubicBezTo>
                    <a:pt x="103" y="119"/>
                    <a:pt x="136" y="133"/>
                    <a:pt x="152" y="160"/>
                  </a:cubicBezTo>
                  <a:cubicBezTo>
                    <a:pt x="193" y="138"/>
                    <a:pt x="232" y="111"/>
                    <a:pt x="251" y="91"/>
                  </a:cubicBezTo>
                  <a:cubicBezTo>
                    <a:pt x="216" y="30"/>
                    <a:pt x="142" y="0"/>
                    <a:pt x="85" y="24"/>
                  </a:cubicBezTo>
                  <a:cubicBezTo>
                    <a:pt x="72" y="29"/>
                    <a:pt x="60" y="38"/>
                    <a:pt x="51" y="4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2144" y="2797"/>
              <a:ext cx="93" cy="92"/>
            </a:xfrm>
            <a:custGeom>
              <a:avLst/>
              <a:gdLst/>
              <a:ahLst/>
              <a:cxnLst>
                <a:cxn ang="0">
                  <a:pos x="18" y="149"/>
                </a:cxn>
                <a:cxn ang="0">
                  <a:pos x="4" y="113"/>
                </a:cxn>
                <a:cxn ang="0">
                  <a:pos x="2" y="74"/>
                </a:cxn>
                <a:cxn ang="0">
                  <a:pos x="13" y="32"/>
                </a:cxn>
                <a:cxn ang="0">
                  <a:pos x="24" y="12"/>
                </a:cxn>
                <a:cxn ang="0">
                  <a:pos x="33" y="0"/>
                </a:cxn>
                <a:cxn ang="0">
                  <a:pos x="27" y="129"/>
                </a:cxn>
                <a:cxn ang="0">
                  <a:pos x="192" y="196"/>
                </a:cxn>
                <a:cxn ang="0">
                  <a:pos x="223" y="175"/>
                </a:cxn>
                <a:cxn ang="0">
                  <a:pos x="210" y="188"/>
                </a:cxn>
                <a:cxn ang="0">
                  <a:pos x="202" y="193"/>
                </a:cxn>
                <a:cxn ang="0">
                  <a:pos x="172" y="208"/>
                </a:cxn>
                <a:cxn ang="0">
                  <a:pos x="159" y="212"/>
                </a:cxn>
                <a:cxn ang="0">
                  <a:pos x="141" y="214"/>
                </a:cxn>
                <a:cxn ang="0">
                  <a:pos x="117" y="214"/>
                </a:cxn>
                <a:cxn ang="0">
                  <a:pos x="100" y="211"/>
                </a:cxn>
                <a:cxn ang="0">
                  <a:pos x="91" y="208"/>
                </a:cxn>
                <a:cxn ang="0">
                  <a:pos x="74" y="202"/>
                </a:cxn>
                <a:cxn ang="0">
                  <a:pos x="59" y="193"/>
                </a:cxn>
                <a:cxn ang="0">
                  <a:pos x="18" y="149"/>
                </a:cxn>
              </a:cxnLst>
              <a:rect l="0" t="0" r="r" b="b"/>
              <a:pathLst>
                <a:path w="223" h="220">
                  <a:moveTo>
                    <a:pt x="18" y="149"/>
                  </a:moveTo>
                  <a:cubicBezTo>
                    <a:pt x="15" y="144"/>
                    <a:pt x="8" y="131"/>
                    <a:pt x="4" y="113"/>
                  </a:cubicBezTo>
                  <a:cubicBezTo>
                    <a:pt x="0" y="95"/>
                    <a:pt x="1" y="81"/>
                    <a:pt x="2" y="74"/>
                  </a:cubicBezTo>
                  <a:cubicBezTo>
                    <a:pt x="4" y="54"/>
                    <a:pt x="8" y="43"/>
                    <a:pt x="13" y="32"/>
                  </a:cubicBezTo>
                  <a:cubicBezTo>
                    <a:pt x="16" y="25"/>
                    <a:pt x="19" y="20"/>
                    <a:pt x="24" y="12"/>
                  </a:cubicBezTo>
                  <a:cubicBezTo>
                    <a:pt x="26" y="8"/>
                    <a:pt x="30" y="4"/>
                    <a:pt x="33" y="0"/>
                  </a:cubicBezTo>
                  <a:cubicBezTo>
                    <a:pt x="5" y="32"/>
                    <a:pt x="1" y="83"/>
                    <a:pt x="27" y="129"/>
                  </a:cubicBezTo>
                  <a:cubicBezTo>
                    <a:pt x="62" y="190"/>
                    <a:pt x="136" y="220"/>
                    <a:pt x="192" y="196"/>
                  </a:cubicBezTo>
                  <a:cubicBezTo>
                    <a:pt x="205" y="191"/>
                    <a:pt x="215" y="184"/>
                    <a:pt x="223" y="175"/>
                  </a:cubicBezTo>
                  <a:cubicBezTo>
                    <a:pt x="219" y="179"/>
                    <a:pt x="214" y="184"/>
                    <a:pt x="210" y="188"/>
                  </a:cubicBezTo>
                  <a:cubicBezTo>
                    <a:pt x="208" y="189"/>
                    <a:pt x="204" y="192"/>
                    <a:pt x="202" y="193"/>
                  </a:cubicBezTo>
                  <a:cubicBezTo>
                    <a:pt x="188" y="202"/>
                    <a:pt x="182" y="204"/>
                    <a:pt x="172" y="208"/>
                  </a:cubicBezTo>
                  <a:cubicBezTo>
                    <a:pt x="168" y="209"/>
                    <a:pt x="163" y="211"/>
                    <a:pt x="159" y="212"/>
                  </a:cubicBezTo>
                  <a:cubicBezTo>
                    <a:pt x="153" y="213"/>
                    <a:pt x="146" y="214"/>
                    <a:pt x="141" y="214"/>
                  </a:cubicBezTo>
                  <a:cubicBezTo>
                    <a:pt x="135" y="215"/>
                    <a:pt x="122" y="215"/>
                    <a:pt x="117" y="214"/>
                  </a:cubicBezTo>
                  <a:cubicBezTo>
                    <a:pt x="112" y="213"/>
                    <a:pt x="105" y="212"/>
                    <a:pt x="100" y="211"/>
                  </a:cubicBezTo>
                  <a:cubicBezTo>
                    <a:pt x="97" y="210"/>
                    <a:pt x="94" y="209"/>
                    <a:pt x="91" y="208"/>
                  </a:cubicBezTo>
                  <a:cubicBezTo>
                    <a:pt x="80" y="205"/>
                    <a:pt x="80" y="205"/>
                    <a:pt x="74" y="202"/>
                  </a:cubicBezTo>
                  <a:cubicBezTo>
                    <a:pt x="67" y="198"/>
                    <a:pt x="62" y="195"/>
                    <a:pt x="59" y="193"/>
                  </a:cubicBezTo>
                  <a:cubicBezTo>
                    <a:pt x="35" y="177"/>
                    <a:pt x="21" y="155"/>
                    <a:pt x="18" y="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2140" y="2797"/>
              <a:ext cx="97" cy="105"/>
            </a:xfrm>
            <a:custGeom>
              <a:avLst/>
              <a:gdLst/>
              <a:ahLst/>
              <a:cxnLst>
                <a:cxn ang="0">
                  <a:pos x="27" y="149"/>
                </a:cxn>
                <a:cxn ang="0">
                  <a:pos x="42" y="0"/>
                </a:cxn>
                <a:cxn ang="0">
                  <a:pos x="36" y="129"/>
                </a:cxn>
                <a:cxn ang="0">
                  <a:pos x="201" y="196"/>
                </a:cxn>
                <a:cxn ang="0">
                  <a:pos x="232" y="175"/>
                </a:cxn>
                <a:cxn ang="0">
                  <a:pos x="27" y="149"/>
                </a:cxn>
              </a:cxnLst>
              <a:rect l="0" t="0" r="r" b="b"/>
              <a:pathLst>
                <a:path w="232" h="249">
                  <a:moveTo>
                    <a:pt x="27" y="149"/>
                  </a:moveTo>
                  <a:cubicBezTo>
                    <a:pt x="0" y="100"/>
                    <a:pt x="6" y="44"/>
                    <a:pt x="42" y="0"/>
                  </a:cubicBezTo>
                  <a:cubicBezTo>
                    <a:pt x="14" y="32"/>
                    <a:pt x="10" y="83"/>
                    <a:pt x="36" y="129"/>
                  </a:cubicBezTo>
                  <a:cubicBezTo>
                    <a:pt x="71" y="190"/>
                    <a:pt x="145" y="220"/>
                    <a:pt x="201" y="196"/>
                  </a:cubicBezTo>
                  <a:cubicBezTo>
                    <a:pt x="214" y="191"/>
                    <a:pt x="224" y="184"/>
                    <a:pt x="232" y="175"/>
                  </a:cubicBezTo>
                  <a:cubicBezTo>
                    <a:pt x="156" y="249"/>
                    <a:pt x="60" y="209"/>
                    <a:pt x="27" y="149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2141" y="2777"/>
              <a:ext cx="115" cy="112"/>
            </a:xfrm>
            <a:custGeom>
              <a:avLst/>
              <a:gdLst/>
              <a:ahLst/>
              <a:cxnLst>
                <a:cxn ang="0">
                  <a:pos x="240" y="91"/>
                </a:cxn>
                <a:cxn ang="0">
                  <a:pos x="199" y="244"/>
                </a:cxn>
                <a:cxn ang="0">
                  <a:pos x="34" y="177"/>
                </a:cxn>
                <a:cxn ang="0">
                  <a:pos x="74" y="24"/>
                </a:cxn>
                <a:cxn ang="0">
                  <a:pos x="240" y="91"/>
                </a:cxn>
              </a:cxnLst>
              <a:rect l="0" t="0" r="r" b="b"/>
              <a:pathLst>
                <a:path w="274" h="268">
                  <a:moveTo>
                    <a:pt x="240" y="91"/>
                  </a:moveTo>
                  <a:cubicBezTo>
                    <a:pt x="274" y="152"/>
                    <a:pt x="256" y="221"/>
                    <a:pt x="199" y="244"/>
                  </a:cubicBezTo>
                  <a:cubicBezTo>
                    <a:pt x="143" y="268"/>
                    <a:pt x="69" y="238"/>
                    <a:pt x="34" y="177"/>
                  </a:cubicBezTo>
                  <a:cubicBezTo>
                    <a:pt x="0" y="116"/>
                    <a:pt x="18" y="48"/>
                    <a:pt x="74" y="24"/>
                  </a:cubicBezTo>
                  <a:cubicBezTo>
                    <a:pt x="131" y="0"/>
                    <a:pt x="205" y="30"/>
                    <a:pt x="240" y="9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tint val="5725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Group 37"/>
          <p:cNvGrpSpPr>
            <a:grpSpLocks/>
          </p:cNvGrpSpPr>
          <p:nvPr/>
        </p:nvGrpSpPr>
        <p:grpSpPr bwMode="auto">
          <a:xfrm>
            <a:off x="2724219" y="5032039"/>
            <a:ext cx="508000" cy="531283"/>
            <a:chOff x="2064" y="2777"/>
            <a:chExt cx="192" cy="201"/>
          </a:xfrm>
        </p:grpSpPr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>
              <a:off x="2187" y="2948"/>
              <a:ext cx="1" cy="1"/>
            </a:xfrm>
            <a:prstGeom prst="line">
              <a:avLst/>
            </a:prstGeom>
            <a:no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2067" y="2907"/>
              <a:ext cx="67" cy="71"/>
            </a:xfrm>
            <a:custGeom>
              <a:avLst/>
              <a:gdLst/>
              <a:ahLst/>
              <a:cxnLst>
                <a:cxn ang="0">
                  <a:pos x="3" y="144"/>
                </a:cxn>
                <a:cxn ang="0">
                  <a:pos x="104" y="0"/>
                </a:cxn>
                <a:cxn ang="0">
                  <a:pos x="104" y="36"/>
                </a:cxn>
                <a:cxn ang="0">
                  <a:pos x="154" y="56"/>
                </a:cxn>
                <a:cxn ang="0">
                  <a:pos x="161" y="52"/>
                </a:cxn>
                <a:cxn ang="0">
                  <a:pos x="26" y="164"/>
                </a:cxn>
                <a:cxn ang="0">
                  <a:pos x="23" y="166"/>
                </a:cxn>
                <a:cxn ang="0">
                  <a:pos x="3" y="158"/>
                </a:cxn>
                <a:cxn ang="0">
                  <a:pos x="3" y="144"/>
                </a:cxn>
              </a:cxnLst>
              <a:rect l="0" t="0" r="r" b="b"/>
              <a:pathLst>
                <a:path w="161" h="169">
                  <a:moveTo>
                    <a:pt x="3" y="144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7" y="9"/>
                    <a:pt x="97" y="23"/>
                    <a:pt x="104" y="36"/>
                  </a:cubicBezTo>
                  <a:cubicBezTo>
                    <a:pt x="114" y="54"/>
                    <a:pt x="137" y="63"/>
                    <a:pt x="154" y="56"/>
                  </a:cubicBezTo>
                  <a:cubicBezTo>
                    <a:pt x="156" y="55"/>
                    <a:pt x="159" y="54"/>
                    <a:pt x="161" y="5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5" y="165"/>
                    <a:pt x="24" y="165"/>
                    <a:pt x="23" y="166"/>
                  </a:cubicBezTo>
                  <a:cubicBezTo>
                    <a:pt x="16" y="169"/>
                    <a:pt x="7" y="165"/>
                    <a:pt x="3" y="158"/>
                  </a:cubicBezTo>
                  <a:cubicBezTo>
                    <a:pt x="0" y="153"/>
                    <a:pt x="1" y="147"/>
                    <a:pt x="3" y="144"/>
                  </a:cubicBezTo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2064" y="2832"/>
              <a:ext cx="141" cy="142"/>
            </a:xfrm>
            <a:custGeom>
              <a:avLst/>
              <a:gdLst/>
              <a:ahLst/>
              <a:cxnLst>
                <a:cxn ang="0">
                  <a:pos x="331" y="134"/>
                </a:cxn>
                <a:cxn ang="0">
                  <a:pos x="312" y="86"/>
                </a:cxn>
                <a:cxn ang="0">
                  <a:pos x="259" y="29"/>
                </a:cxn>
                <a:cxn ang="0">
                  <a:pos x="186" y="2"/>
                </a:cxn>
                <a:cxn ang="0">
                  <a:pos x="147" y="2"/>
                </a:cxn>
                <a:cxn ang="0">
                  <a:pos x="131" y="5"/>
                </a:cxn>
                <a:cxn ang="0">
                  <a:pos x="107" y="12"/>
                </a:cxn>
                <a:cxn ang="0">
                  <a:pos x="75" y="29"/>
                </a:cxn>
                <a:cxn ang="0">
                  <a:pos x="65" y="36"/>
                </a:cxn>
                <a:cxn ang="0">
                  <a:pos x="57" y="43"/>
                </a:cxn>
                <a:cxn ang="0">
                  <a:pos x="48" y="51"/>
                </a:cxn>
                <a:cxn ang="0">
                  <a:pos x="47" y="52"/>
                </a:cxn>
                <a:cxn ang="0">
                  <a:pos x="48" y="51"/>
                </a:cxn>
                <a:cxn ang="0">
                  <a:pos x="35" y="223"/>
                </a:cxn>
                <a:cxn ang="0">
                  <a:pos x="249" y="310"/>
                </a:cxn>
                <a:cxn ang="0">
                  <a:pos x="293" y="277"/>
                </a:cxn>
                <a:cxn ang="0">
                  <a:pos x="293" y="278"/>
                </a:cxn>
                <a:cxn ang="0">
                  <a:pos x="293" y="277"/>
                </a:cxn>
                <a:cxn ang="0">
                  <a:pos x="299" y="271"/>
                </a:cxn>
                <a:cxn ang="0">
                  <a:pos x="307" y="259"/>
                </a:cxn>
                <a:cxn ang="0">
                  <a:pos x="321" y="232"/>
                </a:cxn>
                <a:cxn ang="0">
                  <a:pos x="333" y="187"/>
                </a:cxn>
                <a:cxn ang="0">
                  <a:pos x="331" y="134"/>
                </a:cxn>
              </a:cxnLst>
              <a:rect l="0" t="0" r="r" b="b"/>
              <a:pathLst>
                <a:path w="336" h="340">
                  <a:moveTo>
                    <a:pt x="331" y="134"/>
                  </a:moveTo>
                  <a:cubicBezTo>
                    <a:pt x="329" y="128"/>
                    <a:pt x="325" y="110"/>
                    <a:pt x="312" y="86"/>
                  </a:cubicBezTo>
                  <a:cubicBezTo>
                    <a:pt x="306" y="76"/>
                    <a:pt x="291" y="50"/>
                    <a:pt x="259" y="29"/>
                  </a:cubicBezTo>
                  <a:cubicBezTo>
                    <a:pt x="227" y="7"/>
                    <a:pt x="197" y="4"/>
                    <a:pt x="186" y="2"/>
                  </a:cubicBezTo>
                  <a:cubicBezTo>
                    <a:pt x="184" y="2"/>
                    <a:pt x="166" y="0"/>
                    <a:pt x="147" y="2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24" y="7"/>
                    <a:pt x="114" y="10"/>
                    <a:pt x="107" y="12"/>
                  </a:cubicBezTo>
                  <a:cubicBezTo>
                    <a:pt x="107" y="12"/>
                    <a:pt x="91" y="18"/>
                    <a:pt x="75" y="29"/>
                  </a:cubicBezTo>
                  <a:cubicBezTo>
                    <a:pt x="72" y="31"/>
                    <a:pt x="68" y="34"/>
                    <a:pt x="65" y="36"/>
                  </a:cubicBezTo>
                  <a:cubicBezTo>
                    <a:pt x="62" y="38"/>
                    <a:pt x="60" y="40"/>
                    <a:pt x="57" y="43"/>
                  </a:cubicBezTo>
                  <a:cubicBezTo>
                    <a:pt x="54" y="45"/>
                    <a:pt x="51" y="48"/>
                    <a:pt x="48" y="51"/>
                  </a:cubicBezTo>
                  <a:cubicBezTo>
                    <a:pt x="48" y="51"/>
                    <a:pt x="47" y="52"/>
                    <a:pt x="47" y="52"/>
                  </a:cubicBezTo>
                  <a:cubicBezTo>
                    <a:pt x="47" y="52"/>
                    <a:pt x="47" y="51"/>
                    <a:pt x="48" y="51"/>
                  </a:cubicBezTo>
                  <a:cubicBezTo>
                    <a:pt x="7" y="93"/>
                    <a:pt x="0" y="161"/>
                    <a:pt x="35" y="223"/>
                  </a:cubicBezTo>
                  <a:cubicBezTo>
                    <a:pt x="80" y="302"/>
                    <a:pt x="175" y="340"/>
                    <a:pt x="249" y="310"/>
                  </a:cubicBezTo>
                  <a:cubicBezTo>
                    <a:pt x="267" y="302"/>
                    <a:pt x="281" y="291"/>
                    <a:pt x="293" y="277"/>
                  </a:cubicBezTo>
                  <a:cubicBezTo>
                    <a:pt x="293" y="278"/>
                    <a:pt x="293" y="278"/>
                    <a:pt x="293" y="278"/>
                  </a:cubicBezTo>
                  <a:cubicBezTo>
                    <a:pt x="293" y="278"/>
                    <a:pt x="293" y="278"/>
                    <a:pt x="293" y="277"/>
                  </a:cubicBezTo>
                  <a:cubicBezTo>
                    <a:pt x="295" y="275"/>
                    <a:pt x="297" y="273"/>
                    <a:pt x="299" y="271"/>
                  </a:cubicBezTo>
                  <a:cubicBezTo>
                    <a:pt x="302" y="267"/>
                    <a:pt x="305" y="263"/>
                    <a:pt x="307" y="259"/>
                  </a:cubicBezTo>
                  <a:cubicBezTo>
                    <a:pt x="315" y="246"/>
                    <a:pt x="317" y="242"/>
                    <a:pt x="321" y="232"/>
                  </a:cubicBezTo>
                  <a:cubicBezTo>
                    <a:pt x="321" y="232"/>
                    <a:pt x="330" y="211"/>
                    <a:pt x="333" y="187"/>
                  </a:cubicBezTo>
                  <a:cubicBezTo>
                    <a:pt x="334" y="178"/>
                    <a:pt x="336" y="160"/>
                    <a:pt x="331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2134" y="2836"/>
              <a:ext cx="65" cy="66"/>
            </a:xfrm>
            <a:custGeom>
              <a:avLst/>
              <a:gdLst/>
              <a:ahLst/>
              <a:cxnLst>
                <a:cxn ang="0">
                  <a:pos x="15" y="58"/>
                </a:cxn>
                <a:cxn ang="0">
                  <a:pos x="68" y="0"/>
                </a:cxn>
                <a:cxn ang="0">
                  <a:pos x="65" y="59"/>
                </a:cxn>
                <a:cxn ang="0">
                  <a:pos x="139" y="89"/>
                </a:cxn>
                <a:cxn ang="0">
                  <a:pos x="154" y="79"/>
                </a:cxn>
                <a:cxn ang="0">
                  <a:pos x="100" y="137"/>
                </a:cxn>
                <a:cxn ang="0">
                  <a:pos x="86" y="147"/>
                </a:cxn>
                <a:cxn ang="0">
                  <a:pos x="12" y="117"/>
                </a:cxn>
                <a:cxn ang="0">
                  <a:pos x="15" y="58"/>
                </a:cxn>
              </a:cxnLst>
              <a:rect l="0" t="0" r="r" b="b"/>
              <a:pathLst>
                <a:path w="154" h="158">
                  <a:moveTo>
                    <a:pt x="15" y="58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5" y="15"/>
                    <a:pt x="53" y="38"/>
                    <a:pt x="65" y="59"/>
                  </a:cubicBezTo>
                  <a:cubicBezTo>
                    <a:pt x="80" y="86"/>
                    <a:pt x="114" y="100"/>
                    <a:pt x="139" y="89"/>
                  </a:cubicBezTo>
                  <a:cubicBezTo>
                    <a:pt x="145" y="87"/>
                    <a:pt x="150" y="83"/>
                    <a:pt x="154" y="79"/>
                  </a:cubicBezTo>
                  <a:cubicBezTo>
                    <a:pt x="100" y="137"/>
                    <a:pt x="100" y="137"/>
                    <a:pt x="100" y="137"/>
                  </a:cubicBezTo>
                  <a:cubicBezTo>
                    <a:pt x="96" y="141"/>
                    <a:pt x="91" y="145"/>
                    <a:pt x="86" y="147"/>
                  </a:cubicBezTo>
                  <a:cubicBezTo>
                    <a:pt x="60" y="158"/>
                    <a:pt x="27" y="144"/>
                    <a:pt x="12" y="117"/>
                  </a:cubicBezTo>
                  <a:cubicBezTo>
                    <a:pt x="0" y="96"/>
                    <a:pt x="2" y="73"/>
                    <a:pt x="15" y="5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2144" y="2777"/>
              <a:ext cx="109" cy="112"/>
            </a:xfrm>
            <a:custGeom>
              <a:avLst/>
              <a:gdLst/>
              <a:ahLst/>
              <a:cxnLst>
                <a:cxn ang="0">
                  <a:pos x="32" y="48"/>
                </a:cxn>
                <a:cxn ang="0">
                  <a:pos x="66" y="24"/>
                </a:cxn>
                <a:cxn ang="0">
                  <a:pos x="232" y="91"/>
                </a:cxn>
                <a:cxn ang="0">
                  <a:pos x="133" y="160"/>
                </a:cxn>
                <a:cxn ang="0">
                  <a:pos x="59" y="130"/>
                </a:cxn>
                <a:cxn ang="0">
                  <a:pos x="41" y="199"/>
                </a:cxn>
                <a:cxn ang="0">
                  <a:pos x="115" y="229"/>
                </a:cxn>
                <a:cxn ang="0">
                  <a:pos x="133" y="160"/>
                </a:cxn>
                <a:cxn ang="0">
                  <a:pos x="232" y="91"/>
                </a:cxn>
                <a:cxn ang="0">
                  <a:pos x="222" y="223"/>
                </a:cxn>
                <a:cxn ang="0">
                  <a:pos x="154" y="260"/>
                </a:cxn>
                <a:cxn ang="0">
                  <a:pos x="80" y="253"/>
                </a:cxn>
                <a:cxn ang="0">
                  <a:pos x="22" y="205"/>
                </a:cxn>
                <a:cxn ang="0">
                  <a:pos x="0" y="131"/>
                </a:cxn>
                <a:cxn ang="0">
                  <a:pos x="8" y="88"/>
                </a:cxn>
                <a:cxn ang="0">
                  <a:pos x="32" y="48"/>
                </a:cxn>
              </a:cxnLst>
              <a:rect l="0" t="0" r="r" b="b"/>
              <a:pathLst>
                <a:path w="259" h="267">
                  <a:moveTo>
                    <a:pt x="32" y="48"/>
                  </a:moveTo>
                  <a:cubicBezTo>
                    <a:pt x="41" y="38"/>
                    <a:pt x="53" y="29"/>
                    <a:pt x="66" y="24"/>
                  </a:cubicBezTo>
                  <a:cubicBezTo>
                    <a:pt x="123" y="0"/>
                    <a:pt x="197" y="30"/>
                    <a:pt x="232" y="91"/>
                  </a:cubicBezTo>
                  <a:cubicBezTo>
                    <a:pt x="213" y="111"/>
                    <a:pt x="174" y="138"/>
                    <a:pt x="133" y="160"/>
                  </a:cubicBezTo>
                  <a:cubicBezTo>
                    <a:pt x="117" y="133"/>
                    <a:pt x="84" y="119"/>
                    <a:pt x="59" y="130"/>
                  </a:cubicBezTo>
                  <a:cubicBezTo>
                    <a:pt x="33" y="141"/>
                    <a:pt x="25" y="172"/>
                    <a:pt x="41" y="199"/>
                  </a:cubicBezTo>
                  <a:cubicBezTo>
                    <a:pt x="56" y="226"/>
                    <a:pt x="90" y="240"/>
                    <a:pt x="115" y="229"/>
                  </a:cubicBezTo>
                  <a:cubicBezTo>
                    <a:pt x="140" y="218"/>
                    <a:pt x="148" y="187"/>
                    <a:pt x="133" y="160"/>
                  </a:cubicBezTo>
                  <a:cubicBezTo>
                    <a:pt x="174" y="138"/>
                    <a:pt x="213" y="111"/>
                    <a:pt x="232" y="91"/>
                  </a:cubicBezTo>
                  <a:cubicBezTo>
                    <a:pt x="259" y="139"/>
                    <a:pt x="253" y="191"/>
                    <a:pt x="222" y="223"/>
                  </a:cubicBezTo>
                  <a:cubicBezTo>
                    <a:pt x="195" y="252"/>
                    <a:pt x="164" y="258"/>
                    <a:pt x="154" y="260"/>
                  </a:cubicBezTo>
                  <a:cubicBezTo>
                    <a:pt x="145" y="262"/>
                    <a:pt x="114" y="267"/>
                    <a:pt x="80" y="253"/>
                  </a:cubicBezTo>
                  <a:cubicBezTo>
                    <a:pt x="50" y="240"/>
                    <a:pt x="31" y="220"/>
                    <a:pt x="22" y="205"/>
                  </a:cubicBezTo>
                  <a:cubicBezTo>
                    <a:pt x="0" y="171"/>
                    <a:pt x="0" y="141"/>
                    <a:pt x="0" y="131"/>
                  </a:cubicBezTo>
                  <a:cubicBezTo>
                    <a:pt x="0" y="110"/>
                    <a:pt x="7" y="92"/>
                    <a:pt x="8" y="88"/>
                  </a:cubicBezTo>
                  <a:cubicBezTo>
                    <a:pt x="14" y="72"/>
                    <a:pt x="21" y="62"/>
                    <a:pt x="32" y="4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2137" y="2777"/>
              <a:ext cx="116" cy="112"/>
            </a:xfrm>
            <a:custGeom>
              <a:avLst/>
              <a:gdLst/>
              <a:ahLst/>
              <a:cxnLst>
                <a:cxn ang="0">
                  <a:pos x="51" y="48"/>
                </a:cxn>
                <a:cxn ang="0">
                  <a:pos x="35" y="195"/>
                </a:cxn>
                <a:cxn ang="0">
                  <a:pos x="164" y="262"/>
                </a:cxn>
                <a:cxn ang="0">
                  <a:pos x="241" y="224"/>
                </a:cxn>
                <a:cxn ang="0">
                  <a:pos x="251" y="91"/>
                </a:cxn>
                <a:cxn ang="0">
                  <a:pos x="152" y="160"/>
                </a:cxn>
                <a:cxn ang="0">
                  <a:pos x="134" y="229"/>
                </a:cxn>
                <a:cxn ang="0">
                  <a:pos x="60" y="199"/>
                </a:cxn>
                <a:cxn ang="0">
                  <a:pos x="78" y="130"/>
                </a:cxn>
                <a:cxn ang="0">
                  <a:pos x="152" y="160"/>
                </a:cxn>
                <a:cxn ang="0">
                  <a:pos x="251" y="91"/>
                </a:cxn>
                <a:cxn ang="0">
                  <a:pos x="85" y="24"/>
                </a:cxn>
                <a:cxn ang="0">
                  <a:pos x="51" y="48"/>
                </a:cxn>
              </a:cxnLst>
              <a:rect l="0" t="0" r="r" b="b"/>
              <a:pathLst>
                <a:path w="278" h="268">
                  <a:moveTo>
                    <a:pt x="51" y="48"/>
                  </a:moveTo>
                  <a:cubicBezTo>
                    <a:pt x="0" y="111"/>
                    <a:pt x="23" y="172"/>
                    <a:pt x="35" y="195"/>
                  </a:cubicBezTo>
                  <a:cubicBezTo>
                    <a:pt x="59" y="241"/>
                    <a:pt x="112" y="268"/>
                    <a:pt x="164" y="262"/>
                  </a:cubicBezTo>
                  <a:cubicBezTo>
                    <a:pt x="207" y="257"/>
                    <a:pt x="232" y="233"/>
                    <a:pt x="241" y="224"/>
                  </a:cubicBezTo>
                  <a:cubicBezTo>
                    <a:pt x="272" y="191"/>
                    <a:pt x="278" y="139"/>
                    <a:pt x="251" y="91"/>
                  </a:cubicBezTo>
                  <a:cubicBezTo>
                    <a:pt x="232" y="111"/>
                    <a:pt x="193" y="138"/>
                    <a:pt x="152" y="160"/>
                  </a:cubicBezTo>
                  <a:cubicBezTo>
                    <a:pt x="167" y="187"/>
                    <a:pt x="159" y="218"/>
                    <a:pt x="134" y="229"/>
                  </a:cubicBezTo>
                  <a:cubicBezTo>
                    <a:pt x="109" y="240"/>
                    <a:pt x="75" y="226"/>
                    <a:pt x="60" y="199"/>
                  </a:cubicBezTo>
                  <a:cubicBezTo>
                    <a:pt x="44" y="172"/>
                    <a:pt x="52" y="141"/>
                    <a:pt x="78" y="130"/>
                  </a:cubicBezTo>
                  <a:cubicBezTo>
                    <a:pt x="103" y="119"/>
                    <a:pt x="136" y="133"/>
                    <a:pt x="152" y="160"/>
                  </a:cubicBezTo>
                  <a:cubicBezTo>
                    <a:pt x="193" y="138"/>
                    <a:pt x="232" y="111"/>
                    <a:pt x="251" y="91"/>
                  </a:cubicBezTo>
                  <a:cubicBezTo>
                    <a:pt x="216" y="30"/>
                    <a:pt x="142" y="0"/>
                    <a:pt x="85" y="24"/>
                  </a:cubicBezTo>
                  <a:cubicBezTo>
                    <a:pt x="72" y="29"/>
                    <a:pt x="60" y="38"/>
                    <a:pt x="51" y="48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46"/>
            <p:cNvSpPr>
              <a:spLocks/>
            </p:cNvSpPr>
            <p:nvPr/>
          </p:nvSpPr>
          <p:spPr bwMode="auto">
            <a:xfrm>
              <a:off x="2144" y="2797"/>
              <a:ext cx="93" cy="92"/>
            </a:xfrm>
            <a:custGeom>
              <a:avLst/>
              <a:gdLst/>
              <a:ahLst/>
              <a:cxnLst>
                <a:cxn ang="0">
                  <a:pos x="18" y="149"/>
                </a:cxn>
                <a:cxn ang="0">
                  <a:pos x="4" y="113"/>
                </a:cxn>
                <a:cxn ang="0">
                  <a:pos x="2" y="74"/>
                </a:cxn>
                <a:cxn ang="0">
                  <a:pos x="13" y="32"/>
                </a:cxn>
                <a:cxn ang="0">
                  <a:pos x="24" y="12"/>
                </a:cxn>
                <a:cxn ang="0">
                  <a:pos x="33" y="0"/>
                </a:cxn>
                <a:cxn ang="0">
                  <a:pos x="27" y="129"/>
                </a:cxn>
                <a:cxn ang="0">
                  <a:pos x="192" y="196"/>
                </a:cxn>
                <a:cxn ang="0">
                  <a:pos x="223" y="175"/>
                </a:cxn>
                <a:cxn ang="0">
                  <a:pos x="210" y="188"/>
                </a:cxn>
                <a:cxn ang="0">
                  <a:pos x="202" y="193"/>
                </a:cxn>
                <a:cxn ang="0">
                  <a:pos x="172" y="208"/>
                </a:cxn>
                <a:cxn ang="0">
                  <a:pos x="159" y="212"/>
                </a:cxn>
                <a:cxn ang="0">
                  <a:pos x="141" y="214"/>
                </a:cxn>
                <a:cxn ang="0">
                  <a:pos x="117" y="214"/>
                </a:cxn>
                <a:cxn ang="0">
                  <a:pos x="100" y="211"/>
                </a:cxn>
                <a:cxn ang="0">
                  <a:pos x="91" y="208"/>
                </a:cxn>
                <a:cxn ang="0">
                  <a:pos x="74" y="202"/>
                </a:cxn>
                <a:cxn ang="0">
                  <a:pos x="59" y="193"/>
                </a:cxn>
                <a:cxn ang="0">
                  <a:pos x="18" y="149"/>
                </a:cxn>
              </a:cxnLst>
              <a:rect l="0" t="0" r="r" b="b"/>
              <a:pathLst>
                <a:path w="223" h="220">
                  <a:moveTo>
                    <a:pt x="18" y="149"/>
                  </a:moveTo>
                  <a:cubicBezTo>
                    <a:pt x="15" y="144"/>
                    <a:pt x="8" y="131"/>
                    <a:pt x="4" y="113"/>
                  </a:cubicBezTo>
                  <a:cubicBezTo>
                    <a:pt x="0" y="95"/>
                    <a:pt x="1" y="81"/>
                    <a:pt x="2" y="74"/>
                  </a:cubicBezTo>
                  <a:cubicBezTo>
                    <a:pt x="4" y="54"/>
                    <a:pt x="8" y="43"/>
                    <a:pt x="13" y="32"/>
                  </a:cubicBezTo>
                  <a:cubicBezTo>
                    <a:pt x="16" y="25"/>
                    <a:pt x="19" y="20"/>
                    <a:pt x="24" y="12"/>
                  </a:cubicBezTo>
                  <a:cubicBezTo>
                    <a:pt x="26" y="8"/>
                    <a:pt x="30" y="4"/>
                    <a:pt x="33" y="0"/>
                  </a:cubicBezTo>
                  <a:cubicBezTo>
                    <a:pt x="5" y="32"/>
                    <a:pt x="1" y="83"/>
                    <a:pt x="27" y="129"/>
                  </a:cubicBezTo>
                  <a:cubicBezTo>
                    <a:pt x="62" y="190"/>
                    <a:pt x="136" y="220"/>
                    <a:pt x="192" y="196"/>
                  </a:cubicBezTo>
                  <a:cubicBezTo>
                    <a:pt x="205" y="191"/>
                    <a:pt x="215" y="184"/>
                    <a:pt x="223" y="175"/>
                  </a:cubicBezTo>
                  <a:cubicBezTo>
                    <a:pt x="219" y="179"/>
                    <a:pt x="214" y="184"/>
                    <a:pt x="210" y="188"/>
                  </a:cubicBezTo>
                  <a:cubicBezTo>
                    <a:pt x="208" y="189"/>
                    <a:pt x="204" y="192"/>
                    <a:pt x="202" y="193"/>
                  </a:cubicBezTo>
                  <a:cubicBezTo>
                    <a:pt x="188" y="202"/>
                    <a:pt x="182" y="204"/>
                    <a:pt x="172" y="208"/>
                  </a:cubicBezTo>
                  <a:cubicBezTo>
                    <a:pt x="168" y="209"/>
                    <a:pt x="163" y="211"/>
                    <a:pt x="159" y="212"/>
                  </a:cubicBezTo>
                  <a:cubicBezTo>
                    <a:pt x="153" y="213"/>
                    <a:pt x="146" y="214"/>
                    <a:pt x="141" y="214"/>
                  </a:cubicBezTo>
                  <a:cubicBezTo>
                    <a:pt x="135" y="215"/>
                    <a:pt x="122" y="215"/>
                    <a:pt x="117" y="214"/>
                  </a:cubicBezTo>
                  <a:cubicBezTo>
                    <a:pt x="112" y="213"/>
                    <a:pt x="105" y="212"/>
                    <a:pt x="100" y="211"/>
                  </a:cubicBezTo>
                  <a:cubicBezTo>
                    <a:pt x="97" y="210"/>
                    <a:pt x="94" y="209"/>
                    <a:pt x="91" y="208"/>
                  </a:cubicBezTo>
                  <a:cubicBezTo>
                    <a:pt x="80" y="205"/>
                    <a:pt x="80" y="205"/>
                    <a:pt x="74" y="202"/>
                  </a:cubicBezTo>
                  <a:cubicBezTo>
                    <a:pt x="67" y="198"/>
                    <a:pt x="62" y="195"/>
                    <a:pt x="59" y="193"/>
                  </a:cubicBezTo>
                  <a:cubicBezTo>
                    <a:pt x="35" y="177"/>
                    <a:pt x="21" y="155"/>
                    <a:pt x="18" y="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2140" y="2797"/>
              <a:ext cx="97" cy="105"/>
            </a:xfrm>
            <a:custGeom>
              <a:avLst/>
              <a:gdLst/>
              <a:ahLst/>
              <a:cxnLst>
                <a:cxn ang="0">
                  <a:pos x="27" y="149"/>
                </a:cxn>
                <a:cxn ang="0">
                  <a:pos x="42" y="0"/>
                </a:cxn>
                <a:cxn ang="0">
                  <a:pos x="36" y="129"/>
                </a:cxn>
                <a:cxn ang="0">
                  <a:pos x="201" y="196"/>
                </a:cxn>
                <a:cxn ang="0">
                  <a:pos x="232" y="175"/>
                </a:cxn>
                <a:cxn ang="0">
                  <a:pos x="27" y="149"/>
                </a:cxn>
              </a:cxnLst>
              <a:rect l="0" t="0" r="r" b="b"/>
              <a:pathLst>
                <a:path w="232" h="249">
                  <a:moveTo>
                    <a:pt x="27" y="149"/>
                  </a:moveTo>
                  <a:cubicBezTo>
                    <a:pt x="0" y="100"/>
                    <a:pt x="6" y="44"/>
                    <a:pt x="42" y="0"/>
                  </a:cubicBezTo>
                  <a:cubicBezTo>
                    <a:pt x="14" y="32"/>
                    <a:pt x="10" y="83"/>
                    <a:pt x="36" y="129"/>
                  </a:cubicBezTo>
                  <a:cubicBezTo>
                    <a:pt x="71" y="190"/>
                    <a:pt x="145" y="220"/>
                    <a:pt x="201" y="196"/>
                  </a:cubicBezTo>
                  <a:cubicBezTo>
                    <a:pt x="214" y="191"/>
                    <a:pt x="224" y="184"/>
                    <a:pt x="232" y="175"/>
                  </a:cubicBezTo>
                  <a:cubicBezTo>
                    <a:pt x="156" y="249"/>
                    <a:pt x="60" y="209"/>
                    <a:pt x="27" y="149"/>
                  </a:cubicBezTo>
                </a:path>
              </a:pathLst>
            </a:custGeom>
            <a:gradFill rotWithShape="1">
              <a:gsLst>
                <a:gs pos="0">
                  <a:srgbClr val="CC0000">
                    <a:gamma/>
                    <a:tint val="57255"/>
                    <a:invGamma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2141" y="2777"/>
              <a:ext cx="115" cy="112"/>
            </a:xfrm>
            <a:custGeom>
              <a:avLst/>
              <a:gdLst/>
              <a:ahLst/>
              <a:cxnLst>
                <a:cxn ang="0">
                  <a:pos x="240" y="91"/>
                </a:cxn>
                <a:cxn ang="0">
                  <a:pos x="199" y="244"/>
                </a:cxn>
                <a:cxn ang="0">
                  <a:pos x="34" y="177"/>
                </a:cxn>
                <a:cxn ang="0">
                  <a:pos x="74" y="24"/>
                </a:cxn>
                <a:cxn ang="0">
                  <a:pos x="240" y="91"/>
                </a:cxn>
              </a:cxnLst>
              <a:rect l="0" t="0" r="r" b="b"/>
              <a:pathLst>
                <a:path w="274" h="268">
                  <a:moveTo>
                    <a:pt x="240" y="91"/>
                  </a:moveTo>
                  <a:cubicBezTo>
                    <a:pt x="274" y="152"/>
                    <a:pt x="256" y="221"/>
                    <a:pt x="199" y="244"/>
                  </a:cubicBezTo>
                  <a:cubicBezTo>
                    <a:pt x="143" y="268"/>
                    <a:pt x="69" y="238"/>
                    <a:pt x="34" y="177"/>
                  </a:cubicBezTo>
                  <a:cubicBezTo>
                    <a:pt x="0" y="116"/>
                    <a:pt x="18" y="48"/>
                    <a:pt x="74" y="24"/>
                  </a:cubicBezTo>
                  <a:cubicBezTo>
                    <a:pt x="131" y="0"/>
                    <a:pt x="205" y="30"/>
                    <a:pt x="240" y="9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tint val="5725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zh-CN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" name="Freeform 10"/>
          <p:cNvSpPr>
            <a:spLocks/>
          </p:cNvSpPr>
          <p:nvPr/>
        </p:nvSpPr>
        <p:spPr bwMode="gray">
          <a:xfrm rot="10800000">
            <a:off x="2967636" y="644939"/>
            <a:ext cx="1360993" cy="91614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5FF350-1A7D-5046-B3F0-42C002DD9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566" y="1103010"/>
            <a:ext cx="2131058" cy="56326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6C288D-9EAC-F54C-A2F3-756CBFDF4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94" y="343351"/>
            <a:ext cx="5750447" cy="759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782776-F970-294E-BD56-CC321D05E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016" y="1103011"/>
            <a:ext cx="2898556" cy="45434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517EF8-88BC-A74B-A6B8-4642EF0C7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454" y="1211547"/>
            <a:ext cx="3005963" cy="37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66725" y="-6787201"/>
            <a:ext cx="11184501" cy="11110452"/>
            <a:chOff x="466725" y="-6156223"/>
            <a:chExt cx="11184501" cy="11110452"/>
          </a:xfrm>
        </p:grpSpPr>
        <p:sp>
          <p:nvSpPr>
            <p:cNvPr id="3" name="流程图: 接点 2"/>
            <p:cNvSpPr/>
            <p:nvPr/>
          </p:nvSpPr>
          <p:spPr>
            <a:xfrm>
              <a:off x="540774" y="-6156223"/>
              <a:ext cx="11110452" cy="11110452"/>
            </a:xfrm>
            <a:prstGeom prst="flowChartConnector">
              <a:avLst/>
            </a:prstGeom>
            <a:noFill/>
            <a:ln w="76200"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流程图: 接点 3"/>
            <p:cNvSpPr/>
            <p:nvPr/>
          </p:nvSpPr>
          <p:spPr>
            <a:xfrm>
              <a:off x="466725" y="447675"/>
              <a:ext cx="381000" cy="3810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2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流程图: 接点 4"/>
            <p:cNvSpPr/>
            <p:nvPr/>
          </p:nvSpPr>
          <p:spPr>
            <a:xfrm>
              <a:off x="10315575" y="2524125"/>
              <a:ext cx="381000" cy="3810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2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流程图: 接点 5"/>
            <p:cNvSpPr/>
            <p:nvPr/>
          </p:nvSpPr>
          <p:spPr>
            <a:xfrm>
              <a:off x="8753475" y="-5591175"/>
              <a:ext cx="381000" cy="3810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2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流程图: 接点 7"/>
          <p:cNvSpPr/>
          <p:nvPr/>
        </p:nvSpPr>
        <p:spPr>
          <a:xfrm>
            <a:off x="1004055" y="-6318325"/>
            <a:ext cx="10172700" cy="10172700"/>
          </a:xfrm>
          <a:prstGeom prst="flowChartConnector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流程图: 接点 8"/>
          <p:cNvSpPr/>
          <p:nvPr/>
        </p:nvSpPr>
        <p:spPr>
          <a:xfrm>
            <a:off x="1004055" y="-6318325"/>
            <a:ext cx="10172700" cy="10172700"/>
          </a:xfrm>
          <a:prstGeom prst="flowChartConnector">
            <a:avLst/>
          </a:prstGeom>
          <a:solidFill>
            <a:schemeClr val="tx1"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03644">
            <a:off x="4456065" y="-3947541"/>
            <a:ext cx="5616672" cy="8911264"/>
          </a:xfrm>
          <a:prstGeom prst="rect">
            <a:avLst/>
          </a:prstGeom>
        </p:spPr>
      </p:pic>
      <p:sp>
        <p:nvSpPr>
          <p:cNvPr id="12" name="矩形: 圆角 11"/>
          <p:cNvSpPr/>
          <p:nvPr/>
        </p:nvSpPr>
        <p:spPr>
          <a:xfrm>
            <a:off x="4572000" y="2102755"/>
            <a:ext cx="3048000" cy="1192439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29323" y="2247234"/>
            <a:ext cx="254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99222" y="3779947"/>
            <a:ext cx="1717628" cy="1451217"/>
            <a:chOff x="699222" y="4070232"/>
            <a:chExt cx="1717628" cy="1451217"/>
          </a:xfrm>
        </p:grpSpPr>
        <p:grpSp>
          <p:nvGrpSpPr>
            <p:cNvPr id="16" name="组合 15"/>
            <p:cNvGrpSpPr/>
            <p:nvPr/>
          </p:nvGrpSpPr>
          <p:grpSpPr>
            <a:xfrm>
              <a:off x="1158757" y="4070232"/>
              <a:ext cx="729217" cy="720000"/>
              <a:chOff x="1158757" y="4070232"/>
              <a:chExt cx="729217" cy="720000"/>
            </a:xfrm>
          </p:grpSpPr>
          <p:sp>
            <p:nvSpPr>
              <p:cNvPr id="14" name="矩形: 圆角 13"/>
              <p:cNvSpPr/>
              <p:nvPr/>
            </p:nvSpPr>
            <p:spPr>
              <a:xfrm rot="2720963">
                <a:off x="1158757" y="4070232"/>
                <a:ext cx="720000" cy="72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28098" y="4168622"/>
                <a:ext cx="65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2400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699222" y="5059784"/>
              <a:ext cx="1717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pc="600" dirty="0">
                  <a:cs typeface="+mn-ea"/>
                  <a:sym typeface="+mn-lt"/>
                </a:rPr>
                <a:t>关于我们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701320" y="4656334"/>
            <a:ext cx="1974951" cy="1453562"/>
            <a:chOff x="546170" y="4070232"/>
            <a:chExt cx="1974951" cy="145356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58757" y="4070232"/>
              <a:ext cx="728882" cy="720000"/>
              <a:chOff x="1158757" y="4070232"/>
              <a:chExt cx="728882" cy="720000"/>
            </a:xfrm>
          </p:grpSpPr>
          <p:sp>
            <p:nvSpPr>
              <p:cNvPr id="22" name="矩形: 圆角 21"/>
              <p:cNvSpPr/>
              <p:nvPr/>
            </p:nvSpPr>
            <p:spPr>
              <a:xfrm rot="2720963">
                <a:off x="1158757" y="4070232"/>
                <a:ext cx="720000" cy="72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179654" y="4144026"/>
                <a:ext cx="707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2400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546170" y="5062129"/>
              <a:ext cx="1974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pc="600" dirty="0">
                  <a:cs typeface="+mn-ea"/>
                  <a:sym typeface="+mn-lt"/>
                </a:rPr>
                <a:t>访问方式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702902" y="4641004"/>
            <a:ext cx="2101146" cy="1452294"/>
            <a:chOff x="569672" y="4070232"/>
            <a:chExt cx="2101146" cy="1452294"/>
          </a:xfrm>
        </p:grpSpPr>
        <p:grpSp>
          <p:nvGrpSpPr>
            <p:cNvPr id="25" name="组合 24"/>
            <p:cNvGrpSpPr/>
            <p:nvPr/>
          </p:nvGrpSpPr>
          <p:grpSpPr>
            <a:xfrm>
              <a:off x="1158757" y="4070232"/>
              <a:ext cx="753271" cy="720000"/>
              <a:chOff x="1158757" y="4070232"/>
              <a:chExt cx="753271" cy="720000"/>
            </a:xfrm>
          </p:grpSpPr>
          <p:sp>
            <p:nvSpPr>
              <p:cNvPr id="27" name="矩形: 圆角 26"/>
              <p:cNvSpPr/>
              <p:nvPr/>
            </p:nvSpPr>
            <p:spPr>
              <a:xfrm rot="2720963">
                <a:off x="1158757" y="4070232"/>
                <a:ext cx="720000" cy="72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204043" y="4111654"/>
                <a:ext cx="707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zh-CN" altLang="en-US" sz="2400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569672" y="5060861"/>
              <a:ext cx="2101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pc="600" dirty="0">
                  <a:cs typeface="+mn-ea"/>
                  <a:sym typeface="+mn-lt"/>
                </a:rPr>
                <a:t>文献检索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637516" y="3638118"/>
            <a:ext cx="2387952" cy="1410115"/>
            <a:chOff x="403140" y="4070232"/>
            <a:chExt cx="2387952" cy="1410115"/>
          </a:xfrm>
        </p:grpSpPr>
        <p:grpSp>
          <p:nvGrpSpPr>
            <p:cNvPr id="30" name="组合 29"/>
            <p:cNvGrpSpPr/>
            <p:nvPr/>
          </p:nvGrpSpPr>
          <p:grpSpPr>
            <a:xfrm>
              <a:off x="1158757" y="4070232"/>
              <a:ext cx="732947" cy="720000"/>
              <a:chOff x="1158757" y="4070232"/>
              <a:chExt cx="732947" cy="720000"/>
            </a:xfrm>
          </p:grpSpPr>
          <p:sp>
            <p:nvSpPr>
              <p:cNvPr id="32" name="矩形: 圆角 31"/>
              <p:cNvSpPr/>
              <p:nvPr/>
            </p:nvSpPr>
            <p:spPr>
              <a:xfrm rot="2720963">
                <a:off x="1158757" y="4070232"/>
                <a:ext cx="720000" cy="72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183719" y="4122400"/>
                <a:ext cx="707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05</a:t>
                </a:r>
                <a:endParaRPr lang="zh-CN" altLang="en-US" sz="2400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03140" y="5018682"/>
              <a:ext cx="2387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pc="600" dirty="0">
                  <a:cs typeface="+mn-ea"/>
                  <a:sym typeface="+mn-lt"/>
                </a:rPr>
                <a:t>数据检索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CC2EAD1-F40E-465B-A85C-5ADE5BF260CD}"/>
              </a:ext>
            </a:extLst>
          </p:cNvPr>
          <p:cNvGrpSpPr/>
          <p:nvPr/>
        </p:nvGrpSpPr>
        <p:grpSpPr>
          <a:xfrm>
            <a:off x="4956728" y="4974813"/>
            <a:ext cx="2278545" cy="1492765"/>
            <a:chOff x="418764" y="4070232"/>
            <a:chExt cx="2278545" cy="1492765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852EEDA5-7963-4965-AE01-8DAF83718FA6}"/>
                </a:ext>
              </a:extLst>
            </p:cNvPr>
            <p:cNvGrpSpPr/>
            <p:nvPr/>
          </p:nvGrpSpPr>
          <p:grpSpPr>
            <a:xfrm>
              <a:off x="1158757" y="4070232"/>
              <a:ext cx="753271" cy="720000"/>
              <a:chOff x="1158757" y="4070232"/>
              <a:chExt cx="753271" cy="720000"/>
            </a:xfrm>
          </p:grpSpPr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09589FDE-09F5-43C1-876A-99813F7E43C6}"/>
                  </a:ext>
                </a:extLst>
              </p:cNvPr>
              <p:cNvSpPr/>
              <p:nvPr/>
            </p:nvSpPr>
            <p:spPr>
              <a:xfrm rot="2720963">
                <a:off x="1158757" y="4070232"/>
                <a:ext cx="720000" cy="72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4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78A2CAF-E917-4608-9B42-7F6860CF11C2}"/>
                  </a:ext>
                </a:extLst>
              </p:cNvPr>
              <p:cNvSpPr txBox="1"/>
              <p:nvPr/>
            </p:nvSpPr>
            <p:spPr>
              <a:xfrm>
                <a:off x="1204043" y="4111654"/>
                <a:ext cx="707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pc="300" dirty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zh-CN" altLang="en-US" sz="2400" spc="3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E0DEAC1-827B-4B4A-9114-295318E3B0FB}"/>
                </a:ext>
              </a:extLst>
            </p:cNvPr>
            <p:cNvSpPr txBox="1"/>
            <p:nvPr/>
          </p:nvSpPr>
          <p:spPr>
            <a:xfrm>
              <a:off x="418764" y="5039777"/>
              <a:ext cx="2278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spc="600" dirty="0">
                  <a:cs typeface="+mn-ea"/>
                  <a:sym typeface="+mn-lt"/>
                </a:rPr>
                <a:t>资源使用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ind-rose_335237"/>
          <p:cNvSpPr>
            <a:spLocks noChangeAspect="1"/>
          </p:cNvSpPr>
          <p:nvPr/>
        </p:nvSpPr>
        <p:spPr bwMode="auto">
          <a:xfrm>
            <a:off x="-5653753" y="218914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wind-rose_335237"/>
          <p:cNvSpPr>
            <a:spLocks noChangeAspect="1"/>
          </p:cNvSpPr>
          <p:nvPr/>
        </p:nvSpPr>
        <p:spPr bwMode="auto">
          <a:xfrm>
            <a:off x="4810125" y="-591149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266700" y="257175"/>
            <a:ext cx="6191250" cy="6191250"/>
          </a:xfrm>
          <a:custGeom>
            <a:avLst/>
            <a:gdLst>
              <a:gd name="connsiteX0" fmla="*/ 3095625 w 6191250"/>
              <a:gd name="connsiteY0" fmla="*/ 0 h 6191250"/>
              <a:gd name="connsiteX1" fmla="*/ 6191250 w 6191250"/>
              <a:gd name="connsiteY1" fmla="*/ 3095625 h 6191250"/>
              <a:gd name="connsiteX2" fmla="*/ 3095625 w 6191250"/>
              <a:gd name="connsiteY2" fmla="*/ 6191250 h 6191250"/>
              <a:gd name="connsiteX3" fmla="*/ 706891 w 6191250"/>
              <a:gd name="connsiteY3" fmla="*/ 5064730 h 6191250"/>
              <a:gd name="connsiteX4" fmla="*/ 650642 w 6191250"/>
              <a:gd name="connsiteY4" fmla="*/ 4989511 h 6191250"/>
              <a:gd name="connsiteX5" fmla="*/ 722560 w 6191250"/>
              <a:gd name="connsiteY5" fmla="*/ 5068640 h 6191250"/>
              <a:gd name="connsiteX6" fmla="*/ 2466975 w 6191250"/>
              <a:gd name="connsiteY6" fmla="*/ 5791200 h 6191250"/>
              <a:gd name="connsiteX7" fmla="*/ 4933950 w 6191250"/>
              <a:gd name="connsiteY7" fmla="*/ 3324225 h 6191250"/>
              <a:gd name="connsiteX8" fmla="*/ 2466975 w 6191250"/>
              <a:gd name="connsiteY8" fmla="*/ 857250 h 6191250"/>
              <a:gd name="connsiteX9" fmla="*/ 12737 w 6191250"/>
              <a:gd name="connsiteY9" fmla="*/ 3071991 h 6191250"/>
              <a:gd name="connsiteX10" fmla="*/ 3852 w 6191250"/>
              <a:gd name="connsiteY10" fmla="*/ 3247949 h 6191250"/>
              <a:gd name="connsiteX11" fmla="*/ 0 w 6191250"/>
              <a:gd name="connsiteY11" fmla="*/ 3095625 h 6191250"/>
              <a:gd name="connsiteX12" fmla="*/ 3095625 w 6191250"/>
              <a:gd name="connsiteY12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250" h="6191250">
                <a:moveTo>
                  <a:pt x="3095625" y="0"/>
                </a:moveTo>
                <a:cubicBezTo>
                  <a:pt x="4805291" y="0"/>
                  <a:pt x="6191250" y="1385959"/>
                  <a:pt x="6191250" y="3095625"/>
                </a:cubicBezTo>
                <a:cubicBezTo>
                  <a:pt x="6191250" y="4805291"/>
                  <a:pt x="4805291" y="6191250"/>
                  <a:pt x="3095625" y="6191250"/>
                </a:cubicBezTo>
                <a:cubicBezTo>
                  <a:pt x="2133938" y="6191250"/>
                  <a:pt x="1274674" y="5752724"/>
                  <a:pt x="706891" y="5064730"/>
                </a:cubicBezTo>
                <a:lnTo>
                  <a:pt x="650642" y="4989511"/>
                </a:lnTo>
                <a:lnTo>
                  <a:pt x="722560" y="5068640"/>
                </a:lnTo>
                <a:cubicBezTo>
                  <a:pt x="1168995" y="5515075"/>
                  <a:pt x="1785739" y="5791200"/>
                  <a:pt x="2466975" y="5791200"/>
                </a:cubicBezTo>
                <a:cubicBezTo>
                  <a:pt x="3829448" y="5791200"/>
                  <a:pt x="4933950" y="4686698"/>
                  <a:pt x="4933950" y="3324225"/>
                </a:cubicBezTo>
                <a:cubicBezTo>
                  <a:pt x="4933950" y="1961752"/>
                  <a:pt x="3829448" y="857250"/>
                  <a:pt x="2466975" y="857250"/>
                </a:cubicBezTo>
                <a:cubicBezTo>
                  <a:pt x="1189657" y="857250"/>
                  <a:pt x="139071" y="1828004"/>
                  <a:pt x="12737" y="3071991"/>
                </a:cubicBezTo>
                <a:lnTo>
                  <a:pt x="3852" y="3247949"/>
                </a:lnTo>
                <a:lnTo>
                  <a:pt x="0" y="3095625"/>
                </a:lnTo>
                <a:cubicBezTo>
                  <a:pt x="0" y="1385959"/>
                  <a:pt x="1385959" y="0"/>
                  <a:pt x="30956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5636" y="2003200"/>
            <a:ext cx="5941063" cy="2704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rPr>
              <a:t>PART-04</a:t>
            </a:r>
          </a:p>
          <a:p>
            <a:pPr>
              <a:lnSpc>
                <a:spcPct val="150000"/>
              </a:lnSpc>
            </a:pPr>
            <a:r>
              <a:rPr lang="zh-CN" altLang="en-US" sz="6000" b="1" spc="600" dirty="0">
                <a:cs typeface="+mn-ea"/>
                <a:sym typeface="+mn-lt"/>
              </a:rPr>
              <a:t>文献检索</a:t>
            </a:r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CD8E5285-7FC3-43E4-82A6-F2A4C70B9C5C}"/>
              </a:ext>
            </a:extLst>
          </p:cNvPr>
          <p:cNvSpPr/>
          <p:nvPr/>
        </p:nvSpPr>
        <p:spPr>
          <a:xfrm>
            <a:off x="657225" y="1276350"/>
            <a:ext cx="4152900" cy="4152900"/>
          </a:xfrm>
          <a:prstGeom prst="flowChartConnector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文献快速检索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7" y="1246591"/>
            <a:ext cx="10921285" cy="50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文献快速检索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2" y="1359941"/>
            <a:ext cx="11127346" cy="5003184"/>
          </a:xfrm>
          <a:prstGeom prst="rect">
            <a:avLst/>
          </a:prstGeom>
        </p:spPr>
      </p:pic>
      <p:sp>
        <p:nvSpPr>
          <p:cNvPr id="7" name="线形标注 1 6"/>
          <p:cNvSpPr/>
          <p:nvPr/>
        </p:nvSpPr>
        <p:spPr>
          <a:xfrm>
            <a:off x="9705975" y="4415050"/>
            <a:ext cx="2486025" cy="1320800"/>
          </a:xfrm>
          <a:prstGeom prst="borderCallout1">
            <a:avLst>
              <a:gd name="adj1" fmla="val 20109"/>
              <a:gd name="adj2" fmla="val 706"/>
              <a:gd name="adj3" fmla="val -25697"/>
              <a:gd name="adj4" fmla="val -583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检索结果每个条目右下方都有分享按钮，点击该按钮，实现资源轻松快捷分享</a:t>
            </a:r>
          </a:p>
        </p:txBody>
      </p:sp>
      <p:sp>
        <p:nvSpPr>
          <p:cNvPr id="8" name="线形标注 1 7"/>
          <p:cNvSpPr/>
          <p:nvPr/>
        </p:nvSpPr>
        <p:spPr>
          <a:xfrm>
            <a:off x="429748" y="4415050"/>
            <a:ext cx="1881187" cy="841375"/>
          </a:xfrm>
          <a:prstGeom prst="borderCallout1">
            <a:avLst>
              <a:gd name="adj1" fmla="val 11333"/>
              <a:gd name="adj2" fmla="val 103280"/>
              <a:gd name="adj3" fmla="val -19541"/>
              <a:gd name="adj4" fmla="val 1845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点击标题，打开文章。</a:t>
            </a:r>
          </a:p>
        </p:txBody>
      </p:sp>
    </p:spTree>
    <p:extLst>
      <p:ext uri="{BB962C8B-B14F-4D97-AF65-F5344CB8AC3E}">
        <p14:creationId xmlns:p14="http://schemas.microsoft.com/office/powerpoint/2010/main" val="29109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文献高级检索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2" y="1468192"/>
            <a:ext cx="10557434" cy="48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文章查看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57" y="1442433"/>
            <a:ext cx="10343894" cy="47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ind-rose_335237"/>
          <p:cNvSpPr>
            <a:spLocks noChangeAspect="1"/>
          </p:cNvSpPr>
          <p:nvPr/>
        </p:nvSpPr>
        <p:spPr bwMode="auto">
          <a:xfrm>
            <a:off x="-5653753" y="218914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wind-rose_335237"/>
          <p:cNvSpPr>
            <a:spLocks noChangeAspect="1"/>
          </p:cNvSpPr>
          <p:nvPr/>
        </p:nvSpPr>
        <p:spPr bwMode="auto">
          <a:xfrm>
            <a:off x="4810125" y="-591149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266700" y="257175"/>
            <a:ext cx="6191250" cy="6191250"/>
          </a:xfrm>
          <a:custGeom>
            <a:avLst/>
            <a:gdLst>
              <a:gd name="connsiteX0" fmla="*/ 3095625 w 6191250"/>
              <a:gd name="connsiteY0" fmla="*/ 0 h 6191250"/>
              <a:gd name="connsiteX1" fmla="*/ 6191250 w 6191250"/>
              <a:gd name="connsiteY1" fmla="*/ 3095625 h 6191250"/>
              <a:gd name="connsiteX2" fmla="*/ 3095625 w 6191250"/>
              <a:gd name="connsiteY2" fmla="*/ 6191250 h 6191250"/>
              <a:gd name="connsiteX3" fmla="*/ 706891 w 6191250"/>
              <a:gd name="connsiteY3" fmla="*/ 5064730 h 6191250"/>
              <a:gd name="connsiteX4" fmla="*/ 650642 w 6191250"/>
              <a:gd name="connsiteY4" fmla="*/ 4989511 h 6191250"/>
              <a:gd name="connsiteX5" fmla="*/ 722560 w 6191250"/>
              <a:gd name="connsiteY5" fmla="*/ 5068640 h 6191250"/>
              <a:gd name="connsiteX6" fmla="*/ 2466975 w 6191250"/>
              <a:gd name="connsiteY6" fmla="*/ 5791200 h 6191250"/>
              <a:gd name="connsiteX7" fmla="*/ 4933950 w 6191250"/>
              <a:gd name="connsiteY7" fmla="*/ 3324225 h 6191250"/>
              <a:gd name="connsiteX8" fmla="*/ 2466975 w 6191250"/>
              <a:gd name="connsiteY8" fmla="*/ 857250 h 6191250"/>
              <a:gd name="connsiteX9" fmla="*/ 12737 w 6191250"/>
              <a:gd name="connsiteY9" fmla="*/ 3071991 h 6191250"/>
              <a:gd name="connsiteX10" fmla="*/ 3852 w 6191250"/>
              <a:gd name="connsiteY10" fmla="*/ 3247949 h 6191250"/>
              <a:gd name="connsiteX11" fmla="*/ 0 w 6191250"/>
              <a:gd name="connsiteY11" fmla="*/ 3095625 h 6191250"/>
              <a:gd name="connsiteX12" fmla="*/ 3095625 w 6191250"/>
              <a:gd name="connsiteY12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250" h="6191250">
                <a:moveTo>
                  <a:pt x="3095625" y="0"/>
                </a:moveTo>
                <a:cubicBezTo>
                  <a:pt x="4805291" y="0"/>
                  <a:pt x="6191250" y="1385959"/>
                  <a:pt x="6191250" y="3095625"/>
                </a:cubicBezTo>
                <a:cubicBezTo>
                  <a:pt x="6191250" y="4805291"/>
                  <a:pt x="4805291" y="6191250"/>
                  <a:pt x="3095625" y="6191250"/>
                </a:cubicBezTo>
                <a:cubicBezTo>
                  <a:pt x="2133938" y="6191250"/>
                  <a:pt x="1274674" y="5752724"/>
                  <a:pt x="706891" y="5064730"/>
                </a:cubicBezTo>
                <a:lnTo>
                  <a:pt x="650642" y="4989511"/>
                </a:lnTo>
                <a:lnTo>
                  <a:pt x="722560" y="5068640"/>
                </a:lnTo>
                <a:cubicBezTo>
                  <a:pt x="1168995" y="5515075"/>
                  <a:pt x="1785739" y="5791200"/>
                  <a:pt x="2466975" y="5791200"/>
                </a:cubicBezTo>
                <a:cubicBezTo>
                  <a:pt x="3829448" y="5791200"/>
                  <a:pt x="4933950" y="4686698"/>
                  <a:pt x="4933950" y="3324225"/>
                </a:cubicBezTo>
                <a:cubicBezTo>
                  <a:pt x="4933950" y="1961752"/>
                  <a:pt x="3829448" y="857250"/>
                  <a:pt x="2466975" y="857250"/>
                </a:cubicBezTo>
                <a:cubicBezTo>
                  <a:pt x="1189657" y="857250"/>
                  <a:pt x="139071" y="1828004"/>
                  <a:pt x="12737" y="3071991"/>
                </a:cubicBezTo>
                <a:lnTo>
                  <a:pt x="3852" y="3247949"/>
                </a:lnTo>
                <a:lnTo>
                  <a:pt x="0" y="3095625"/>
                </a:lnTo>
                <a:cubicBezTo>
                  <a:pt x="0" y="1385959"/>
                  <a:pt x="1385959" y="0"/>
                  <a:pt x="30956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5636" y="2003200"/>
            <a:ext cx="5941063" cy="2704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rPr>
              <a:t>PART-05</a:t>
            </a:r>
          </a:p>
          <a:p>
            <a:pPr>
              <a:lnSpc>
                <a:spcPct val="150000"/>
              </a:lnSpc>
            </a:pPr>
            <a:r>
              <a:rPr lang="zh-CN" altLang="en-US" sz="6000" b="1" spc="600" dirty="0">
                <a:cs typeface="+mn-ea"/>
                <a:sym typeface="+mn-lt"/>
              </a:rPr>
              <a:t>数据检索</a:t>
            </a:r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6A212095-EADB-4B08-94A1-0CEA1B45FEAD}"/>
              </a:ext>
            </a:extLst>
          </p:cNvPr>
          <p:cNvSpPr/>
          <p:nvPr/>
        </p:nvSpPr>
        <p:spPr>
          <a:xfrm>
            <a:off x="657225" y="1276350"/>
            <a:ext cx="4152900" cy="4152900"/>
          </a:xfrm>
          <a:prstGeom prst="flowChartConnector">
            <a:avLst/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65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6262" y="353863"/>
            <a:ext cx="4333164" cy="892728"/>
            <a:chOff x="476262" y="353863"/>
            <a:chExt cx="4333164" cy="892728"/>
          </a:xfrm>
        </p:grpSpPr>
        <p:sp>
          <p:nvSpPr>
            <p:cNvPr id="26" name="矩形 25"/>
            <p:cNvSpPr/>
            <p:nvPr/>
          </p:nvSpPr>
          <p:spPr>
            <a:xfrm>
              <a:off x="1572642" y="588124"/>
              <a:ext cx="32367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统计数据库分类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27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12" name="object 4">
            <a:extLst>
              <a:ext uri="{FF2B5EF4-FFF2-40B4-BE49-F238E27FC236}">
                <a16:creationId xmlns:a16="http://schemas.microsoft.com/office/drawing/2014/main" id="{8E33DDDD-FF4A-411D-90D2-A61E260750C9}"/>
              </a:ext>
            </a:extLst>
          </p:cNvPr>
          <p:cNvSpPr/>
          <p:nvPr/>
        </p:nvSpPr>
        <p:spPr>
          <a:xfrm>
            <a:off x="621938" y="2461466"/>
            <a:ext cx="2256311" cy="3565955"/>
          </a:xfrm>
          <a:prstGeom prst="rect">
            <a:avLst/>
          </a:prstGeom>
          <a:noFill/>
          <a:ln w="28575">
            <a:solidFill>
              <a:srgbClr val="40A693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83" name="object 6">
            <a:extLst>
              <a:ext uri="{FF2B5EF4-FFF2-40B4-BE49-F238E27FC236}">
                <a16:creationId xmlns:a16="http://schemas.microsoft.com/office/drawing/2014/main" id="{3C619EA0-DC4D-4053-A4CF-1B8CD435BF43}"/>
              </a:ext>
            </a:extLst>
          </p:cNvPr>
          <p:cNvSpPr txBox="1"/>
          <p:nvPr/>
        </p:nvSpPr>
        <p:spPr>
          <a:xfrm>
            <a:off x="718457" y="2788118"/>
            <a:ext cx="216813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R="5080">
              <a:lnSpc>
                <a:spcPct val="150000"/>
              </a:lnSpc>
              <a:defRPr sz="1600"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dirty="0">
                <a:cs typeface="+mn-ea"/>
                <a:sym typeface="+mn-lt"/>
              </a:rPr>
              <a:t>UN MBS               IMF         World Bank        WTO            OECD                  ADB         APEC               ASEAN       Euro Area      </a:t>
            </a:r>
            <a:r>
              <a:rPr lang="zh-CN" altLang="en-US" dirty="0">
                <a:cs typeface="+mn-ea"/>
                <a:sym typeface="+mn-lt"/>
              </a:rPr>
              <a:t>世界能源</a:t>
            </a:r>
            <a:r>
              <a:rPr lang="en-US" altLang="zh-CN" dirty="0">
                <a:cs typeface="+mn-ea"/>
                <a:sym typeface="+mn-lt"/>
              </a:rPr>
              <a:t> </a:t>
            </a:r>
            <a:r>
              <a:rPr lang="zh-CN" altLang="en-US" dirty="0">
                <a:cs typeface="+mn-ea"/>
                <a:sym typeface="+mn-lt"/>
              </a:rPr>
              <a:t>世界教育        世界科技    世界文化        世界卫生       世界邮政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512285" y="1466774"/>
            <a:ext cx="357305" cy="1303734"/>
            <a:chOff x="1536873" y="2119250"/>
            <a:chExt cx="357305" cy="656726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202AF2A8-BC1E-4175-8702-83F5484823F6}"/>
                </a:ext>
              </a:extLst>
            </p:cNvPr>
            <p:cNvSpPr/>
            <p:nvPr/>
          </p:nvSpPr>
          <p:spPr>
            <a:xfrm>
              <a:off x="1536873" y="2119250"/>
              <a:ext cx="357305" cy="5960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512FB64B-478E-47E7-9C8D-D3C9003FB601}"/>
                </a:ext>
              </a:extLst>
            </p:cNvPr>
            <p:cNvSpPr txBox="1"/>
            <p:nvPr/>
          </p:nvSpPr>
          <p:spPr>
            <a:xfrm>
              <a:off x="1571148" y="2146958"/>
              <a:ext cx="288755" cy="6290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zh-CN" altLang="en-US" sz="2000" b="1" dirty="0">
                  <a:solidFill>
                    <a:srgbClr val="40A693"/>
                  </a:solidFill>
                  <a:cs typeface="+mn-ea"/>
                  <a:sym typeface="+mn-lt"/>
                </a:rPr>
                <a:t>世界经济</a:t>
              </a:r>
              <a:endParaRPr sz="2000" dirty="0">
                <a:solidFill>
                  <a:srgbClr val="40A69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805E911C-554C-4E71-BBB0-1C5A43494AF1}"/>
              </a:ext>
            </a:extLst>
          </p:cNvPr>
          <p:cNvSpPr/>
          <p:nvPr/>
        </p:nvSpPr>
        <p:spPr>
          <a:xfrm>
            <a:off x="3569284" y="2472487"/>
            <a:ext cx="2277902" cy="3554934"/>
          </a:xfrm>
          <a:prstGeom prst="rect">
            <a:avLst/>
          </a:prstGeom>
          <a:noFill/>
          <a:ln w="28575">
            <a:solidFill>
              <a:srgbClr val="44A2A6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85" name="object 9">
            <a:extLst>
              <a:ext uri="{FF2B5EF4-FFF2-40B4-BE49-F238E27FC236}">
                <a16:creationId xmlns:a16="http://schemas.microsoft.com/office/drawing/2014/main" id="{EFD1301F-2CD5-4735-8850-038F7EDC2C46}"/>
              </a:ext>
            </a:extLst>
          </p:cNvPr>
          <p:cNvSpPr txBox="1"/>
          <p:nvPr/>
        </p:nvSpPr>
        <p:spPr>
          <a:xfrm>
            <a:off x="3635004" y="2738803"/>
            <a:ext cx="2212182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宏观经济         人口就业    国民经济核算  价格统计       居民生活         财政税收固定资产投资  资源环境 对外贸易         城乡建设</a:t>
            </a:r>
          </a:p>
          <a:p>
            <a:pPr marR="508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工业统计         产品产量    金融统计         教育统计国有资产管理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62520" y="1521780"/>
            <a:ext cx="357305" cy="1265216"/>
            <a:chOff x="4334917" y="2157978"/>
            <a:chExt cx="357305" cy="629018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5BEE888D-26E4-4EF8-B763-FAC99413695A}"/>
                </a:ext>
              </a:extLst>
            </p:cNvPr>
            <p:cNvSpPr/>
            <p:nvPr/>
          </p:nvSpPr>
          <p:spPr>
            <a:xfrm>
              <a:off x="4334917" y="2174465"/>
              <a:ext cx="357305" cy="5960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D1B50930-2B5C-4BAB-B89C-78124B30CA9F}"/>
                </a:ext>
              </a:extLst>
            </p:cNvPr>
            <p:cNvSpPr txBox="1"/>
            <p:nvPr/>
          </p:nvSpPr>
          <p:spPr>
            <a:xfrm>
              <a:off x="4365962" y="2157978"/>
              <a:ext cx="280763" cy="62901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zh-CN" altLang="en-US" sz="2000" b="1" dirty="0">
                  <a:solidFill>
                    <a:srgbClr val="44A2A6"/>
                  </a:solidFill>
                  <a:cs typeface="+mn-ea"/>
                  <a:sym typeface="+mn-lt"/>
                </a:rPr>
                <a:t>宏观经济</a:t>
              </a:r>
              <a:endParaRPr sz="2000" dirty="0">
                <a:solidFill>
                  <a:srgbClr val="44A2A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5" name="object 4">
            <a:extLst>
              <a:ext uri="{FF2B5EF4-FFF2-40B4-BE49-F238E27FC236}">
                <a16:creationId xmlns:a16="http://schemas.microsoft.com/office/drawing/2014/main" id="{6E14C4AB-88A4-4C68-A8C0-801E5A899037}"/>
              </a:ext>
            </a:extLst>
          </p:cNvPr>
          <p:cNvSpPr/>
          <p:nvPr/>
        </p:nvSpPr>
        <p:spPr>
          <a:xfrm>
            <a:off x="6508685" y="2461467"/>
            <a:ext cx="2186550" cy="3565954"/>
          </a:xfrm>
          <a:prstGeom prst="rect">
            <a:avLst/>
          </a:prstGeom>
          <a:noFill/>
          <a:ln w="28575">
            <a:solidFill>
              <a:srgbClr val="498CA6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87" name="object 12">
            <a:extLst>
              <a:ext uri="{FF2B5EF4-FFF2-40B4-BE49-F238E27FC236}">
                <a16:creationId xmlns:a16="http://schemas.microsoft.com/office/drawing/2014/main" id="{025AB77F-43C7-40F4-8ACE-3409A5E7FB32}"/>
              </a:ext>
            </a:extLst>
          </p:cNvPr>
          <p:cNvSpPr txBox="1"/>
          <p:nvPr/>
        </p:nvSpPr>
        <p:spPr>
          <a:xfrm>
            <a:off x="7385801" y="3662132"/>
            <a:ext cx="63709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R="5080">
              <a:lnSpc>
                <a:spcPct val="150000"/>
              </a:lnSpc>
              <a:defRPr sz="1600"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>
                <a:latin typeface="+mn-lt"/>
                <a:cs typeface="+mn-ea"/>
                <a:sym typeface="+mn-lt"/>
              </a:rPr>
              <a:t>省级        市级       县级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423307" y="1404378"/>
            <a:ext cx="357305" cy="1351616"/>
            <a:chOff x="7031835" y="2077552"/>
            <a:chExt cx="357305" cy="789523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7ACC582E-CC07-41BA-8850-6FB8560875C9}"/>
                </a:ext>
              </a:extLst>
            </p:cNvPr>
            <p:cNvSpPr/>
            <p:nvPr/>
          </p:nvSpPr>
          <p:spPr>
            <a:xfrm>
              <a:off x="7031835" y="2077552"/>
              <a:ext cx="357305" cy="5960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9C3A2C26-BDDA-420E-A7F0-EBF446582BCC}"/>
                </a:ext>
              </a:extLst>
            </p:cNvPr>
            <p:cNvSpPr txBox="1"/>
            <p:nvPr/>
          </p:nvSpPr>
          <p:spPr>
            <a:xfrm>
              <a:off x="7072117" y="2146958"/>
              <a:ext cx="276741" cy="72011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zh-CN" altLang="en-US" sz="2000" b="1" dirty="0">
                  <a:solidFill>
                    <a:srgbClr val="498CA6"/>
                  </a:solidFill>
                  <a:cs typeface="+mn-ea"/>
                  <a:sym typeface="+mn-lt"/>
                </a:rPr>
                <a:t>区域经济</a:t>
              </a:r>
              <a:endParaRPr sz="2000" dirty="0">
                <a:solidFill>
                  <a:srgbClr val="498CA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3" name="object 4">
            <a:extLst>
              <a:ext uri="{FF2B5EF4-FFF2-40B4-BE49-F238E27FC236}">
                <a16:creationId xmlns:a16="http://schemas.microsoft.com/office/drawing/2014/main" id="{5E7EB7BF-CEEE-4005-9C49-065F4DBA3637}"/>
              </a:ext>
            </a:extLst>
          </p:cNvPr>
          <p:cNvSpPr/>
          <p:nvPr/>
        </p:nvSpPr>
        <p:spPr>
          <a:xfrm>
            <a:off x="9356734" y="2472487"/>
            <a:ext cx="2305959" cy="3554934"/>
          </a:xfrm>
          <a:prstGeom prst="rect">
            <a:avLst/>
          </a:prstGeom>
          <a:noFill/>
          <a:ln w="28575">
            <a:solidFill>
              <a:srgbClr val="4D79A5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89" name="object 15">
            <a:extLst>
              <a:ext uri="{FF2B5EF4-FFF2-40B4-BE49-F238E27FC236}">
                <a16:creationId xmlns:a16="http://schemas.microsoft.com/office/drawing/2014/main" id="{56324707-636D-4152-85E9-0B2785681A2C}"/>
              </a:ext>
            </a:extLst>
          </p:cNvPr>
          <p:cNvSpPr txBox="1"/>
          <p:nvPr/>
        </p:nvSpPr>
        <p:spPr>
          <a:xfrm>
            <a:off x="9447951" y="2715293"/>
            <a:ext cx="2214742" cy="3075842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zh-CN" altLang="en-US" sz="1600" dirty="0">
                <a:cs typeface="+mn-ea"/>
                <a:sym typeface="+mn-lt"/>
              </a:rPr>
              <a:t>农林牧渔      轻工行业      纺织工业      石油化工      医药行业</a:t>
            </a: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zh-CN" altLang="en-US" sz="1600" dirty="0">
                <a:cs typeface="+mn-ea"/>
                <a:sym typeface="+mn-lt"/>
              </a:rPr>
              <a:t>建材工业      钢铁行业      有色金属      机械工业      汽车工业</a:t>
            </a: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zh-CN" altLang="en-US" sz="1600" dirty="0">
                <a:cs typeface="+mn-ea"/>
                <a:sym typeface="+mn-lt"/>
              </a:rPr>
              <a:t>建筑行业      批发零售      交通运输      信息产业      住宿餐饮      </a:t>
            </a:r>
            <a:r>
              <a:rPr lang="en-US" altLang="zh-CN" sz="1600" dirty="0">
                <a:cs typeface="+mn-ea"/>
                <a:sym typeface="+mn-lt"/>
              </a:rPr>
              <a:t>……</a:t>
            </a: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312158" y="1402200"/>
            <a:ext cx="357305" cy="1355768"/>
            <a:chOff x="9741534" y="2094568"/>
            <a:chExt cx="357305" cy="773130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FEE1FC62-4453-42C2-9F7F-62B9FE42F2AB}"/>
                </a:ext>
              </a:extLst>
            </p:cNvPr>
            <p:cNvSpPr/>
            <p:nvPr/>
          </p:nvSpPr>
          <p:spPr>
            <a:xfrm>
              <a:off x="9741534" y="2094568"/>
              <a:ext cx="357305" cy="5960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5E3E29DC-0F1B-40AD-9490-4C8518E9A68B}"/>
                </a:ext>
              </a:extLst>
            </p:cNvPr>
            <p:cNvSpPr txBox="1"/>
            <p:nvPr/>
          </p:nvSpPr>
          <p:spPr>
            <a:xfrm>
              <a:off x="9778897" y="2157978"/>
              <a:ext cx="282579" cy="70972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zh-CN" altLang="en-US" sz="2000" b="1" dirty="0">
                  <a:solidFill>
                    <a:srgbClr val="4D79A5"/>
                  </a:solidFill>
                  <a:cs typeface="+mn-ea"/>
                  <a:sym typeface="+mn-lt"/>
                </a:rPr>
                <a:t>行业经济</a:t>
              </a:r>
              <a:endParaRPr sz="2000" dirty="0">
                <a:solidFill>
                  <a:srgbClr val="4D79A5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4333164" cy="892728"/>
            <a:chOff x="476262" y="353863"/>
            <a:chExt cx="4333164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32367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统计数据库首页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454"/>
            <a:ext cx="12192000" cy="56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数据介绍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9038"/>
            <a:ext cx="12192000" cy="56589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896" y="1126815"/>
            <a:ext cx="744855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" name="矩形 3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快速检索数据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5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52" y="1246591"/>
            <a:ext cx="10619358" cy="48619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52" y="1246591"/>
            <a:ext cx="10821658" cy="4886167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4257500" y="-102091"/>
            <a:ext cx="6058477" cy="554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方式一：如果不知道所要查找的数据或指标在哪个数据库，可通过首页的数据检索功能进行检索。选择全部数据库，将遍历所有数据库进行检索。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CN" alt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98" y="1608305"/>
            <a:ext cx="10115212" cy="45821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64" y="1260308"/>
            <a:ext cx="10821658" cy="4881770"/>
          </a:xfrm>
          <a:prstGeom prst="rect">
            <a:avLst/>
          </a:prstGeom>
        </p:spPr>
      </p:pic>
      <p:sp>
        <p:nvSpPr>
          <p:cNvPr id="11" name="TextBox 117"/>
          <p:cNvSpPr txBox="1"/>
          <p:nvPr/>
        </p:nvSpPr>
        <p:spPr>
          <a:xfrm rot="21600000">
            <a:off x="1355617" y="3534489"/>
            <a:ext cx="1033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20">
              <a:defRPr/>
            </a:pPr>
            <a:r>
              <a:rPr lang="zh-CN" altLang="en-US" sz="2400" b="1" i="1" dirty="0">
                <a:solidFill>
                  <a:srgbClr val="FEB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数据以“统计表格”、“文献计量”两种方式呈现</a:t>
            </a:r>
          </a:p>
        </p:txBody>
      </p:sp>
      <p:sp>
        <p:nvSpPr>
          <p:cNvPr id="12" name="闪电形 11"/>
          <p:cNvSpPr/>
          <p:nvPr/>
        </p:nvSpPr>
        <p:spPr>
          <a:xfrm rot="17314774" flipV="1">
            <a:off x="2930112" y="2480008"/>
            <a:ext cx="636060" cy="1356920"/>
          </a:xfrm>
          <a:prstGeom prst="lightningBolt">
            <a:avLst/>
          </a:prstGeom>
          <a:solidFill>
            <a:schemeClr val="accent4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20">
              <a:defRPr/>
            </a:pPr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40" y="1198195"/>
            <a:ext cx="10619358" cy="49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ind-rose_335237"/>
          <p:cNvSpPr>
            <a:spLocks noChangeAspect="1"/>
          </p:cNvSpPr>
          <p:nvPr/>
        </p:nvSpPr>
        <p:spPr bwMode="auto">
          <a:xfrm>
            <a:off x="-5653753" y="218914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wind-rose_335237"/>
          <p:cNvSpPr>
            <a:spLocks noChangeAspect="1"/>
          </p:cNvSpPr>
          <p:nvPr/>
        </p:nvSpPr>
        <p:spPr bwMode="auto">
          <a:xfrm>
            <a:off x="4810125" y="-591149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266700" y="257175"/>
            <a:ext cx="6191250" cy="6191250"/>
          </a:xfrm>
          <a:custGeom>
            <a:avLst/>
            <a:gdLst>
              <a:gd name="connsiteX0" fmla="*/ 3095625 w 6191250"/>
              <a:gd name="connsiteY0" fmla="*/ 0 h 6191250"/>
              <a:gd name="connsiteX1" fmla="*/ 6191250 w 6191250"/>
              <a:gd name="connsiteY1" fmla="*/ 3095625 h 6191250"/>
              <a:gd name="connsiteX2" fmla="*/ 3095625 w 6191250"/>
              <a:gd name="connsiteY2" fmla="*/ 6191250 h 6191250"/>
              <a:gd name="connsiteX3" fmla="*/ 706891 w 6191250"/>
              <a:gd name="connsiteY3" fmla="*/ 5064730 h 6191250"/>
              <a:gd name="connsiteX4" fmla="*/ 650642 w 6191250"/>
              <a:gd name="connsiteY4" fmla="*/ 4989511 h 6191250"/>
              <a:gd name="connsiteX5" fmla="*/ 722560 w 6191250"/>
              <a:gd name="connsiteY5" fmla="*/ 5068640 h 6191250"/>
              <a:gd name="connsiteX6" fmla="*/ 2466975 w 6191250"/>
              <a:gd name="connsiteY6" fmla="*/ 5791200 h 6191250"/>
              <a:gd name="connsiteX7" fmla="*/ 4933950 w 6191250"/>
              <a:gd name="connsiteY7" fmla="*/ 3324225 h 6191250"/>
              <a:gd name="connsiteX8" fmla="*/ 2466975 w 6191250"/>
              <a:gd name="connsiteY8" fmla="*/ 857250 h 6191250"/>
              <a:gd name="connsiteX9" fmla="*/ 12737 w 6191250"/>
              <a:gd name="connsiteY9" fmla="*/ 3071991 h 6191250"/>
              <a:gd name="connsiteX10" fmla="*/ 3852 w 6191250"/>
              <a:gd name="connsiteY10" fmla="*/ 3247949 h 6191250"/>
              <a:gd name="connsiteX11" fmla="*/ 0 w 6191250"/>
              <a:gd name="connsiteY11" fmla="*/ 3095625 h 6191250"/>
              <a:gd name="connsiteX12" fmla="*/ 3095625 w 6191250"/>
              <a:gd name="connsiteY12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250" h="6191250">
                <a:moveTo>
                  <a:pt x="3095625" y="0"/>
                </a:moveTo>
                <a:cubicBezTo>
                  <a:pt x="4805291" y="0"/>
                  <a:pt x="6191250" y="1385959"/>
                  <a:pt x="6191250" y="3095625"/>
                </a:cubicBezTo>
                <a:cubicBezTo>
                  <a:pt x="6191250" y="4805291"/>
                  <a:pt x="4805291" y="6191250"/>
                  <a:pt x="3095625" y="6191250"/>
                </a:cubicBezTo>
                <a:cubicBezTo>
                  <a:pt x="2133938" y="6191250"/>
                  <a:pt x="1274674" y="5752724"/>
                  <a:pt x="706891" y="5064730"/>
                </a:cubicBezTo>
                <a:lnTo>
                  <a:pt x="650642" y="4989511"/>
                </a:lnTo>
                <a:lnTo>
                  <a:pt x="722560" y="5068640"/>
                </a:lnTo>
                <a:cubicBezTo>
                  <a:pt x="1168995" y="5515075"/>
                  <a:pt x="1785739" y="5791200"/>
                  <a:pt x="2466975" y="5791200"/>
                </a:cubicBezTo>
                <a:cubicBezTo>
                  <a:pt x="3829448" y="5791200"/>
                  <a:pt x="4933950" y="4686698"/>
                  <a:pt x="4933950" y="3324225"/>
                </a:cubicBezTo>
                <a:cubicBezTo>
                  <a:pt x="4933950" y="1961752"/>
                  <a:pt x="3829448" y="857250"/>
                  <a:pt x="2466975" y="857250"/>
                </a:cubicBezTo>
                <a:cubicBezTo>
                  <a:pt x="1189657" y="857250"/>
                  <a:pt x="139071" y="1828004"/>
                  <a:pt x="12737" y="3071991"/>
                </a:cubicBezTo>
                <a:lnTo>
                  <a:pt x="3852" y="3247949"/>
                </a:lnTo>
                <a:lnTo>
                  <a:pt x="0" y="3095625"/>
                </a:lnTo>
                <a:cubicBezTo>
                  <a:pt x="0" y="1385959"/>
                  <a:pt x="1385959" y="0"/>
                  <a:pt x="30956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5636" y="2003200"/>
            <a:ext cx="5941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rPr>
              <a:t>PART-01</a:t>
            </a:r>
          </a:p>
          <a:p>
            <a:pPr>
              <a:lnSpc>
                <a:spcPct val="150000"/>
              </a:lnSpc>
            </a:pPr>
            <a:r>
              <a:rPr lang="zh-CN" altLang="en-US" sz="6000" b="1" spc="600" dirty="0">
                <a:cs typeface="+mn-ea"/>
                <a:sym typeface="+mn-lt"/>
              </a:rPr>
              <a:t>关于我们</a:t>
            </a:r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68AA12C4-6583-4346-8BD5-B04FCF11C504}"/>
              </a:ext>
            </a:extLst>
          </p:cNvPr>
          <p:cNvSpPr/>
          <p:nvPr/>
        </p:nvSpPr>
        <p:spPr>
          <a:xfrm>
            <a:off x="657225" y="1276350"/>
            <a:ext cx="4152900" cy="4152900"/>
          </a:xfrm>
          <a:prstGeom prst="flowChartConnector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262" y="353863"/>
            <a:ext cx="3897147" cy="892728"/>
            <a:chOff x="476262" y="353863"/>
            <a:chExt cx="3897147" cy="892728"/>
          </a:xfrm>
        </p:grpSpPr>
        <p:sp>
          <p:nvSpPr>
            <p:cNvPr id="4" name="矩形 3"/>
            <p:cNvSpPr/>
            <p:nvPr/>
          </p:nvSpPr>
          <p:spPr>
            <a:xfrm>
              <a:off x="1572642" y="588124"/>
              <a:ext cx="28007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条件组合检索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5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02" y="1376859"/>
            <a:ext cx="10686197" cy="4936344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4871650" y="479273"/>
            <a:ext cx="6058477" cy="554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方式二：条件组合检索</a:t>
            </a:r>
          </a:p>
          <a:p>
            <a:endParaRPr lang="zh-CN" alt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738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11"/>
            <a:ext cx="12192000" cy="5663787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功能分布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702711" y="2627086"/>
            <a:ext cx="7499346" cy="644174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00" b="1">
              <a:latin typeface="Verdana" panose="020B0604030504040204" pitchFamily="34" charset="0"/>
            </a:endParaRPr>
          </a:p>
        </p:txBody>
      </p:sp>
      <p:sp>
        <p:nvSpPr>
          <p:cNvPr id="8" name="AutoShape 29"/>
          <p:cNvSpPr>
            <a:spLocks noChangeArrowheads="1"/>
          </p:cNvSpPr>
          <p:nvPr/>
        </p:nvSpPr>
        <p:spPr bwMode="auto">
          <a:xfrm>
            <a:off x="9531980" y="2729583"/>
            <a:ext cx="1165048" cy="259569"/>
          </a:xfrm>
          <a:prstGeom prst="wedgeRoundRectCallout">
            <a:avLst>
              <a:gd name="adj1" fmla="val -102593"/>
              <a:gd name="adj2" fmla="val 84375"/>
              <a:gd name="adj3" fmla="val 16667"/>
            </a:avLst>
          </a:prstGeom>
          <a:solidFill>
            <a:srgbClr val="FFC000"/>
          </a:solidFill>
          <a:ln w="9525" algn="ctr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b="1">
                <a:solidFill>
                  <a:srgbClr val="FF0000"/>
                </a:solidFill>
                <a:latin typeface="Verdana" panose="020B0604030504040204" pitchFamily="34" charset="0"/>
              </a:rPr>
              <a:t>工具栏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05468" y="3409796"/>
            <a:ext cx="702301" cy="746365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00" b="1">
              <a:latin typeface="Verdana" panose="020B0604030504040204" pitchFamily="34" charset="0"/>
            </a:endParaRPr>
          </a:p>
        </p:txBody>
      </p:sp>
      <p:sp>
        <p:nvSpPr>
          <p:cNvPr id="10" name="AutoShape 28"/>
          <p:cNvSpPr>
            <a:spLocks noChangeArrowheads="1"/>
          </p:cNvSpPr>
          <p:nvPr/>
        </p:nvSpPr>
        <p:spPr bwMode="auto">
          <a:xfrm>
            <a:off x="1499417" y="4460455"/>
            <a:ext cx="914405" cy="297823"/>
          </a:xfrm>
          <a:prstGeom prst="wedgeRoundRectCallout">
            <a:avLst>
              <a:gd name="adj1" fmla="val 7529"/>
              <a:gd name="adj2" fmla="val -163602"/>
              <a:gd name="adj3" fmla="val 16667"/>
            </a:avLst>
          </a:prstGeom>
          <a:solidFill>
            <a:srgbClr val="FFC000"/>
          </a:solidFill>
          <a:ln w="9525" algn="ctr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b="1" dirty="0">
                <a:solidFill>
                  <a:srgbClr val="FF0000"/>
                </a:solidFill>
                <a:latin typeface="Verdana" panose="020B0604030504040204" pitchFamily="34" charset="0"/>
              </a:rPr>
              <a:t>参数选择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0499" y="2452914"/>
            <a:ext cx="818416" cy="1447636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 b="1"/>
          </a:p>
        </p:txBody>
      </p:sp>
      <p:sp>
        <p:nvSpPr>
          <p:cNvPr id="14" name="AutoShape 26"/>
          <p:cNvSpPr>
            <a:spLocks noChangeArrowheads="1"/>
          </p:cNvSpPr>
          <p:nvPr/>
        </p:nvSpPr>
        <p:spPr bwMode="auto">
          <a:xfrm>
            <a:off x="132800" y="4355147"/>
            <a:ext cx="1237542" cy="274910"/>
          </a:xfrm>
          <a:prstGeom prst="wedgeRoundRectCallout">
            <a:avLst>
              <a:gd name="adj1" fmla="val -17917"/>
              <a:gd name="adj2" fmla="val -248903"/>
              <a:gd name="adj3" fmla="val 16667"/>
            </a:avLst>
          </a:prstGeom>
          <a:solidFill>
            <a:srgbClr val="FFC000"/>
          </a:solidFill>
          <a:ln w="9525" algn="ctr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b="1" dirty="0">
                <a:solidFill>
                  <a:srgbClr val="FF0000"/>
                </a:solidFill>
              </a:rPr>
              <a:t>时间序列浏览区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664165" y="3440634"/>
            <a:ext cx="9368177" cy="3419864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00" b="1"/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402405" y="5996807"/>
            <a:ext cx="2579616" cy="346722"/>
          </a:xfrm>
          <a:prstGeom prst="wedgeRoundRectCallout">
            <a:avLst>
              <a:gd name="adj1" fmla="val -79944"/>
              <a:gd name="adj2" fmla="val -158194"/>
              <a:gd name="adj3" fmla="val 16667"/>
            </a:avLst>
          </a:prstGeom>
          <a:solidFill>
            <a:srgbClr val="FFC000"/>
          </a:solidFill>
          <a:ln w="9525" algn="ctr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b="1">
                <a:solidFill>
                  <a:srgbClr val="FF0000"/>
                </a:solidFill>
                <a:latin typeface="Verdana" panose="020B0604030504040204" pitchFamily="34" charset="0"/>
              </a:rPr>
              <a:t> 待选参数区</a:t>
            </a:r>
            <a:r>
              <a:rPr lang="en-US" altLang="zh-CN" sz="1000" b="1">
                <a:solidFill>
                  <a:srgbClr val="FF0000"/>
                </a:solidFill>
                <a:latin typeface="Verdana" panose="020B0604030504040204" pitchFamily="34" charset="0"/>
              </a:rPr>
              <a:t>&amp;</a:t>
            </a:r>
            <a:r>
              <a:rPr lang="zh-CN" altLang="en-US" sz="1000" b="1">
                <a:solidFill>
                  <a:srgbClr val="FF0000"/>
                </a:solidFill>
                <a:latin typeface="Verdana" panose="020B0604030504040204" pitchFamily="34" charset="0"/>
              </a:rPr>
              <a:t>已选择参数区域</a:t>
            </a:r>
          </a:p>
        </p:txBody>
      </p:sp>
    </p:spTree>
    <p:extLst>
      <p:ext uri="{BB962C8B-B14F-4D97-AF65-F5344CB8AC3E}">
        <p14:creationId xmlns:p14="http://schemas.microsoft.com/office/powerpoint/2010/main" val="18581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参数选择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455"/>
            <a:ext cx="121920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参数选择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591"/>
            <a:ext cx="12192000" cy="56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179"/>
            <a:ext cx="12192000" cy="5662507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参数选择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6" name="TextBox 117"/>
          <p:cNvSpPr txBox="1"/>
          <p:nvPr/>
        </p:nvSpPr>
        <p:spPr>
          <a:xfrm rot="21600000">
            <a:off x="1250303" y="6149110"/>
            <a:ext cx="1033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20">
              <a:defRPr/>
            </a:pPr>
            <a:r>
              <a:rPr lang="zh-CN" altLang="en-US" sz="2400" b="1" i="1" dirty="0">
                <a:solidFill>
                  <a:srgbClr val="FEB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依次选定时地区、时间、指标参数，点击“显示数据”即可输出数据结果</a:t>
            </a:r>
          </a:p>
        </p:txBody>
      </p:sp>
    </p:spTree>
    <p:extLst>
      <p:ext uri="{BB962C8B-B14F-4D97-AF65-F5344CB8AC3E}">
        <p14:creationId xmlns:p14="http://schemas.microsoft.com/office/powerpoint/2010/main" val="1630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功能使用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344"/>
            <a:ext cx="12192000" cy="5645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504" y="2573103"/>
            <a:ext cx="45815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显示图形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591"/>
            <a:ext cx="12192000" cy="56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4333164" cy="892728"/>
            <a:chOff x="476262" y="353863"/>
            <a:chExt cx="4333164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32367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图形设置及下载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643" y="1246591"/>
            <a:ext cx="9179141" cy="54342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94" y="1333500"/>
            <a:ext cx="6477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8E33DDDD-FF4A-411D-90D2-A61E260750C9}"/>
              </a:ext>
            </a:extLst>
          </p:cNvPr>
          <p:cNvSpPr/>
          <p:nvPr/>
        </p:nvSpPr>
        <p:spPr>
          <a:xfrm>
            <a:off x="1267308" y="2479324"/>
            <a:ext cx="1709474" cy="2743112"/>
          </a:xfrm>
          <a:prstGeom prst="rect">
            <a:avLst/>
          </a:prstGeom>
          <a:noFill/>
          <a:ln w="28575">
            <a:solidFill>
              <a:srgbClr val="40A693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26" name="矩形 25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计算功能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27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73" name="object 4">
            <a:extLst>
              <a:ext uri="{FF2B5EF4-FFF2-40B4-BE49-F238E27FC236}">
                <a16:creationId xmlns:a16="http://schemas.microsoft.com/office/drawing/2014/main" id="{5E7EB7BF-CEEE-4005-9C49-065F4DBA3637}"/>
              </a:ext>
            </a:extLst>
          </p:cNvPr>
          <p:cNvSpPr/>
          <p:nvPr/>
        </p:nvSpPr>
        <p:spPr>
          <a:xfrm>
            <a:off x="7504161" y="2479324"/>
            <a:ext cx="1709474" cy="2743112"/>
          </a:xfrm>
          <a:prstGeom prst="rect">
            <a:avLst/>
          </a:prstGeom>
          <a:noFill/>
          <a:ln w="28575">
            <a:solidFill>
              <a:srgbClr val="4D79A5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75" name="object 4">
            <a:extLst>
              <a:ext uri="{FF2B5EF4-FFF2-40B4-BE49-F238E27FC236}">
                <a16:creationId xmlns:a16="http://schemas.microsoft.com/office/drawing/2014/main" id="{6E14C4AB-88A4-4C68-A8C0-801E5A899037}"/>
              </a:ext>
            </a:extLst>
          </p:cNvPr>
          <p:cNvSpPr/>
          <p:nvPr/>
        </p:nvSpPr>
        <p:spPr>
          <a:xfrm>
            <a:off x="5425210" y="2479324"/>
            <a:ext cx="1709474" cy="2743112"/>
          </a:xfrm>
          <a:prstGeom prst="rect">
            <a:avLst/>
          </a:prstGeom>
          <a:noFill/>
          <a:ln w="28575">
            <a:solidFill>
              <a:srgbClr val="498CA6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77" name="object 4">
            <a:extLst>
              <a:ext uri="{FF2B5EF4-FFF2-40B4-BE49-F238E27FC236}">
                <a16:creationId xmlns:a16="http://schemas.microsoft.com/office/drawing/2014/main" id="{805E911C-554C-4E71-BBB0-1C5A43494AF1}"/>
              </a:ext>
            </a:extLst>
          </p:cNvPr>
          <p:cNvSpPr/>
          <p:nvPr/>
        </p:nvSpPr>
        <p:spPr>
          <a:xfrm>
            <a:off x="3346259" y="2479324"/>
            <a:ext cx="1709474" cy="2743112"/>
          </a:xfrm>
          <a:prstGeom prst="rect">
            <a:avLst/>
          </a:prstGeom>
          <a:noFill/>
          <a:ln w="28575">
            <a:solidFill>
              <a:srgbClr val="44A2A6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79" name="object 4">
            <a:extLst>
              <a:ext uri="{FF2B5EF4-FFF2-40B4-BE49-F238E27FC236}">
                <a16:creationId xmlns:a16="http://schemas.microsoft.com/office/drawing/2014/main" id="{7E54F599-272D-41B5-97C0-CE2A857691FE}"/>
              </a:ext>
            </a:extLst>
          </p:cNvPr>
          <p:cNvSpPr/>
          <p:nvPr/>
        </p:nvSpPr>
        <p:spPr>
          <a:xfrm>
            <a:off x="9583111" y="2479324"/>
            <a:ext cx="1709474" cy="2743112"/>
          </a:xfrm>
          <a:prstGeom prst="rect">
            <a:avLst/>
          </a:prstGeom>
          <a:noFill/>
          <a:ln w="28575">
            <a:solidFill>
              <a:srgbClr val="5268A5"/>
            </a:solidFill>
          </a:ln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5BEE888D-26E4-4EF8-B763-FAC99413695A}"/>
              </a:ext>
            </a:extLst>
          </p:cNvPr>
          <p:cNvSpPr/>
          <p:nvPr/>
        </p:nvSpPr>
        <p:spPr>
          <a:xfrm>
            <a:off x="4022344" y="2150969"/>
            <a:ext cx="357305" cy="596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object 6">
            <a:extLst>
              <a:ext uri="{FF2B5EF4-FFF2-40B4-BE49-F238E27FC236}">
                <a16:creationId xmlns:a16="http://schemas.microsoft.com/office/drawing/2014/main" id="{3C619EA0-DC4D-4053-A4CF-1B8CD435BF43}"/>
              </a:ext>
            </a:extLst>
          </p:cNvPr>
          <p:cNvSpPr txBox="1"/>
          <p:nvPr/>
        </p:nvSpPr>
        <p:spPr>
          <a:xfrm>
            <a:off x="1353303" y="2821577"/>
            <a:ext cx="1660842" cy="1913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R="5080">
              <a:lnSpc>
                <a:spcPct val="150000"/>
              </a:lnSpc>
              <a:defRPr sz="1600"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求和、最大值、最小值、众数、算术平均数、几何平均数、调和平均数、中位数、方差、标准差、协方差</a:t>
            </a:r>
          </a:p>
        </p:txBody>
      </p:sp>
      <p:sp>
        <p:nvSpPr>
          <p:cNvPr id="85" name="object 9">
            <a:extLst>
              <a:ext uri="{FF2B5EF4-FFF2-40B4-BE49-F238E27FC236}">
                <a16:creationId xmlns:a16="http://schemas.microsoft.com/office/drawing/2014/main" id="{EFD1301F-2CD5-4735-8850-038F7EDC2C46}"/>
              </a:ext>
            </a:extLst>
          </p:cNvPr>
          <p:cNvSpPr txBox="1"/>
          <p:nvPr/>
        </p:nvSpPr>
        <p:spPr>
          <a:xfrm>
            <a:off x="3746129" y="2821577"/>
            <a:ext cx="1257316" cy="1267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同比增长量</a:t>
            </a:r>
          </a:p>
          <a:p>
            <a:pPr marR="508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同比增长率</a:t>
            </a:r>
          </a:p>
          <a:p>
            <a:pPr marR="508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环比增长量</a:t>
            </a:r>
          </a:p>
          <a:p>
            <a:pPr marR="508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环比增长率</a:t>
            </a:r>
          </a:p>
        </p:txBody>
      </p:sp>
      <p:sp>
        <p:nvSpPr>
          <p:cNvPr id="87" name="object 12">
            <a:extLst>
              <a:ext uri="{FF2B5EF4-FFF2-40B4-BE49-F238E27FC236}">
                <a16:creationId xmlns:a16="http://schemas.microsoft.com/office/drawing/2014/main" id="{025AB77F-43C7-40F4-8ACE-3409A5E7FB32}"/>
              </a:ext>
            </a:extLst>
          </p:cNvPr>
          <p:cNvSpPr txBox="1"/>
          <p:nvPr/>
        </p:nvSpPr>
        <p:spPr>
          <a:xfrm>
            <a:off x="5722770" y="2889571"/>
            <a:ext cx="1140057" cy="1913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R="5080">
              <a:lnSpc>
                <a:spcPct val="150000"/>
              </a:lnSpc>
              <a:defRPr sz="1600"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对数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绝对值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指数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标准化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开方</a:t>
            </a:r>
          </a:p>
          <a:p>
            <a:pPr algn="ctr"/>
            <a:r>
              <a:rPr lang="en-US" altLang="zh-CN" sz="1400" dirty="0">
                <a:latin typeface="+mn-lt"/>
                <a:cs typeface="+mn-ea"/>
                <a:sym typeface="+mn-lt"/>
              </a:rPr>
              <a:t>0/1</a:t>
            </a:r>
            <a:r>
              <a:rPr lang="zh-CN" altLang="en-US" sz="1400" dirty="0">
                <a:latin typeface="+mn-lt"/>
                <a:cs typeface="+mn-ea"/>
                <a:sym typeface="+mn-lt"/>
              </a:rPr>
              <a:t>化</a:t>
            </a:r>
          </a:p>
        </p:txBody>
      </p:sp>
      <p:sp>
        <p:nvSpPr>
          <p:cNvPr id="89" name="object 15">
            <a:extLst>
              <a:ext uri="{FF2B5EF4-FFF2-40B4-BE49-F238E27FC236}">
                <a16:creationId xmlns:a16="http://schemas.microsoft.com/office/drawing/2014/main" id="{56324707-636D-4152-85E9-0B2785681A2C}"/>
              </a:ext>
            </a:extLst>
          </p:cNvPr>
          <p:cNvSpPr txBox="1"/>
          <p:nvPr/>
        </p:nvSpPr>
        <p:spPr>
          <a:xfrm>
            <a:off x="7562232" y="2796923"/>
            <a:ext cx="1585069" cy="2337178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85"/>
              </a:spcBef>
            </a:pPr>
            <a:r>
              <a:rPr lang="zh-CN" altLang="en-US" sz="1400" dirty="0">
                <a:cs typeface="+mn-ea"/>
                <a:sym typeface="+mn-lt"/>
              </a:rPr>
              <a:t>箱线图、散点图检测异常值</a:t>
            </a:r>
            <a:endParaRPr lang="en-US" altLang="zh-CN" sz="1400" dirty="0">
              <a:cs typeface="+mn-ea"/>
              <a:sym typeface="+mn-lt"/>
            </a:endParaRPr>
          </a:p>
          <a:p>
            <a:pPr marL="12700" algn="ctr">
              <a:lnSpc>
                <a:spcPct val="100000"/>
              </a:lnSpc>
              <a:spcBef>
                <a:spcPts val="1185"/>
              </a:spcBef>
            </a:pPr>
            <a:r>
              <a:rPr lang="zh-CN" altLang="en-US" sz="1400" dirty="0">
                <a:cs typeface="+mn-ea"/>
                <a:sym typeface="+mn-lt"/>
              </a:rPr>
              <a:t>异常值处理方法：删除</a:t>
            </a:r>
            <a:endParaRPr lang="en-US" altLang="zh-CN" sz="1400" dirty="0">
              <a:cs typeface="+mn-ea"/>
              <a:sym typeface="+mn-lt"/>
            </a:endParaRPr>
          </a:p>
          <a:p>
            <a:pPr marL="12700" algn="ctr">
              <a:lnSpc>
                <a:spcPct val="100000"/>
              </a:lnSpc>
              <a:spcBef>
                <a:spcPts val="1185"/>
              </a:spcBef>
            </a:pPr>
            <a:r>
              <a:rPr lang="zh-CN" altLang="en-US" sz="1400" dirty="0">
                <a:cs typeface="+mn-ea"/>
                <a:sym typeface="+mn-lt"/>
              </a:rPr>
              <a:t>前后项均值修正异常值</a:t>
            </a:r>
          </a:p>
          <a:p>
            <a:pPr marL="12700" algn="ctr">
              <a:lnSpc>
                <a:spcPct val="100000"/>
              </a:lnSpc>
              <a:spcBef>
                <a:spcPts val="1185"/>
              </a:spcBef>
            </a:pPr>
            <a:r>
              <a:rPr lang="en-US" altLang="zh-CN" sz="1400" dirty="0">
                <a:cs typeface="+mn-ea"/>
                <a:sym typeface="+mn-lt"/>
              </a:rPr>
              <a:t>99%</a:t>
            </a:r>
            <a:r>
              <a:rPr lang="zh-CN" altLang="en-US" sz="1400" dirty="0">
                <a:cs typeface="+mn-ea"/>
                <a:sym typeface="+mn-lt"/>
              </a:rPr>
              <a:t>分位数法修正异常值</a:t>
            </a:r>
          </a:p>
        </p:txBody>
      </p:sp>
      <p:sp>
        <p:nvSpPr>
          <p:cNvPr id="91" name="object 18">
            <a:extLst>
              <a:ext uri="{FF2B5EF4-FFF2-40B4-BE49-F238E27FC236}">
                <a16:creationId xmlns:a16="http://schemas.microsoft.com/office/drawing/2014/main" id="{9650399E-9F33-47C3-995E-7C4D573B59FB}"/>
              </a:ext>
            </a:extLst>
          </p:cNvPr>
          <p:cNvSpPr txBox="1"/>
          <p:nvPr/>
        </p:nvSpPr>
        <p:spPr>
          <a:xfrm>
            <a:off x="9643135" y="2964114"/>
            <a:ext cx="1589379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R="5080">
              <a:lnSpc>
                <a:spcPct val="150000"/>
              </a:lnSpc>
              <a:defRPr sz="1600"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删除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均值替代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按平均增长率计算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临近值替代</a:t>
            </a:r>
          </a:p>
          <a:p>
            <a:pPr algn="ctr"/>
            <a:r>
              <a:rPr lang="zh-CN" altLang="en-US" sz="1400" dirty="0">
                <a:latin typeface="+mn-lt"/>
                <a:cs typeface="+mn-ea"/>
                <a:sym typeface="+mn-lt"/>
              </a:rPr>
              <a:t>不处理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202AF2A8-BC1E-4175-8702-83F5484823F6}"/>
              </a:ext>
            </a:extLst>
          </p:cNvPr>
          <p:cNvSpPr/>
          <p:nvPr/>
        </p:nvSpPr>
        <p:spPr>
          <a:xfrm>
            <a:off x="1943393" y="2164852"/>
            <a:ext cx="357305" cy="473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12FB64B-478E-47E7-9C8D-D3C9003FB601}"/>
              </a:ext>
            </a:extLst>
          </p:cNvPr>
          <p:cNvSpPr txBox="1"/>
          <p:nvPr/>
        </p:nvSpPr>
        <p:spPr>
          <a:xfrm>
            <a:off x="1977668" y="2192559"/>
            <a:ext cx="288755" cy="629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b="1" dirty="0">
                <a:solidFill>
                  <a:srgbClr val="40A693"/>
                </a:solidFill>
                <a:cs typeface="+mn-ea"/>
                <a:sym typeface="+mn-lt"/>
              </a:rPr>
              <a:t>计算</a:t>
            </a:r>
            <a:endParaRPr sz="2000" dirty="0">
              <a:solidFill>
                <a:srgbClr val="40A693"/>
              </a:solidFill>
              <a:cs typeface="+mn-ea"/>
              <a:sym typeface="+mn-lt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D1B50930-2B5C-4BAB-B89C-78124B30CA9F}"/>
              </a:ext>
            </a:extLst>
          </p:cNvPr>
          <p:cNvSpPr txBox="1"/>
          <p:nvPr/>
        </p:nvSpPr>
        <p:spPr>
          <a:xfrm>
            <a:off x="4060615" y="2192559"/>
            <a:ext cx="280763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b="1" dirty="0">
                <a:solidFill>
                  <a:srgbClr val="44A2A6"/>
                </a:solidFill>
                <a:cs typeface="+mn-ea"/>
                <a:sym typeface="+mn-lt"/>
              </a:rPr>
              <a:t>增长</a:t>
            </a:r>
            <a:endParaRPr sz="2000" dirty="0">
              <a:solidFill>
                <a:srgbClr val="44A2A6"/>
              </a:solidFill>
              <a:cs typeface="+mn-ea"/>
              <a:sym typeface="+mn-lt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7ACC582E-CC07-41BA-8850-6FB8560875C9}"/>
              </a:ext>
            </a:extLst>
          </p:cNvPr>
          <p:cNvSpPr/>
          <p:nvPr/>
        </p:nvSpPr>
        <p:spPr>
          <a:xfrm>
            <a:off x="6101295" y="2123153"/>
            <a:ext cx="357305" cy="596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9C3A2C26-BDDA-420E-A7F0-EBF446582BCC}"/>
              </a:ext>
            </a:extLst>
          </p:cNvPr>
          <p:cNvSpPr txBox="1"/>
          <p:nvPr/>
        </p:nvSpPr>
        <p:spPr>
          <a:xfrm>
            <a:off x="6141577" y="2192559"/>
            <a:ext cx="27674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b="1" dirty="0">
                <a:solidFill>
                  <a:srgbClr val="498CA6"/>
                </a:solidFill>
                <a:cs typeface="+mn-ea"/>
                <a:sym typeface="+mn-lt"/>
              </a:rPr>
              <a:t>函数</a:t>
            </a:r>
            <a:endParaRPr sz="2000" dirty="0">
              <a:solidFill>
                <a:srgbClr val="498CA6"/>
              </a:solidFill>
              <a:cs typeface="+mn-ea"/>
              <a:sym typeface="+mn-lt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FEE1FC62-4453-42C2-9F7F-62B9FE42F2AB}"/>
              </a:ext>
            </a:extLst>
          </p:cNvPr>
          <p:cNvSpPr/>
          <p:nvPr/>
        </p:nvSpPr>
        <p:spPr>
          <a:xfrm>
            <a:off x="8180246" y="2129149"/>
            <a:ext cx="357305" cy="596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5E3E29DC-0F1B-40AD-9490-4C8518E9A68B}"/>
              </a:ext>
            </a:extLst>
          </p:cNvPr>
          <p:cNvSpPr txBox="1"/>
          <p:nvPr/>
        </p:nvSpPr>
        <p:spPr>
          <a:xfrm>
            <a:off x="8217609" y="1960737"/>
            <a:ext cx="282579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b="1" dirty="0">
                <a:solidFill>
                  <a:srgbClr val="4D79A5"/>
                </a:solidFill>
                <a:cs typeface="+mn-ea"/>
                <a:sym typeface="+mn-lt"/>
              </a:rPr>
              <a:t>异常值</a:t>
            </a:r>
            <a:endParaRPr sz="2000" dirty="0">
              <a:solidFill>
                <a:srgbClr val="4D79A5"/>
              </a:solidFill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79DCA324-AE3B-4876-A6EB-8AB27DA2426A}"/>
              </a:ext>
            </a:extLst>
          </p:cNvPr>
          <p:cNvSpPr/>
          <p:nvPr/>
        </p:nvSpPr>
        <p:spPr>
          <a:xfrm>
            <a:off x="10259196" y="2096027"/>
            <a:ext cx="357305" cy="596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object 17">
            <a:extLst>
              <a:ext uri="{FF2B5EF4-FFF2-40B4-BE49-F238E27FC236}">
                <a16:creationId xmlns:a16="http://schemas.microsoft.com/office/drawing/2014/main" id="{4AACA9E4-E889-485F-AEC9-714689433D4D}"/>
              </a:ext>
            </a:extLst>
          </p:cNvPr>
          <p:cNvSpPr txBox="1"/>
          <p:nvPr/>
        </p:nvSpPr>
        <p:spPr>
          <a:xfrm>
            <a:off x="10296559" y="1952776"/>
            <a:ext cx="282533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b="1" dirty="0">
                <a:solidFill>
                  <a:srgbClr val="5268A5"/>
                </a:solidFill>
                <a:cs typeface="+mn-ea"/>
                <a:sym typeface="+mn-lt"/>
              </a:rPr>
              <a:t>缺失值</a:t>
            </a:r>
            <a:endParaRPr sz="2000" dirty="0">
              <a:solidFill>
                <a:srgbClr val="5268A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8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47" name="矩形 46"/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</a:gradFill>
                  <a:cs typeface="+mn-ea"/>
                  <a:sym typeface="+mn-lt"/>
                </a:rPr>
                <a:t>计算结果</a:t>
              </a:r>
            </a:p>
          </p:txBody>
        </p:sp>
        <p:sp>
          <p:nvSpPr>
            <p:cNvPr id="48" name="wind-rose_335237"/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9" y="1380394"/>
            <a:ext cx="10393251" cy="4830123"/>
          </a:xfrm>
          <a:prstGeom prst="rect">
            <a:avLst/>
          </a:prstGeom>
        </p:spPr>
      </p:pic>
      <p:sp>
        <p:nvSpPr>
          <p:cNvPr id="10" name="Rounded Rectangle 58"/>
          <p:cNvSpPr/>
          <p:nvPr/>
        </p:nvSpPr>
        <p:spPr>
          <a:xfrm>
            <a:off x="6706249" y="5729505"/>
            <a:ext cx="4437062" cy="48101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FF0000"/>
                </a:solidFill>
                <a:cs typeface="+mn-ea"/>
                <a:sym typeface="+mn-lt"/>
              </a:rPr>
              <a:t>计算结果在行、列追加显示</a:t>
            </a:r>
            <a:endParaRPr lang="en-US" sz="200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02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62" y="1923134"/>
            <a:ext cx="5505380" cy="402086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36" y="588124"/>
            <a:ext cx="4453742" cy="267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464814" y="2764572"/>
            <a:ext cx="572718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zh-CN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创建于</a:t>
            </a:r>
            <a:r>
              <a:rPr lang="en-US" altLang="zh-CN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</a:t>
            </a:r>
            <a:r>
              <a:rPr lang="zh-CN" altLang="en-US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月，最初为国务院发展研究中心利用互联网、信息化手段为中央提供应对</a:t>
            </a:r>
            <a:r>
              <a:rPr lang="en-US" altLang="zh-CN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年亚洲金融危机策略所筹建的宏观经济网络信息平台。</a:t>
            </a:r>
            <a:endParaRPr lang="en-US" altLang="zh-CN" sz="20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zh-CN" altLang="en-US" sz="20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业务范围：宏观大数据产品、宏观经济业务软件、课题研究和咨询服务为核心，为国家建设中国特色新型智库提供全方位信息技术支撑，为中国各级政府部门、研究机构和企业提供决策参考。</a:t>
            </a:r>
          </a:p>
          <a:p>
            <a:pPr algn="just" eaLnBrk="1" hangingPunct="1">
              <a:lnSpc>
                <a:spcPct val="130000"/>
              </a:lnSpc>
            </a:pPr>
            <a:endParaRPr lang="zh-CN" altLang="en-US" sz="20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214A1E3-AB6C-4ED9-96B3-3EA12CBEDA67}"/>
              </a:ext>
            </a:extLst>
          </p:cNvPr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FE5D9F0-21AA-4DFD-B4BF-5CCDA9672472}"/>
                </a:ext>
              </a:extLst>
            </p:cNvPr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关于我们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17" name="wind-rose_335237">
              <a:extLst>
                <a:ext uri="{FF2B5EF4-FFF2-40B4-BE49-F238E27FC236}">
                  <a16:creationId xmlns:a16="http://schemas.microsoft.com/office/drawing/2014/main" id="{8BA60C52-DD99-4CA5-8B76-639B6A2B2A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4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03866"/>
            <a:ext cx="12192000" cy="2909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83609">
            <a:off x="1770833" y="-4687457"/>
            <a:ext cx="8650334" cy="1372439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54942" y="2073979"/>
            <a:ext cx="7482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THANK </a:t>
            </a:r>
            <a:r>
              <a:rPr lang="en-US" altLang="zh-CN" sz="9600" dirty="0">
                <a:gradFill>
                  <a:gsLst>
                    <a:gs pos="0">
                      <a:schemeClr val="accent2"/>
                    </a:gs>
                    <a:gs pos="5200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cs typeface="+mn-ea"/>
                <a:sym typeface="+mn-lt"/>
              </a:rPr>
              <a:t>Y</a:t>
            </a:r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OU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35" y="123232"/>
            <a:ext cx="3266066" cy="110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国研网\办公综合\国研网二维码原版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03" y="4487128"/>
            <a:ext cx="1767517" cy="176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35" y="4487128"/>
            <a:ext cx="1798431" cy="179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35" y="4487128"/>
            <a:ext cx="1801163" cy="180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本框 10"/>
          <p:cNvSpPr txBox="1">
            <a:spLocks noChangeArrowheads="1"/>
          </p:cNvSpPr>
          <p:nvPr/>
        </p:nvSpPr>
        <p:spPr bwMode="auto">
          <a:xfrm>
            <a:off x="2476362" y="6448982"/>
            <a:ext cx="2227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Calibri Light" panose="020F0302020204030204" pitchFamily="34" charset="0"/>
              </a:rPr>
              <a:t>国研网“公众号”</a:t>
            </a: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4806812" y="6448982"/>
            <a:ext cx="2227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latin typeface="Calibri Light" panose="020F0302020204030204" pitchFamily="34" charset="0"/>
              </a:rPr>
              <a:t>安卓</a:t>
            </a:r>
            <a:r>
              <a:rPr lang="en-US" altLang="zh-CN" b="1">
                <a:latin typeface="Calibri Light" panose="020F0302020204030204" pitchFamily="34" charset="0"/>
              </a:rPr>
              <a:t>APP</a:t>
            </a:r>
            <a:r>
              <a:rPr lang="zh-CN" altLang="en-US" b="1">
                <a:latin typeface="Calibri Light" panose="020F0302020204030204" pitchFamily="34" charset="0"/>
              </a:rPr>
              <a:t>下载</a:t>
            </a:r>
          </a:p>
        </p:txBody>
      </p:sp>
      <p:sp>
        <p:nvSpPr>
          <p:cNvPr id="16" name="文本框 13"/>
          <p:cNvSpPr txBox="1">
            <a:spLocks noChangeArrowheads="1"/>
          </p:cNvSpPr>
          <p:nvPr/>
        </p:nvSpPr>
        <p:spPr bwMode="auto">
          <a:xfrm>
            <a:off x="7094400" y="6448982"/>
            <a:ext cx="2227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Calibri Light" panose="020F0302020204030204" pitchFamily="34" charset="0"/>
              </a:rPr>
              <a:t>苹果</a:t>
            </a:r>
            <a:r>
              <a:rPr lang="en-US" altLang="zh-CN" b="1" dirty="0">
                <a:latin typeface="Calibri Light" panose="020F0302020204030204" pitchFamily="34" charset="0"/>
              </a:rPr>
              <a:t>APP</a:t>
            </a:r>
            <a:r>
              <a:rPr lang="zh-CN" altLang="en-US" b="1" dirty="0">
                <a:latin typeface="Calibri Light" panose="020F0302020204030204" pitchFamily="34" charset="0"/>
              </a:rPr>
              <a:t>下载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C2127B-ADB9-6241-86A4-314016C1FB90}"/>
              </a:ext>
            </a:extLst>
          </p:cNvPr>
          <p:cNvSpPr txBox="1"/>
          <p:nvPr/>
        </p:nvSpPr>
        <p:spPr>
          <a:xfrm>
            <a:off x="9231767" y="4650123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QQ</a:t>
            </a:r>
            <a:r>
              <a:rPr kumimoji="1" lang="zh-CN" altLang="en-US" sz="2800" dirty="0"/>
              <a:t>：</a:t>
            </a:r>
            <a:r>
              <a:rPr kumimoji="1" lang="en-US" altLang="zh-CN" sz="2800" dirty="0"/>
              <a:t>320006292</a:t>
            </a:r>
          </a:p>
          <a:p>
            <a:endParaRPr kumimoji="1"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ind-rose_335237"/>
          <p:cNvSpPr>
            <a:spLocks noChangeAspect="1"/>
          </p:cNvSpPr>
          <p:nvPr/>
        </p:nvSpPr>
        <p:spPr bwMode="auto">
          <a:xfrm>
            <a:off x="-5653753" y="2215652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wind-rose_335237"/>
          <p:cNvSpPr>
            <a:spLocks noChangeAspect="1"/>
          </p:cNvSpPr>
          <p:nvPr/>
        </p:nvSpPr>
        <p:spPr bwMode="auto">
          <a:xfrm>
            <a:off x="4810125" y="-591149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266700" y="257175"/>
            <a:ext cx="6191250" cy="6191250"/>
          </a:xfrm>
          <a:custGeom>
            <a:avLst/>
            <a:gdLst>
              <a:gd name="connsiteX0" fmla="*/ 3095625 w 6191250"/>
              <a:gd name="connsiteY0" fmla="*/ 0 h 6191250"/>
              <a:gd name="connsiteX1" fmla="*/ 6191250 w 6191250"/>
              <a:gd name="connsiteY1" fmla="*/ 3095625 h 6191250"/>
              <a:gd name="connsiteX2" fmla="*/ 3095625 w 6191250"/>
              <a:gd name="connsiteY2" fmla="*/ 6191250 h 6191250"/>
              <a:gd name="connsiteX3" fmla="*/ 706891 w 6191250"/>
              <a:gd name="connsiteY3" fmla="*/ 5064730 h 6191250"/>
              <a:gd name="connsiteX4" fmla="*/ 650642 w 6191250"/>
              <a:gd name="connsiteY4" fmla="*/ 4989511 h 6191250"/>
              <a:gd name="connsiteX5" fmla="*/ 722560 w 6191250"/>
              <a:gd name="connsiteY5" fmla="*/ 5068640 h 6191250"/>
              <a:gd name="connsiteX6" fmla="*/ 2466975 w 6191250"/>
              <a:gd name="connsiteY6" fmla="*/ 5791200 h 6191250"/>
              <a:gd name="connsiteX7" fmla="*/ 4933950 w 6191250"/>
              <a:gd name="connsiteY7" fmla="*/ 3324225 h 6191250"/>
              <a:gd name="connsiteX8" fmla="*/ 2466975 w 6191250"/>
              <a:gd name="connsiteY8" fmla="*/ 857250 h 6191250"/>
              <a:gd name="connsiteX9" fmla="*/ 12737 w 6191250"/>
              <a:gd name="connsiteY9" fmla="*/ 3071991 h 6191250"/>
              <a:gd name="connsiteX10" fmla="*/ 3852 w 6191250"/>
              <a:gd name="connsiteY10" fmla="*/ 3247949 h 6191250"/>
              <a:gd name="connsiteX11" fmla="*/ 0 w 6191250"/>
              <a:gd name="connsiteY11" fmla="*/ 3095625 h 6191250"/>
              <a:gd name="connsiteX12" fmla="*/ 3095625 w 6191250"/>
              <a:gd name="connsiteY12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250" h="6191250">
                <a:moveTo>
                  <a:pt x="3095625" y="0"/>
                </a:moveTo>
                <a:cubicBezTo>
                  <a:pt x="4805291" y="0"/>
                  <a:pt x="6191250" y="1385959"/>
                  <a:pt x="6191250" y="3095625"/>
                </a:cubicBezTo>
                <a:cubicBezTo>
                  <a:pt x="6191250" y="4805291"/>
                  <a:pt x="4805291" y="6191250"/>
                  <a:pt x="3095625" y="6191250"/>
                </a:cubicBezTo>
                <a:cubicBezTo>
                  <a:pt x="2133938" y="6191250"/>
                  <a:pt x="1274674" y="5752724"/>
                  <a:pt x="706891" y="5064730"/>
                </a:cubicBezTo>
                <a:lnTo>
                  <a:pt x="650642" y="4989511"/>
                </a:lnTo>
                <a:lnTo>
                  <a:pt x="722560" y="5068640"/>
                </a:lnTo>
                <a:cubicBezTo>
                  <a:pt x="1168995" y="5515075"/>
                  <a:pt x="1785739" y="5791200"/>
                  <a:pt x="2466975" y="5791200"/>
                </a:cubicBezTo>
                <a:cubicBezTo>
                  <a:pt x="3829448" y="5791200"/>
                  <a:pt x="4933950" y="4686698"/>
                  <a:pt x="4933950" y="3324225"/>
                </a:cubicBezTo>
                <a:cubicBezTo>
                  <a:pt x="4933950" y="1961752"/>
                  <a:pt x="3829448" y="857250"/>
                  <a:pt x="2466975" y="857250"/>
                </a:cubicBezTo>
                <a:cubicBezTo>
                  <a:pt x="1189657" y="857250"/>
                  <a:pt x="139071" y="1828004"/>
                  <a:pt x="12737" y="3071991"/>
                </a:cubicBezTo>
                <a:lnTo>
                  <a:pt x="3852" y="3247949"/>
                </a:lnTo>
                <a:lnTo>
                  <a:pt x="0" y="3095625"/>
                </a:lnTo>
                <a:cubicBezTo>
                  <a:pt x="0" y="1385959"/>
                  <a:pt x="1385959" y="0"/>
                  <a:pt x="30956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流程图: 接点 4"/>
          <p:cNvSpPr/>
          <p:nvPr/>
        </p:nvSpPr>
        <p:spPr>
          <a:xfrm>
            <a:off x="657225" y="1276350"/>
            <a:ext cx="4152900" cy="4152900"/>
          </a:xfrm>
          <a:prstGeom prst="flowChartConnector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5636" y="2003200"/>
            <a:ext cx="5941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rPr>
              <a:t>PART-02</a:t>
            </a:r>
          </a:p>
          <a:p>
            <a:pPr>
              <a:lnSpc>
                <a:spcPct val="150000"/>
              </a:lnSpc>
            </a:pPr>
            <a:r>
              <a:rPr lang="zh-CN" altLang="en-US" sz="6000" b="1" spc="600" dirty="0">
                <a:cs typeface="+mn-ea"/>
                <a:sym typeface="+mn-lt"/>
              </a:rPr>
              <a:t>访问方式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214A1E3-AB6C-4ED9-96B3-3EA12CBEDA67}"/>
              </a:ext>
            </a:extLst>
          </p:cNvPr>
          <p:cNvGrpSpPr/>
          <p:nvPr/>
        </p:nvGrpSpPr>
        <p:grpSpPr>
          <a:xfrm>
            <a:off x="0" y="64276"/>
            <a:ext cx="3025113" cy="892728"/>
            <a:chOff x="476262" y="353863"/>
            <a:chExt cx="3025113" cy="89272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FE5D9F0-21AA-4DFD-B4BF-5CCDA9672472}"/>
                </a:ext>
              </a:extLst>
            </p:cNvPr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访问方式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" name="wind-rose_335237">
              <a:extLst>
                <a:ext uri="{FF2B5EF4-FFF2-40B4-BE49-F238E27FC236}">
                  <a16:creationId xmlns:a16="http://schemas.microsoft.com/office/drawing/2014/main" id="{8BA60C52-DD99-4CA5-8B76-639B6A2B2A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E917589-DA8C-DB4A-8D80-68667F33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4" y="1003249"/>
            <a:ext cx="10860911" cy="55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214A1E3-AB6C-4ED9-96B3-3EA12CBEDA67}"/>
              </a:ext>
            </a:extLst>
          </p:cNvPr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FE5D9F0-21AA-4DFD-B4BF-5CCDA9672472}"/>
                </a:ext>
              </a:extLst>
            </p:cNvPr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访问方式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" name="wind-rose_335237">
              <a:extLst>
                <a:ext uri="{FF2B5EF4-FFF2-40B4-BE49-F238E27FC236}">
                  <a16:creationId xmlns:a16="http://schemas.microsoft.com/office/drawing/2014/main" id="{8BA60C52-DD99-4CA5-8B76-639B6A2B2A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A4DA047-A0BB-D345-BE55-EB65A868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08" y="1111344"/>
            <a:ext cx="8174183" cy="56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214A1E3-AB6C-4ED9-96B3-3EA12CBEDA67}"/>
              </a:ext>
            </a:extLst>
          </p:cNvPr>
          <p:cNvGrpSpPr/>
          <p:nvPr/>
        </p:nvGrpSpPr>
        <p:grpSpPr>
          <a:xfrm>
            <a:off x="476262" y="353863"/>
            <a:ext cx="3025113" cy="892728"/>
            <a:chOff x="476262" y="353863"/>
            <a:chExt cx="3025113" cy="89272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FE5D9F0-21AA-4DFD-B4BF-5CCDA9672472}"/>
                </a:ext>
              </a:extLst>
            </p:cNvPr>
            <p:cNvSpPr/>
            <p:nvPr/>
          </p:nvSpPr>
          <p:spPr>
            <a:xfrm>
              <a:off x="1572642" y="588124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600" dirty="0">
                  <a:gradFill flip="none" rotWithShape="1">
                    <a:gsLst>
                      <a:gs pos="0">
                        <a:schemeClr val="accent2"/>
                      </a:gs>
                      <a:gs pos="50000">
                        <a:schemeClr val="accent3"/>
                      </a:gs>
                      <a:gs pos="100000">
                        <a:schemeClr val="accent4"/>
                      </a:gs>
                    </a:gsLst>
                    <a:lin ang="8100000" scaled="1"/>
                    <a:tileRect/>
                  </a:gradFill>
                  <a:cs typeface="+mn-ea"/>
                  <a:sym typeface="+mn-lt"/>
                </a:rPr>
                <a:t>访问方式</a:t>
              </a:r>
              <a:endParaRPr lang="zh-CN" altLang="en-US" sz="2800" b="1" spc="600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" name="wind-rose_335237">
              <a:extLst>
                <a:ext uri="{FF2B5EF4-FFF2-40B4-BE49-F238E27FC236}">
                  <a16:creationId xmlns:a16="http://schemas.microsoft.com/office/drawing/2014/main" id="{8BA60C52-DD99-4CA5-8B76-639B6A2B2A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6262" y="353863"/>
              <a:ext cx="894080" cy="892728"/>
            </a:xfrm>
            <a:custGeom>
              <a:avLst/>
              <a:gdLst>
                <a:gd name="T0" fmla="*/ 5007 w 6827"/>
                <a:gd name="T1" fmla="*/ 2751 h 6827"/>
                <a:gd name="T2" fmla="*/ 5543 w 6827"/>
                <a:gd name="T3" fmla="*/ 1286 h 6827"/>
                <a:gd name="T4" fmla="*/ 4063 w 6827"/>
                <a:gd name="T5" fmla="*/ 1781 h 6827"/>
                <a:gd name="T6" fmla="*/ 3413 w 6827"/>
                <a:gd name="T7" fmla="*/ 0 h 6827"/>
                <a:gd name="T8" fmla="*/ 2763 w 6827"/>
                <a:gd name="T9" fmla="*/ 1781 h 6827"/>
                <a:gd name="T10" fmla="*/ 1284 w 6827"/>
                <a:gd name="T11" fmla="*/ 1286 h 6827"/>
                <a:gd name="T12" fmla="*/ 1820 w 6827"/>
                <a:gd name="T13" fmla="*/ 2751 h 6827"/>
                <a:gd name="T14" fmla="*/ 0 w 6827"/>
                <a:gd name="T15" fmla="*/ 3413 h 6827"/>
                <a:gd name="T16" fmla="*/ 1820 w 6827"/>
                <a:gd name="T17" fmla="*/ 4075 h 6827"/>
                <a:gd name="T18" fmla="*/ 1284 w 6827"/>
                <a:gd name="T19" fmla="*/ 5541 h 6827"/>
                <a:gd name="T20" fmla="*/ 1406 w 6827"/>
                <a:gd name="T21" fmla="*/ 5568 h 6827"/>
                <a:gd name="T22" fmla="*/ 3305 w 6827"/>
                <a:gd name="T23" fmla="*/ 6747 h 6827"/>
                <a:gd name="T24" fmla="*/ 3522 w 6827"/>
                <a:gd name="T25" fmla="*/ 6747 h 6827"/>
                <a:gd name="T26" fmla="*/ 5420 w 6827"/>
                <a:gd name="T27" fmla="*/ 5567 h 6827"/>
                <a:gd name="T28" fmla="*/ 5543 w 6827"/>
                <a:gd name="T29" fmla="*/ 5541 h 6827"/>
                <a:gd name="T30" fmla="*/ 5007 w 6827"/>
                <a:gd name="T31" fmla="*/ 4075 h 6827"/>
                <a:gd name="T32" fmla="*/ 6827 w 6827"/>
                <a:gd name="T33" fmla="*/ 3413 h 6827"/>
                <a:gd name="T34" fmla="*/ 2694 w 6827"/>
                <a:gd name="T35" fmla="*/ 1998 h 6827"/>
                <a:gd name="T36" fmla="*/ 1825 w 6827"/>
                <a:gd name="T37" fmla="*/ 1664 h 6827"/>
                <a:gd name="T38" fmla="*/ 1692 w 6827"/>
                <a:gd name="T39" fmla="*/ 1852 h 6827"/>
                <a:gd name="T40" fmla="*/ 2037 w 6827"/>
                <a:gd name="T41" fmla="*/ 2682 h 6827"/>
                <a:gd name="T42" fmla="*/ 2585 w 6827"/>
                <a:gd name="T43" fmla="*/ 2746 h 6827"/>
                <a:gd name="T44" fmla="*/ 847 w 6827"/>
                <a:gd name="T45" fmla="*/ 3300 h 6827"/>
                <a:gd name="T46" fmla="*/ 847 w 6827"/>
                <a:gd name="T47" fmla="*/ 3527 h 6827"/>
                <a:gd name="T48" fmla="*/ 2585 w 6827"/>
                <a:gd name="T49" fmla="*/ 4080 h 6827"/>
                <a:gd name="T50" fmla="*/ 2037 w 6827"/>
                <a:gd name="T51" fmla="*/ 4145 h 6827"/>
                <a:gd name="T52" fmla="*/ 1692 w 6827"/>
                <a:gd name="T53" fmla="*/ 4974 h 6827"/>
                <a:gd name="T54" fmla="*/ 1825 w 6827"/>
                <a:gd name="T55" fmla="*/ 5163 h 6827"/>
                <a:gd name="T56" fmla="*/ 2694 w 6827"/>
                <a:gd name="T57" fmla="*/ 4828 h 6827"/>
                <a:gd name="T58" fmla="*/ 3300 w 6827"/>
                <a:gd name="T59" fmla="*/ 5980 h 6827"/>
                <a:gd name="T60" fmla="*/ 3300 w 6827"/>
                <a:gd name="T61" fmla="*/ 3688 h 6827"/>
                <a:gd name="T62" fmla="*/ 3300 w 6827"/>
                <a:gd name="T63" fmla="*/ 3139 h 6827"/>
                <a:gd name="T64" fmla="*/ 3300 w 6827"/>
                <a:gd name="T65" fmla="*/ 847 h 6827"/>
                <a:gd name="T66" fmla="*/ 4789 w 6827"/>
                <a:gd name="T67" fmla="*/ 2682 h 6827"/>
                <a:gd name="T68" fmla="*/ 5135 w 6827"/>
                <a:gd name="T69" fmla="*/ 1852 h 6827"/>
                <a:gd name="T70" fmla="*/ 5002 w 6827"/>
                <a:gd name="T71" fmla="*/ 1664 h 6827"/>
                <a:gd name="T72" fmla="*/ 4132 w 6827"/>
                <a:gd name="T73" fmla="*/ 1999 h 6827"/>
                <a:gd name="T74" fmla="*/ 3527 w 6827"/>
                <a:gd name="T75" fmla="*/ 847 h 6827"/>
                <a:gd name="T76" fmla="*/ 3527 w 6827"/>
                <a:gd name="T77" fmla="*/ 3139 h 6827"/>
                <a:gd name="T78" fmla="*/ 3527 w 6827"/>
                <a:gd name="T79" fmla="*/ 5980 h 6827"/>
                <a:gd name="T80" fmla="*/ 4080 w 6827"/>
                <a:gd name="T81" fmla="*/ 4241 h 6827"/>
                <a:gd name="T82" fmla="*/ 4132 w 6827"/>
                <a:gd name="T83" fmla="*/ 4828 h 6827"/>
                <a:gd name="T84" fmla="*/ 5002 w 6827"/>
                <a:gd name="T85" fmla="*/ 5163 h 6827"/>
                <a:gd name="T86" fmla="*/ 5135 w 6827"/>
                <a:gd name="T87" fmla="*/ 4974 h 6827"/>
                <a:gd name="T88" fmla="*/ 4790 w 6827"/>
                <a:gd name="T89" fmla="*/ 4145 h 6827"/>
                <a:gd name="T90" fmla="*/ 4241 w 6827"/>
                <a:gd name="T91" fmla="*/ 4080 h 6827"/>
                <a:gd name="T92" fmla="*/ 5980 w 6827"/>
                <a:gd name="T93" fmla="*/ 3527 h 6827"/>
                <a:gd name="T94" fmla="*/ 3688 w 6827"/>
                <a:gd name="T95" fmla="*/ 3300 h 6827"/>
                <a:gd name="T96" fmla="*/ 5980 w 6827"/>
                <a:gd name="T97" fmla="*/ 330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27" h="6827">
                  <a:moveTo>
                    <a:pt x="6747" y="3305"/>
                  </a:moveTo>
                  <a:lnTo>
                    <a:pt x="5007" y="2751"/>
                  </a:lnTo>
                  <a:lnTo>
                    <a:pt x="5566" y="1409"/>
                  </a:lnTo>
                  <a:cubicBezTo>
                    <a:pt x="5584" y="1367"/>
                    <a:pt x="5575" y="1319"/>
                    <a:pt x="5543" y="1286"/>
                  </a:cubicBezTo>
                  <a:cubicBezTo>
                    <a:pt x="5511" y="1253"/>
                    <a:pt x="5463" y="1243"/>
                    <a:pt x="5420" y="1259"/>
                  </a:cubicBezTo>
                  <a:lnTo>
                    <a:pt x="4063" y="1781"/>
                  </a:lnTo>
                  <a:lnTo>
                    <a:pt x="3522" y="79"/>
                  </a:lnTo>
                  <a:cubicBezTo>
                    <a:pt x="3507" y="32"/>
                    <a:pt x="3463" y="0"/>
                    <a:pt x="3413" y="0"/>
                  </a:cubicBezTo>
                  <a:cubicBezTo>
                    <a:pt x="3364" y="0"/>
                    <a:pt x="3320" y="32"/>
                    <a:pt x="3305" y="79"/>
                  </a:cubicBezTo>
                  <a:lnTo>
                    <a:pt x="2763" y="1781"/>
                  </a:lnTo>
                  <a:lnTo>
                    <a:pt x="1406" y="1259"/>
                  </a:lnTo>
                  <a:cubicBezTo>
                    <a:pt x="1364" y="1243"/>
                    <a:pt x="1316" y="1253"/>
                    <a:pt x="1284" y="1286"/>
                  </a:cubicBezTo>
                  <a:cubicBezTo>
                    <a:pt x="1252" y="1319"/>
                    <a:pt x="1243" y="1367"/>
                    <a:pt x="1260" y="1409"/>
                  </a:cubicBezTo>
                  <a:lnTo>
                    <a:pt x="1820" y="2751"/>
                  </a:lnTo>
                  <a:lnTo>
                    <a:pt x="79" y="3305"/>
                  </a:lnTo>
                  <a:cubicBezTo>
                    <a:pt x="32" y="3320"/>
                    <a:pt x="0" y="3364"/>
                    <a:pt x="0" y="3413"/>
                  </a:cubicBezTo>
                  <a:cubicBezTo>
                    <a:pt x="0" y="3463"/>
                    <a:pt x="32" y="3507"/>
                    <a:pt x="79" y="3522"/>
                  </a:cubicBezTo>
                  <a:lnTo>
                    <a:pt x="1820" y="4075"/>
                  </a:lnTo>
                  <a:lnTo>
                    <a:pt x="1260" y="5418"/>
                  </a:lnTo>
                  <a:cubicBezTo>
                    <a:pt x="1243" y="5460"/>
                    <a:pt x="1252" y="5508"/>
                    <a:pt x="1284" y="5541"/>
                  </a:cubicBezTo>
                  <a:cubicBezTo>
                    <a:pt x="1306" y="5563"/>
                    <a:pt x="1335" y="5575"/>
                    <a:pt x="1365" y="5575"/>
                  </a:cubicBezTo>
                  <a:cubicBezTo>
                    <a:pt x="1379" y="5575"/>
                    <a:pt x="1393" y="5573"/>
                    <a:pt x="1406" y="5568"/>
                  </a:cubicBezTo>
                  <a:lnTo>
                    <a:pt x="2763" y="5046"/>
                  </a:lnTo>
                  <a:lnTo>
                    <a:pt x="3305" y="6747"/>
                  </a:lnTo>
                  <a:cubicBezTo>
                    <a:pt x="3320" y="6795"/>
                    <a:pt x="3364" y="6827"/>
                    <a:pt x="3413" y="6827"/>
                  </a:cubicBezTo>
                  <a:cubicBezTo>
                    <a:pt x="3463" y="6827"/>
                    <a:pt x="3507" y="6795"/>
                    <a:pt x="3522" y="6747"/>
                  </a:cubicBezTo>
                  <a:lnTo>
                    <a:pt x="4063" y="5045"/>
                  </a:lnTo>
                  <a:lnTo>
                    <a:pt x="5420" y="5567"/>
                  </a:lnTo>
                  <a:cubicBezTo>
                    <a:pt x="5434" y="5573"/>
                    <a:pt x="5448" y="5575"/>
                    <a:pt x="5461" y="5575"/>
                  </a:cubicBezTo>
                  <a:cubicBezTo>
                    <a:pt x="5491" y="5575"/>
                    <a:pt x="5521" y="5563"/>
                    <a:pt x="5543" y="5541"/>
                  </a:cubicBezTo>
                  <a:cubicBezTo>
                    <a:pt x="5575" y="5508"/>
                    <a:pt x="5584" y="5460"/>
                    <a:pt x="5566" y="5418"/>
                  </a:cubicBezTo>
                  <a:lnTo>
                    <a:pt x="5007" y="4075"/>
                  </a:lnTo>
                  <a:lnTo>
                    <a:pt x="6747" y="3522"/>
                  </a:lnTo>
                  <a:cubicBezTo>
                    <a:pt x="6795" y="3507"/>
                    <a:pt x="6827" y="3463"/>
                    <a:pt x="6827" y="3413"/>
                  </a:cubicBezTo>
                  <a:cubicBezTo>
                    <a:pt x="6827" y="3364"/>
                    <a:pt x="6795" y="3320"/>
                    <a:pt x="6747" y="3305"/>
                  </a:cubicBezTo>
                  <a:close/>
                  <a:moveTo>
                    <a:pt x="2694" y="1998"/>
                  </a:moveTo>
                  <a:lnTo>
                    <a:pt x="2565" y="2404"/>
                  </a:lnTo>
                  <a:lnTo>
                    <a:pt x="1825" y="1664"/>
                  </a:lnTo>
                  <a:lnTo>
                    <a:pt x="2694" y="1998"/>
                  </a:lnTo>
                  <a:close/>
                  <a:moveTo>
                    <a:pt x="1692" y="1852"/>
                  </a:moveTo>
                  <a:lnTo>
                    <a:pt x="2404" y="2565"/>
                  </a:lnTo>
                  <a:lnTo>
                    <a:pt x="2037" y="2682"/>
                  </a:lnTo>
                  <a:lnTo>
                    <a:pt x="1692" y="1852"/>
                  </a:lnTo>
                  <a:close/>
                  <a:moveTo>
                    <a:pt x="2585" y="2746"/>
                  </a:moveTo>
                  <a:lnTo>
                    <a:pt x="3139" y="3300"/>
                  </a:lnTo>
                  <a:lnTo>
                    <a:pt x="847" y="3300"/>
                  </a:lnTo>
                  <a:lnTo>
                    <a:pt x="2585" y="2746"/>
                  </a:lnTo>
                  <a:close/>
                  <a:moveTo>
                    <a:pt x="847" y="3527"/>
                  </a:moveTo>
                  <a:lnTo>
                    <a:pt x="3139" y="3527"/>
                  </a:lnTo>
                  <a:lnTo>
                    <a:pt x="2585" y="4080"/>
                  </a:lnTo>
                  <a:lnTo>
                    <a:pt x="847" y="3527"/>
                  </a:lnTo>
                  <a:close/>
                  <a:moveTo>
                    <a:pt x="2037" y="4145"/>
                  </a:moveTo>
                  <a:lnTo>
                    <a:pt x="2404" y="4262"/>
                  </a:lnTo>
                  <a:lnTo>
                    <a:pt x="1692" y="4974"/>
                  </a:lnTo>
                  <a:lnTo>
                    <a:pt x="2037" y="4145"/>
                  </a:lnTo>
                  <a:close/>
                  <a:moveTo>
                    <a:pt x="1825" y="5163"/>
                  </a:moveTo>
                  <a:lnTo>
                    <a:pt x="2565" y="4422"/>
                  </a:lnTo>
                  <a:lnTo>
                    <a:pt x="2694" y="4828"/>
                  </a:lnTo>
                  <a:lnTo>
                    <a:pt x="1825" y="5163"/>
                  </a:lnTo>
                  <a:close/>
                  <a:moveTo>
                    <a:pt x="3300" y="5980"/>
                  </a:moveTo>
                  <a:lnTo>
                    <a:pt x="2746" y="4241"/>
                  </a:lnTo>
                  <a:lnTo>
                    <a:pt x="3300" y="3688"/>
                  </a:lnTo>
                  <a:lnTo>
                    <a:pt x="3300" y="5980"/>
                  </a:lnTo>
                  <a:close/>
                  <a:moveTo>
                    <a:pt x="3300" y="3139"/>
                  </a:moveTo>
                  <a:lnTo>
                    <a:pt x="2746" y="2585"/>
                  </a:lnTo>
                  <a:lnTo>
                    <a:pt x="3300" y="847"/>
                  </a:lnTo>
                  <a:lnTo>
                    <a:pt x="3300" y="3139"/>
                  </a:lnTo>
                  <a:close/>
                  <a:moveTo>
                    <a:pt x="4789" y="2682"/>
                  </a:moveTo>
                  <a:lnTo>
                    <a:pt x="4422" y="2565"/>
                  </a:lnTo>
                  <a:lnTo>
                    <a:pt x="5135" y="1852"/>
                  </a:lnTo>
                  <a:lnTo>
                    <a:pt x="4789" y="2682"/>
                  </a:lnTo>
                  <a:close/>
                  <a:moveTo>
                    <a:pt x="5002" y="1664"/>
                  </a:moveTo>
                  <a:lnTo>
                    <a:pt x="4261" y="2404"/>
                  </a:lnTo>
                  <a:lnTo>
                    <a:pt x="4132" y="1999"/>
                  </a:lnTo>
                  <a:lnTo>
                    <a:pt x="5002" y="1664"/>
                  </a:lnTo>
                  <a:close/>
                  <a:moveTo>
                    <a:pt x="3527" y="847"/>
                  </a:moveTo>
                  <a:lnTo>
                    <a:pt x="4080" y="2585"/>
                  </a:lnTo>
                  <a:lnTo>
                    <a:pt x="3527" y="3139"/>
                  </a:lnTo>
                  <a:lnTo>
                    <a:pt x="3527" y="847"/>
                  </a:lnTo>
                  <a:close/>
                  <a:moveTo>
                    <a:pt x="3527" y="5980"/>
                  </a:moveTo>
                  <a:lnTo>
                    <a:pt x="3527" y="3688"/>
                  </a:lnTo>
                  <a:lnTo>
                    <a:pt x="4080" y="4241"/>
                  </a:lnTo>
                  <a:lnTo>
                    <a:pt x="3527" y="5980"/>
                  </a:lnTo>
                  <a:close/>
                  <a:moveTo>
                    <a:pt x="4132" y="4828"/>
                  </a:moveTo>
                  <a:lnTo>
                    <a:pt x="4262" y="4422"/>
                  </a:lnTo>
                  <a:lnTo>
                    <a:pt x="5002" y="5163"/>
                  </a:lnTo>
                  <a:lnTo>
                    <a:pt x="4132" y="4828"/>
                  </a:lnTo>
                  <a:close/>
                  <a:moveTo>
                    <a:pt x="5135" y="4974"/>
                  </a:moveTo>
                  <a:lnTo>
                    <a:pt x="4422" y="4262"/>
                  </a:lnTo>
                  <a:lnTo>
                    <a:pt x="4790" y="4145"/>
                  </a:lnTo>
                  <a:lnTo>
                    <a:pt x="5135" y="4974"/>
                  </a:lnTo>
                  <a:close/>
                  <a:moveTo>
                    <a:pt x="4241" y="4080"/>
                  </a:moveTo>
                  <a:lnTo>
                    <a:pt x="3688" y="3527"/>
                  </a:lnTo>
                  <a:lnTo>
                    <a:pt x="5980" y="3527"/>
                  </a:lnTo>
                  <a:lnTo>
                    <a:pt x="4241" y="4080"/>
                  </a:lnTo>
                  <a:close/>
                  <a:moveTo>
                    <a:pt x="3688" y="3300"/>
                  </a:moveTo>
                  <a:lnTo>
                    <a:pt x="4241" y="2746"/>
                  </a:lnTo>
                  <a:lnTo>
                    <a:pt x="5980" y="3300"/>
                  </a:lnTo>
                  <a:lnTo>
                    <a:pt x="3688" y="33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2000">
                  <a:schemeClr val="accent2"/>
                </a:gs>
                <a:gs pos="61000">
                  <a:schemeClr val="accent5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 sz="1400"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122370" y="1221577"/>
            <a:ext cx="6134100" cy="5636423"/>
            <a:chOff x="4114044" y="1234455"/>
            <a:chExt cx="6134100" cy="5636423"/>
          </a:xfrm>
        </p:grpSpPr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044" y="1234455"/>
              <a:ext cx="2876550" cy="5623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181" y="1247333"/>
              <a:ext cx="2874963" cy="5623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6369881" y="3020703"/>
              <a:ext cx="501650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665502" y="1883222"/>
              <a:ext cx="503237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369881" y="6197600"/>
              <a:ext cx="503238" cy="4635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3" name="TextBox 117"/>
          <p:cNvSpPr txBox="1"/>
          <p:nvPr/>
        </p:nvSpPr>
        <p:spPr>
          <a:xfrm rot="21600000">
            <a:off x="6623843" y="4171081"/>
            <a:ext cx="5568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20"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使用校园网</a:t>
            </a:r>
            <a:r>
              <a:rPr lang="en-US" altLang="zh-CN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图书馆</a:t>
            </a:r>
            <a:r>
              <a:rPr lang="en-US" altLang="zh-CN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WIFI”IP</a:t>
            </a:r>
            <a:r>
              <a:rPr lang="zh-CN" altLang="en-US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自动关联</a:t>
            </a:r>
            <a:r>
              <a:rPr lang="en-US" altLang="zh-CN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”</a:t>
            </a:r>
          </a:p>
          <a:p>
            <a:pPr algn="ctr" defTabSz="1219120"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下方会显示学校名称，</a:t>
            </a:r>
            <a:endParaRPr lang="en-US" altLang="zh-CN" b="1" dirty="0">
              <a:solidFill>
                <a:srgbClr val="C00000"/>
              </a:solidFill>
              <a:effectLst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defTabSz="1219120"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此状态下即可关联机构账号 </a:t>
            </a:r>
          </a:p>
        </p:txBody>
      </p:sp>
    </p:spTree>
    <p:extLst>
      <p:ext uri="{BB962C8B-B14F-4D97-AF65-F5344CB8AC3E}">
        <p14:creationId xmlns:p14="http://schemas.microsoft.com/office/powerpoint/2010/main" val="14134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ind-rose_335237"/>
          <p:cNvSpPr>
            <a:spLocks noChangeAspect="1"/>
          </p:cNvSpPr>
          <p:nvPr/>
        </p:nvSpPr>
        <p:spPr bwMode="auto">
          <a:xfrm>
            <a:off x="-5653753" y="218914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wind-rose_335237"/>
          <p:cNvSpPr>
            <a:spLocks noChangeAspect="1"/>
          </p:cNvSpPr>
          <p:nvPr/>
        </p:nvSpPr>
        <p:spPr bwMode="auto">
          <a:xfrm>
            <a:off x="4810125" y="-5911498"/>
            <a:ext cx="11840905" cy="11822995"/>
          </a:xfrm>
          <a:custGeom>
            <a:avLst/>
            <a:gdLst>
              <a:gd name="T0" fmla="*/ 5007 w 6827"/>
              <a:gd name="T1" fmla="*/ 2751 h 6827"/>
              <a:gd name="T2" fmla="*/ 5543 w 6827"/>
              <a:gd name="T3" fmla="*/ 1286 h 6827"/>
              <a:gd name="T4" fmla="*/ 4063 w 6827"/>
              <a:gd name="T5" fmla="*/ 1781 h 6827"/>
              <a:gd name="T6" fmla="*/ 3413 w 6827"/>
              <a:gd name="T7" fmla="*/ 0 h 6827"/>
              <a:gd name="T8" fmla="*/ 2763 w 6827"/>
              <a:gd name="T9" fmla="*/ 1781 h 6827"/>
              <a:gd name="T10" fmla="*/ 1284 w 6827"/>
              <a:gd name="T11" fmla="*/ 1286 h 6827"/>
              <a:gd name="T12" fmla="*/ 1820 w 6827"/>
              <a:gd name="T13" fmla="*/ 2751 h 6827"/>
              <a:gd name="T14" fmla="*/ 0 w 6827"/>
              <a:gd name="T15" fmla="*/ 3413 h 6827"/>
              <a:gd name="T16" fmla="*/ 1820 w 6827"/>
              <a:gd name="T17" fmla="*/ 4075 h 6827"/>
              <a:gd name="T18" fmla="*/ 1284 w 6827"/>
              <a:gd name="T19" fmla="*/ 5541 h 6827"/>
              <a:gd name="T20" fmla="*/ 1406 w 6827"/>
              <a:gd name="T21" fmla="*/ 5568 h 6827"/>
              <a:gd name="T22" fmla="*/ 3305 w 6827"/>
              <a:gd name="T23" fmla="*/ 6747 h 6827"/>
              <a:gd name="T24" fmla="*/ 3522 w 6827"/>
              <a:gd name="T25" fmla="*/ 6747 h 6827"/>
              <a:gd name="T26" fmla="*/ 5420 w 6827"/>
              <a:gd name="T27" fmla="*/ 5567 h 6827"/>
              <a:gd name="T28" fmla="*/ 5543 w 6827"/>
              <a:gd name="T29" fmla="*/ 5541 h 6827"/>
              <a:gd name="T30" fmla="*/ 5007 w 6827"/>
              <a:gd name="T31" fmla="*/ 4075 h 6827"/>
              <a:gd name="T32" fmla="*/ 6827 w 6827"/>
              <a:gd name="T33" fmla="*/ 3413 h 6827"/>
              <a:gd name="T34" fmla="*/ 2694 w 6827"/>
              <a:gd name="T35" fmla="*/ 1998 h 6827"/>
              <a:gd name="T36" fmla="*/ 1825 w 6827"/>
              <a:gd name="T37" fmla="*/ 1664 h 6827"/>
              <a:gd name="T38" fmla="*/ 1692 w 6827"/>
              <a:gd name="T39" fmla="*/ 1852 h 6827"/>
              <a:gd name="T40" fmla="*/ 2037 w 6827"/>
              <a:gd name="T41" fmla="*/ 2682 h 6827"/>
              <a:gd name="T42" fmla="*/ 2585 w 6827"/>
              <a:gd name="T43" fmla="*/ 2746 h 6827"/>
              <a:gd name="T44" fmla="*/ 847 w 6827"/>
              <a:gd name="T45" fmla="*/ 3300 h 6827"/>
              <a:gd name="T46" fmla="*/ 847 w 6827"/>
              <a:gd name="T47" fmla="*/ 3527 h 6827"/>
              <a:gd name="T48" fmla="*/ 2585 w 6827"/>
              <a:gd name="T49" fmla="*/ 4080 h 6827"/>
              <a:gd name="T50" fmla="*/ 2037 w 6827"/>
              <a:gd name="T51" fmla="*/ 4145 h 6827"/>
              <a:gd name="T52" fmla="*/ 1692 w 6827"/>
              <a:gd name="T53" fmla="*/ 4974 h 6827"/>
              <a:gd name="T54" fmla="*/ 1825 w 6827"/>
              <a:gd name="T55" fmla="*/ 5163 h 6827"/>
              <a:gd name="T56" fmla="*/ 2694 w 6827"/>
              <a:gd name="T57" fmla="*/ 4828 h 6827"/>
              <a:gd name="T58" fmla="*/ 3300 w 6827"/>
              <a:gd name="T59" fmla="*/ 5980 h 6827"/>
              <a:gd name="T60" fmla="*/ 3300 w 6827"/>
              <a:gd name="T61" fmla="*/ 3688 h 6827"/>
              <a:gd name="T62" fmla="*/ 3300 w 6827"/>
              <a:gd name="T63" fmla="*/ 3139 h 6827"/>
              <a:gd name="T64" fmla="*/ 3300 w 6827"/>
              <a:gd name="T65" fmla="*/ 847 h 6827"/>
              <a:gd name="T66" fmla="*/ 4789 w 6827"/>
              <a:gd name="T67" fmla="*/ 2682 h 6827"/>
              <a:gd name="T68" fmla="*/ 5135 w 6827"/>
              <a:gd name="T69" fmla="*/ 1852 h 6827"/>
              <a:gd name="T70" fmla="*/ 5002 w 6827"/>
              <a:gd name="T71" fmla="*/ 1664 h 6827"/>
              <a:gd name="T72" fmla="*/ 4132 w 6827"/>
              <a:gd name="T73" fmla="*/ 1999 h 6827"/>
              <a:gd name="T74" fmla="*/ 3527 w 6827"/>
              <a:gd name="T75" fmla="*/ 847 h 6827"/>
              <a:gd name="T76" fmla="*/ 3527 w 6827"/>
              <a:gd name="T77" fmla="*/ 3139 h 6827"/>
              <a:gd name="T78" fmla="*/ 3527 w 6827"/>
              <a:gd name="T79" fmla="*/ 5980 h 6827"/>
              <a:gd name="T80" fmla="*/ 4080 w 6827"/>
              <a:gd name="T81" fmla="*/ 4241 h 6827"/>
              <a:gd name="T82" fmla="*/ 4132 w 6827"/>
              <a:gd name="T83" fmla="*/ 4828 h 6827"/>
              <a:gd name="T84" fmla="*/ 5002 w 6827"/>
              <a:gd name="T85" fmla="*/ 5163 h 6827"/>
              <a:gd name="T86" fmla="*/ 5135 w 6827"/>
              <a:gd name="T87" fmla="*/ 4974 h 6827"/>
              <a:gd name="T88" fmla="*/ 4790 w 6827"/>
              <a:gd name="T89" fmla="*/ 4145 h 6827"/>
              <a:gd name="T90" fmla="*/ 4241 w 6827"/>
              <a:gd name="T91" fmla="*/ 4080 h 6827"/>
              <a:gd name="T92" fmla="*/ 5980 w 6827"/>
              <a:gd name="T93" fmla="*/ 3527 h 6827"/>
              <a:gd name="T94" fmla="*/ 3688 w 6827"/>
              <a:gd name="T95" fmla="*/ 3300 h 6827"/>
              <a:gd name="T96" fmla="*/ 5980 w 6827"/>
              <a:gd name="T97" fmla="*/ 330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27" h="6827">
                <a:moveTo>
                  <a:pt x="6747" y="3305"/>
                </a:moveTo>
                <a:lnTo>
                  <a:pt x="5007" y="2751"/>
                </a:lnTo>
                <a:lnTo>
                  <a:pt x="5566" y="1409"/>
                </a:lnTo>
                <a:cubicBezTo>
                  <a:pt x="5584" y="1367"/>
                  <a:pt x="5575" y="1319"/>
                  <a:pt x="5543" y="1286"/>
                </a:cubicBezTo>
                <a:cubicBezTo>
                  <a:pt x="5511" y="1253"/>
                  <a:pt x="5463" y="1243"/>
                  <a:pt x="5420" y="1259"/>
                </a:cubicBezTo>
                <a:lnTo>
                  <a:pt x="4063" y="1781"/>
                </a:lnTo>
                <a:lnTo>
                  <a:pt x="3522" y="79"/>
                </a:lnTo>
                <a:cubicBezTo>
                  <a:pt x="3507" y="32"/>
                  <a:pt x="3463" y="0"/>
                  <a:pt x="3413" y="0"/>
                </a:cubicBezTo>
                <a:cubicBezTo>
                  <a:pt x="3364" y="0"/>
                  <a:pt x="3320" y="32"/>
                  <a:pt x="3305" y="79"/>
                </a:cubicBezTo>
                <a:lnTo>
                  <a:pt x="2763" y="1781"/>
                </a:lnTo>
                <a:lnTo>
                  <a:pt x="1406" y="1259"/>
                </a:lnTo>
                <a:cubicBezTo>
                  <a:pt x="1364" y="1243"/>
                  <a:pt x="1316" y="1253"/>
                  <a:pt x="1284" y="1286"/>
                </a:cubicBezTo>
                <a:cubicBezTo>
                  <a:pt x="1252" y="1319"/>
                  <a:pt x="1243" y="1367"/>
                  <a:pt x="1260" y="1409"/>
                </a:cubicBezTo>
                <a:lnTo>
                  <a:pt x="1820" y="2751"/>
                </a:lnTo>
                <a:lnTo>
                  <a:pt x="79" y="3305"/>
                </a:lnTo>
                <a:cubicBezTo>
                  <a:pt x="32" y="3320"/>
                  <a:pt x="0" y="3364"/>
                  <a:pt x="0" y="3413"/>
                </a:cubicBezTo>
                <a:cubicBezTo>
                  <a:pt x="0" y="3463"/>
                  <a:pt x="32" y="3507"/>
                  <a:pt x="79" y="3522"/>
                </a:cubicBezTo>
                <a:lnTo>
                  <a:pt x="1820" y="4075"/>
                </a:lnTo>
                <a:lnTo>
                  <a:pt x="1260" y="5418"/>
                </a:lnTo>
                <a:cubicBezTo>
                  <a:pt x="1243" y="5460"/>
                  <a:pt x="1252" y="5508"/>
                  <a:pt x="1284" y="5541"/>
                </a:cubicBezTo>
                <a:cubicBezTo>
                  <a:pt x="1306" y="5563"/>
                  <a:pt x="1335" y="5575"/>
                  <a:pt x="1365" y="5575"/>
                </a:cubicBezTo>
                <a:cubicBezTo>
                  <a:pt x="1379" y="5575"/>
                  <a:pt x="1393" y="5573"/>
                  <a:pt x="1406" y="5568"/>
                </a:cubicBezTo>
                <a:lnTo>
                  <a:pt x="2763" y="5046"/>
                </a:lnTo>
                <a:lnTo>
                  <a:pt x="3305" y="6747"/>
                </a:lnTo>
                <a:cubicBezTo>
                  <a:pt x="3320" y="6795"/>
                  <a:pt x="3364" y="6827"/>
                  <a:pt x="3413" y="6827"/>
                </a:cubicBezTo>
                <a:cubicBezTo>
                  <a:pt x="3463" y="6827"/>
                  <a:pt x="3507" y="6795"/>
                  <a:pt x="3522" y="6747"/>
                </a:cubicBezTo>
                <a:lnTo>
                  <a:pt x="4063" y="5045"/>
                </a:lnTo>
                <a:lnTo>
                  <a:pt x="5420" y="5567"/>
                </a:lnTo>
                <a:cubicBezTo>
                  <a:pt x="5434" y="5573"/>
                  <a:pt x="5448" y="5575"/>
                  <a:pt x="5461" y="5575"/>
                </a:cubicBezTo>
                <a:cubicBezTo>
                  <a:pt x="5491" y="5575"/>
                  <a:pt x="5521" y="5563"/>
                  <a:pt x="5543" y="5541"/>
                </a:cubicBezTo>
                <a:cubicBezTo>
                  <a:pt x="5575" y="5508"/>
                  <a:pt x="5584" y="5460"/>
                  <a:pt x="5566" y="5418"/>
                </a:cubicBezTo>
                <a:lnTo>
                  <a:pt x="5007" y="4075"/>
                </a:lnTo>
                <a:lnTo>
                  <a:pt x="6747" y="3522"/>
                </a:lnTo>
                <a:cubicBezTo>
                  <a:pt x="6795" y="3507"/>
                  <a:pt x="6827" y="3463"/>
                  <a:pt x="6827" y="3413"/>
                </a:cubicBezTo>
                <a:cubicBezTo>
                  <a:pt x="6827" y="3364"/>
                  <a:pt x="6795" y="3320"/>
                  <a:pt x="6747" y="3305"/>
                </a:cubicBezTo>
                <a:close/>
                <a:moveTo>
                  <a:pt x="2694" y="1998"/>
                </a:moveTo>
                <a:lnTo>
                  <a:pt x="2565" y="2404"/>
                </a:lnTo>
                <a:lnTo>
                  <a:pt x="1825" y="1664"/>
                </a:lnTo>
                <a:lnTo>
                  <a:pt x="2694" y="1998"/>
                </a:lnTo>
                <a:close/>
                <a:moveTo>
                  <a:pt x="1692" y="1852"/>
                </a:moveTo>
                <a:lnTo>
                  <a:pt x="2404" y="2565"/>
                </a:lnTo>
                <a:lnTo>
                  <a:pt x="2037" y="2682"/>
                </a:lnTo>
                <a:lnTo>
                  <a:pt x="1692" y="1852"/>
                </a:lnTo>
                <a:close/>
                <a:moveTo>
                  <a:pt x="2585" y="2746"/>
                </a:moveTo>
                <a:lnTo>
                  <a:pt x="3139" y="3300"/>
                </a:lnTo>
                <a:lnTo>
                  <a:pt x="847" y="3300"/>
                </a:lnTo>
                <a:lnTo>
                  <a:pt x="2585" y="2746"/>
                </a:lnTo>
                <a:close/>
                <a:moveTo>
                  <a:pt x="847" y="3527"/>
                </a:moveTo>
                <a:lnTo>
                  <a:pt x="3139" y="3527"/>
                </a:lnTo>
                <a:lnTo>
                  <a:pt x="2585" y="4080"/>
                </a:lnTo>
                <a:lnTo>
                  <a:pt x="847" y="3527"/>
                </a:lnTo>
                <a:close/>
                <a:moveTo>
                  <a:pt x="2037" y="4145"/>
                </a:moveTo>
                <a:lnTo>
                  <a:pt x="2404" y="4262"/>
                </a:lnTo>
                <a:lnTo>
                  <a:pt x="1692" y="4974"/>
                </a:lnTo>
                <a:lnTo>
                  <a:pt x="2037" y="4145"/>
                </a:lnTo>
                <a:close/>
                <a:moveTo>
                  <a:pt x="1825" y="5163"/>
                </a:moveTo>
                <a:lnTo>
                  <a:pt x="2565" y="4422"/>
                </a:lnTo>
                <a:lnTo>
                  <a:pt x="2694" y="4828"/>
                </a:lnTo>
                <a:lnTo>
                  <a:pt x="1825" y="5163"/>
                </a:lnTo>
                <a:close/>
                <a:moveTo>
                  <a:pt x="3300" y="5980"/>
                </a:moveTo>
                <a:lnTo>
                  <a:pt x="2746" y="4241"/>
                </a:lnTo>
                <a:lnTo>
                  <a:pt x="3300" y="3688"/>
                </a:lnTo>
                <a:lnTo>
                  <a:pt x="3300" y="5980"/>
                </a:lnTo>
                <a:close/>
                <a:moveTo>
                  <a:pt x="3300" y="3139"/>
                </a:moveTo>
                <a:lnTo>
                  <a:pt x="2746" y="2585"/>
                </a:lnTo>
                <a:lnTo>
                  <a:pt x="3300" y="847"/>
                </a:lnTo>
                <a:lnTo>
                  <a:pt x="3300" y="3139"/>
                </a:lnTo>
                <a:close/>
                <a:moveTo>
                  <a:pt x="4789" y="2682"/>
                </a:moveTo>
                <a:lnTo>
                  <a:pt x="4422" y="2565"/>
                </a:lnTo>
                <a:lnTo>
                  <a:pt x="5135" y="1852"/>
                </a:lnTo>
                <a:lnTo>
                  <a:pt x="4789" y="2682"/>
                </a:lnTo>
                <a:close/>
                <a:moveTo>
                  <a:pt x="5002" y="1664"/>
                </a:moveTo>
                <a:lnTo>
                  <a:pt x="4261" y="2404"/>
                </a:lnTo>
                <a:lnTo>
                  <a:pt x="4132" y="1999"/>
                </a:lnTo>
                <a:lnTo>
                  <a:pt x="5002" y="1664"/>
                </a:lnTo>
                <a:close/>
                <a:moveTo>
                  <a:pt x="3527" y="847"/>
                </a:moveTo>
                <a:lnTo>
                  <a:pt x="4080" y="2585"/>
                </a:lnTo>
                <a:lnTo>
                  <a:pt x="3527" y="3139"/>
                </a:lnTo>
                <a:lnTo>
                  <a:pt x="3527" y="847"/>
                </a:lnTo>
                <a:close/>
                <a:moveTo>
                  <a:pt x="3527" y="5980"/>
                </a:moveTo>
                <a:lnTo>
                  <a:pt x="3527" y="3688"/>
                </a:lnTo>
                <a:lnTo>
                  <a:pt x="4080" y="4241"/>
                </a:lnTo>
                <a:lnTo>
                  <a:pt x="3527" y="5980"/>
                </a:lnTo>
                <a:close/>
                <a:moveTo>
                  <a:pt x="4132" y="4828"/>
                </a:moveTo>
                <a:lnTo>
                  <a:pt x="4262" y="4422"/>
                </a:lnTo>
                <a:lnTo>
                  <a:pt x="5002" y="5163"/>
                </a:lnTo>
                <a:lnTo>
                  <a:pt x="4132" y="4828"/>
                </a:lnTo>
                <a:close/>
                <a:moveTo>
                  <a:pt x="5135" y="4974"/>
                </a:moveTo>
                <a:lnTo>
                  <a:pt x="4422" y="4262"/>
                </a:lnTo>
                <a:lnTo>
                  <a:pt x="4790" y="4145"/>
                </a:lnTo>
                <a:lnTo>
                  <a:pt x="5135" y="4974"/>
                </a:lnTo>
                <a:close/>
                <a:moveTo>
                  <a:pt x="4241" y="4080"/>
                </a:moveTo>
                <a:lnTo>
                  <a:pt x="3688" y="3527"/>
                </a:lnTo>
                <a:lnTo>
                  <a:pt x="5980" y="3527"/>
                </a:lnTo>
                <a:lnTo>
                  <a:pt x="4241" y="4080"/>
                </a:lnTo>
                <a:close/>
                <a:moveTo>
                  <a:pt x="3688" y="3300"/>
                </a:moveTo>
                <a:lnTo>
                  <a:pt x="4241" y="2746"/>
                </a:lnTo>
                <a:lnTo>
                  <a:pt x="5980" y="3300"/>
                </a:lnTo>
                <a:lnTo>
                  <a:pt x="3688" y="330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266700" y="257175"/>
            <a:ext cx="6191250" cy="6191250"/>
          </a:xfrm>
          <a:custGeom>
            <a:avLst/>
            <a:gdLst>
              <a:gd name="connsiteX0" fmla="*/ 3095625 w 6191250"/>
              <a:gd name="connsiteY0" fmla="*/ 0 h 6191250"/>
              <a:gd name="connsiteX1" fmla="*/ 6191250 w 6191250"/>
              <a:gd name="connsiteY1" fmla="*/ 3095625 h 6191250"/>
              <a:gd name="connsiteX2" fmla="*/ 3095625 w 6191250"/>
              <a:gd name="connsiteY2" fmla="*/ 6191250 h 6191250"/>
              <a:gd name="connsiteX3" fmla="*/ 706891 w 6191250"/>
              <a:gd name="connsiteY3" fmla="*/ 5064730 h 6191250"/>
              <a:gd name="connsiteX4" fmla="*/ 650642 w 6191250"/>
              <a:gd name="connsiteY4" fmla="*/ 4989511 h 6191250"/>
              <a:gd name="connsiteX5" fmla="*/ 722560 w 6191250"/>
              <a:gd name="connsiteY5" fmla="*/ 5068640 h 6191250"/>
              <a:gd name="connsiteX6" fmla="*/ 2466975 w 6191250"/>
              <a:gd name="connsiteY6" fmla="*/ 5791200 h 6191250"/>
              <a:gd name="connsiteX7" fmla="*/ 4933950 w 6191250"/>
              <a:gd name="connsiteY7" fmla="*/ 3324225 h 6191250"/>
              <a:gd name="connsiteX8" fmla="*/ 2466975 w 6191250"/>
              <a:gd name="connsiteY8" fmla="*/ 857250 h 6191250"/>
              <a:gd name="connsiteX9" fmla="*/ 12737 w 6191250"/>
              <a:gd name="connsiteY9" fmla="*/ 3071991 h 6191250"/>
              <a:gd name="connsiteX10" fmla="*/ 3852 w 6191250"/>
              <a:gd name="connsiteY10" fmla="*/ 3247949 h 6191250"/>
              <a:gd name="connsiteX11" fmla="*/ 0 w 6191250"/>
              <a:gd name="connsiteY11" fmla="*/ 3095625 h 6191250"/>
              <a:gd name="connsiteX12" fmla="*/ 3095625 w 6191250"/>
              <a:gd name="connsiteY12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91250" h="6191250">
                <a:moveTo>
                  <a:pt x="3095625" y="0"/>
                </a:moveTo>
                <a:cubicBezTo>
                  <a:pt x="4805291" y="0"/>
                  <a:pt x="6191250" y="1385959"/>
                  <a:pt x="6191250" y="3095625"/>
                </a:cubicBezTo>
                <a:cubicBezTo>
                  <a:pt x="6191250" y="4805291"/>
                  <a:pt x="4805291" y="6191250"/>
                  <a:pt x="3095625" y="6191250"/>
                </a:cubicBezTo>
                <a:cubicBezTo>
                  <a:pt x="2133938" y="6191250"/>
                  <a:pt x="1274674" y="5752724"/>
                  <a:pt x="706891" y="5064730"/>
                </a:cubicBezTo>
                <a:lnTo>
                  <a:pt x="650642" y="4989511"/>
                </a:lnTo>
                <a:lnTo>
                  <a:pt x="722560" y="5068640"/>
                </a:lnTo>
                <a:cubicBezTo>
                  <a:pt x="1168995" y="5515075"/>
                  <a:pt x="1785739" y="5791200"/>
                  <a:pt x="2466975" y="5791200"/>
                </a:cubicBezTo>
                <a:cubicBezTo>
                  <a:pt x="3829448" y="5791200"/>
                  <a:pt x="4933950" y="4686698"/>
                  <a:pt x="4933950" y="3324225"/>
                </a:cubicBezTo>
                <a:cubicBezTo>
                  <a:pt x="4933950" y="1961752"/>
                  <a:pt x="3829448" y="857250"/>
                  <a:pt x="2466975" y="857250"/>
                </a:cubicBezTo>
                <a:cubicBezTo>
                  <a:pt x="1189657" y="857250"/>
                  <a:pt x="139071" y="1828004"/>
                  <a:pt x="12737" y="3071991"/>
                </a:cubicBezTo>
                <a:lnTo>
                  <a:pt x="3852" y="3247949"/>
                </a:lnTo>
                <a:lnTo>
                  <a:pt x="0" y="3095625"/>
                </a:lnTo>
                <a:cubicBezTo>
                  <a:pt x="0" y="1385959"/>
                  <a:pt x="1385959" y="0"/>
                  <a:pt x="30956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50000">
                <a:schemeClr val="accent3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5636" y="2003200"/>
            <a:ext cx="5941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chemeClr val="accent2"/>
                    </a:gs>
                    <a:gs pos="50000">
                      <a:schemeClr val="accent3"/>
                    </a:gs>
                    <a:gs pos="100000">
                      <a:schemeClr val="accent4"/>
                    </a:gs>
                  </a:gsLst>
                  <a:lin ang="8100000" scaled="1"/>
                </a:gradFill>
                <a:cs typeface="+mn-ea"/>
                <a:sym typeface="+mn-lt"/>
              </a:rPr>
              <a:t>PART-03</a:t>
            </a:r>
          </a:p>
          <a:p>
            <a:pPr>
              <a:lnSpc>
                <a:spcPct val="150000"/>
              </a:lnSpc>
            </a:pPr>
            <a:r>
              <a:rPr lang="zh-CN" altLang="en-US" sz="6000" b="1" spc="600" dirty="0">
                <a:cs typeface="+mn-ea"/>
                <a:sym typeface="+mn-lt"/>
              </a:rPr>
              <a:t>资源使用</a:t>
            </a:r>
          </a:p>
        </p:txBody>
      </p:sp>
      <p:sp>
        <p:nvSpPr>
          <p:cNvPr id="7" name="流程图: 接点 6">
            <a:extLst>
              <a:ext uri="{FF2B5EF4-FFF2-40B4-BE49-F238E27FC236}">
                <a16:creationId xmlns:a16="http://schemas.microsoft.com/office/drawing/2014/main" id="{760C23D1-E928-451F-A2D8-1B40A6EC0B52}"/>
              </a:ext>
            </a:extLst>
          </p:cNvPr>
          <p:cNvSpPr/>
          <p:nvPr/>
        </p:nvSpPr>
        <p:spPr>
          <a:xfrm>
            <a:off x="657225" y="1276350"/>
            <a:ext cx="4152900" cy="4152900"/>
          </a:xfrm>
          <a:prstGeom prst="flowChartConnector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99709880-7816-4d42-9109-289889db07fd"/>
</p:tagLst>
</file>

<file path=ppt/theme/theme1.xml><?xml version="1.0" encoding="utf-8"?>
<a:theme xmlns:a="http://schemas.openxmlformats.org/drawingml/2006/main" name="第一PPT，www.1ppt.com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20rozsdp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Macintosh PowerPoint</Application>
  <PresentationFormat>宽屏</PresentationFormat>
  <Paragraphs>168</Paragraphs>
  <Slides>40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等线</vt:lpstr>
      <vt:lpstr>汉仪大宋简</vt:lpstr>
      <vt:lpstr>微软雅黑</vt:lpstr>
      <vt:lpstr>Arial</vt:lpstr>
      <vt:lpstr>Calibri</vt:lpstr>
      <vt:lpstr>Calibri Light</vt:lpstr>
      <vt:lpstr>Verdana</vt:lpstr>
      <vt:lpstr>Wingdings</vt:lpstr>
      <vt:lpstr>第一PPT，www.1ppt.com​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抖音运营策划案PPT</dc:title>
  <dc:creator/>
  <cp:keywords>www.1ppt.com</cp:keywords>
  <dc:description>www.1ppt.com</dc:description>
  <cp:lastModifiedBy/>
  <cp:revision>1</cp:revision>
  <dcterms:created xsi:type="dcterms:W3CDTF">2020-08-17T03:35:14Z</dcterms:created>
  <dcterms:modified xsi:type="dcterms:W3CDTF">2021-11-18T08:44:41Z</dcterms:modified>
</cp:coreProperties>
</file>