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593" r:id="rId3"/>
    <p:sldId id="710" r:id="rId4"/>
    <p:sldId id="599" r:id="rId5"/>
    <p:sldId id="653" r:id="rId6"/>
    <p:sldId id="654" r:id="rId7"/>
    <p:sldId id="594" r:id="rId8"/>
    <p:sldId id="633" r:id="rId9"/>
    <p:sldId id="634" r:id="rId10"/>
    <p:sldId id="635" r:id="rId12"/>
    <p:sldId id="636" r:id="rId13"/>
    <p:sldId id="637" r:id="rId14"/>
    <p:sldId id="604" r:id="rId15"/>
    <p:sldId id="655" r:id="rId16"/>
    <p:sldId id="656" r:id="rId17"/>
    <p:sldId id="657" r:id="rId18"/>
    <p:sldId id="658" r:id="rId19"/>
    <p:sldId id="670" r:id="rId20"/>
    <p:sldId id="659" r:id="rId21"/>
    <p:sldId id="660" r:id="rId22"/>
    <p:sldId id="661" r:id="rId23"/>
    <p:sldId id="672" r:id="rId24"/>
    <p:sldId id="662" r:id="rId25"/>
    <p:sldId id="663" r:id="rId26"/>
    <p:sldId id="664" r:id="rId27"/>
    <p:sldId id="673" r:id="rId28"/>
    <p:sldId id="665" r:id="rId29"/>
    <p:sldId id="674" r:id="rId30"/>
    <p:sldId id="666" r:id="rId31"/>
    <p:sldId id="667" r:id="rId32"/>
    <p:sldId id="668" r:id="rId33"/>
    <p:sldId id="669" r:id="rId34"/>
    <p:sldId id="614" r:id="rId35"/>
    <p:sldId id="690" r:id="rId36"/>
    <p:sldId id="691" r:id="rId37"/>
    <p:sldId id="692" r:id="rId38"/>
    <p:sldId id="693" r:id="rId39"/>
    <p:sldId id="694" r:id="rId40"/>
    <p:sldId id="695" r:id="rId41"/>
    <p:sldId id="696" r:id="rId42"/>
    <p:sldId id="697" r:id="rId43"/>
    <p:sldId id="698" r:id="rId44"/>
    <p:sldId id="699" r:id="rId45"/>
    <p:sldId id="700" r:id="rId46"/>
    <p:sldId id="701" r:id="rId47"/>
    <p:sldId id="702" r:id="rId48"/>
    <p:sldId id="703" r:id="rId49"/>
    <p:sldId id="704" r:id="rId50"/>
    <p:sldId id="705" r:id="rId51"/>
    <p:sldId id="706" r:id="rId52"/>
    <p:sldId id="707" r:id="rId53"/>
    <p:sldId id="638" r:id="rId54"/>
    <p:sldId id="709" r:id="rId55"/>
    <p:sldId id="675" r:id="rId56"/>
    <p:sldId id="595" r:id="rId57"/>
  </p:sldIdLst>
  <p:sldSz cx="12192000" cy="6858000"/>
  <p:notesSz cx="6858000" cy="9144000"/>
  <p:custDataLst>
    <p:tags r:id="rId62"/>
  </p:custDataLst>
  <p:defaultTextStyle>
    <a:defPPr>
      <a:defRPr lang="en-US"/>
    </a:defPPr>
    <a:lvl1pPr marL="0" lvl="0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思源黑体"/>
        <a:ea typeface="思源黑体"/>
        <a:cs typeface="+mn-cs"/>
      </a:defRPr>
    </a:lvl1pPr>
    <a:lvl2pPr marL="457200" lvl="1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思源黑体"/>
        <a:ea typeface="思源黑体"/>
        <a:cs typeface="+mn-cs"/>
      </a:defRPr>
    </a:lvl2pPr>
    <a:lvl3pPr marL="914400" lvl="2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思源黑体"/>
        <a:ea typeface="思源黑体"/>
        <a:cs typeface="+mn-cs"/>
      </a:defRPr>
    </a:lvl3pPr>
    <a:lvl4pPr marL="1371600" lvl="3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思源黑体"/>
        <a:ea typeface="思源黑体"/>
        <a:cs typeface="+mn-cs"/>
      </a:defRPr>
    </a:lvl4pPr>
    <a:lvl5pPr marL="1828800" lvl="4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思源黑体"/>
        <a:ea typeface="思源黑体"/>
        <a:cs typeface="+mn-cs"/>
      </a:defRPr>
    </a:lvl5pPr>
    <a:lvl6pPr marL="2286000" lvl="5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思源黑体"/>
        <a:ea typeface="思源黑体"/>
        <a:cs typeface="+mn-cs"/>
      </a:defRPr>
    </a:lvl6pPr>
    <a:lvl7pPr marL="2743200" lvl="6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思源黑体"/>
        <a:ea typeface="思源黑体"/>
        <a:cs typeface="+mn-cs"/>
      </a:defRPr>
    </a:lvl7pPr>
    <a:lvl8pPr marL="3200400" lvl="7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思源黑体"/>
        <a:ea typeface="思源黑体"/>
        <a:cs typeface="+mn-cs"/>
      </a:defRPr>
    </a:lvl8pPr>
    <a:lvl9pPr marL="3657600" lvl="8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思源黑体"/>
        <a:ea typeface="思源黑体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0701"/>
    <a:srgbClr val="E1F3FF"/>
    <a:srgbClr val="D1131B"/>
    <a:srgbClr val="0B3C7A"/>
    <a:srgbClr val="EAD4EA"/>
    <a:srgbClr val="F5EBF5"/>
    <a:srgbClr val="234E88"/>
    <a:srgbClr val="342B47"/>
    <a:srgbClr val="7865A2"/>
    <a:srgbClr val="342B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680"/>
    <p:restoredTop sz="94660"/>
  </p:normalViewPr>
  <p:slideViewPr>
    <p:cSldViewPr snapToGrid="0">
      <p:cViewPr varScale="1">
        <p:scale>
          <a:sx n="163" d="100"/>
          <a:sy n="163" d="100"/>
        </p:scale>
        <p:origin x="13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2" Type="http://schemas.openxmlformats.org/officeDocument/2006/relationships/tags" Target="tags/tag20.xml"/><Relationship Id="rId61" Type="http://schemas.openxmlformats.org/officeDocument/2006/relationships/commentAuthors" Target="commentAuthors.xml"/><Relationship Id="rId60" Type="http://schemas.openxmlformats.org/officeDocument/2006/relationships/tableStyles" Target="tableStyles.xml"/><Relationship Id="rId6" Type="http://schemas.openxmlformats.org/officeDocument/2006/relationships/slide" Target="slides/slide4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explosion val="0"/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40</c:v>
                </c:pt>
                <c:pt idx="2">
                  <c:v>15</c:v>
                </c:pt>
                <c:pt idx="3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7"/>
        <c:holeSize val="90"/>
      </c:doughnutChart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AFB503-D30D-422F-B911-5FD225D4F0C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35639-DDDD-4AB1-98D6-F262A093D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35639-DDDD-4AB1-98D6-F262A093D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5639-DDDD-4AB1-98D6-F262A093D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5639-DDDD-4AB1-98D6-F262A093D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35639-DDDD-4AB1-98D6-F262A093D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35639-DDDD-4AB1-98D6-F262A093D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35639-DDDD-4AB1-98D6-F262A093D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35639-DDDD-4AB1-98D6-F262A093D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35639-DDDD-4AB1-98D6-F262A093D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35639-DDDD-4AB1-98D6-F262A093D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35639-DDDD-4AB1-98D6-F262A093D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35639-DDDD-4AB1-98D6-F262A093D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35639-DDDD-4AB1-98D6-F262A093DD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r="1111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989138"/>
            <a:ext cx="12192000" cy="2879725"/>
          </a:xfrm>
          <a:prstGeom prst="rect">
            <a:avLst/>
          </a:prstGeom>
          <a:solidFill>
            <a:srgbClr val="D1131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1981200" y="3107221"/>
            <a:ext cx="8229600" cy="643558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580" y="435610"/>
            <a:ext cx="2480945" cy="5854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r="1111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1989138"/>
            <a:ext cx="12192000" cy="2879725"/>
          </a:xfrm>
          <a:prstGeom prst="rect">
            <a:avLst/>
          </a:prstGeom>
          <a:solidFill>
            <a:srgbClr val="F5EBF5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981200" y="3107221"/>
            <a:ext cx="8229600" cy="643558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rgbClr val="0B3C7A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4" name="图片 3" descr="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580" y="435610"/>
            <a:ext cx="2480945" cy="5854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 userDrawn="1"/>
        </p:nvSpPr>
        <p:spPr>
          <a:xfrm>
            <a:off x="7455580" y="602351"/>
            <a:ext cx="5965862" cy="6255649"/>
          </a:xfrm>
          <a:custGeom>
            <a:avLst/>
            <a:gdLst>
              <a:gd name="connsiteX0" fmla="*/ 3037408 w 6540310"/>
              <a:gd name="connsiteY0" fmla="*/ 0 h 6858000"/>
              <a:gd name="connsiteX1" fmla="*/ 6540310 w 6540310"/>
              <a:gd name="connsiteY1" fmla="*/ 0 h 6858000"/>
              <a:gd name="connsiteX2" fmla="*/ 3502902 w 6540310"/>
              <a:gd name="connsiteY2" fmla="*/ 6858000 h 6858000"/>
              <a:gd name="connsiteX3" fmla="*/ 0 w 65403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0310" h="6858000">
                <a:moveTo>
                  <a:pt x="3037408" y="0"/>
                </a:moveTo>
                <a:lnTo>
                  <a:pt x="6540310" y="0"/>
                </a:lnTo>
                <a:lnTo>
                  <a:pt x="350290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9000">
                <a:srgbClr val="F5F5F5">
                  <a:alpha val="0"/>
                </a:srgbClr>
              </a:gs>
              <a:gs pos="100000">
                <a:srgbClr val="F5F5F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思源黑体" panose="020B0500000000000000" pitchFamily="34" charset="-122"/>
            </a:endParaRPr>
          </a:p>
        </p:txBody>
      </p:sp>
      <p:sp>
        <p:nvSpPr>
          <p:cNvPr id="3" name="任意多边形: 形状 2"/>
          <p:cNvSpPr/>
          <p:nvPr userDrawn="1"/>
        </p:nvSpPr>
        <p:spPr>
          <a:xfrm>
            <a:off x="619933" y="0"/>
            <a:ext cx="2997641" cy="3143250"/>
          </a:xfrm>
          <a:custGeom>
            <a:avLst/>
            <a:gdLst>
              <a:gd name="connsiteX0" fmla="*/ 3037408 w 6540310"/>
              <a:gd name="connsiteY0" fmla="*/ 0 h 6858000"/>
              <a:gd name="connsiteX1" fmla="*/ 6540310 w 6540310"/>
              <a:gd name="connsiteY1" fmla="*/ 0 h 6858000"/>
              <a:gd name="connsiteX2" fmla="*/ 3502902 w 6540310"/>
              <a:gd name="connsiteY2" fmla="*/ 6858000 h 6858000"/>
              <a:gd name="connsiteX3" fmla="*/ 0 w 65403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0310" h="6858000">
                <a:moveTo>
                  <a:pt x="3037408" y="0"/>
                </a:moveTo>
                <a:lnTo>
                  <a:pt x="6540310" y="0"/>
                </a:lnTo>
                <a:lnTo>
                  <a:pt x="350290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9000">
                <a:srgbClr val="F5F5F5"/>
              </a:gs>
              <a:gs pos="100000">
                <a:srgbClr val="F5F5F5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思源黑体" panose="020B0500000000000000" pitchFamily="34" charset="-122"/>
            </a:endParaRPr>
          </a:p>
        </p:txBody>
      </p:sp>
      <p:sp>
        <p:nvSpPr>
          <p:cNvPr id="4" name="任意多边形: 形状 32"/>
          <p:cNvSpPr/>
          <p:nvPr userDrawn="1"/>
        </p:nvSpPr>
        <p:spPr>
          <a:xfrm>
            <a:off x="450850" y="392113"/>
            <a:ext cx="4344988" cy="682625"/>
          </a:xfrm>
          <a:custGeom>
            <a:avLst/>
            <a:gdLst>
              <a:gd name="connsiteX0" fmla="*/ 622247 w 8963760"/>
              <a:gd name="connsiteY0" fmla="*/ 0 h 1404938"/>
              <a:gd name="connsiteX1" fmla="*/ 8963760 w 8963760"/>
              <a:gd name="connsiteY1" fmla="*/ 0 h 1404938"/>
              <a:gd name="connsiteX2" fmla="*/ 8341513 w 8963760"/>
              <a:gd name="connsiteY2" fmla="*/ 1404938 h 1404938"/>
              <a:gd name="connsiteX3" fmla="*/ 0 w 8963760"/>
              <a:gd name="connsiteY3" fmla="*/ 1404938 h 140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3760" h="1404938">
                <a:moveTo>
                  <a:pt x="622247" y="0"/>
                </a:moveTo>
                <a:lnTo>
                  <a:pt x="8963760" y="0"/>
                </a:lnTo>
                <a:lnTo>
                  <a:pt x="8341513" y="1404938"/>
                </a:lnTo>
                <a:lnTo>
                  <a:pt x="0" y="1404938"/>
                </a:lnTo>
                <a:close/>
              </a:path>
            </a:pathLst>
          </a:custGeom>
          <a:solidFill>
            <a:srgbClr val="2A5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思源黑体" panose="020B0500000000000000" pitchFamily="34" charset="-122"/>
            </a:endParaRPr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838200" y="602351"/>
            <a:ext cx="3629025" cy="4717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2" name="副标题 2"/>
          <p:cNvSpPr>
            <a:spLocks noGrp="1"/>
          </p:cNvSpPr>
          <p:nvPr>
            <p:ph type="subTitle" idx="1"/>
          </p:nvPr>
        </p:nvSpPr>
        <p:spPr>
          <a:xfrm>
            <a:off x="4796614" y="602351"/>
            <a:ext cx="5871385" cy="471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pic>
        <p:nvPicPr>
          <p:cNvPr id="5" name="图片 4" descr="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0280" y="486410"/>
            <a:ext cx="1972310" cy="465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-1" r="1111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1"/>
          <p:cNvSpPr txBox="1"/>
          <p:nvPr userDrawn="1"/>
        </p:nvSpPr>
        <p:spPr>
          <a:xfrm>
            <a:off x="2842895" y="2484438"/>
            <a:ext cx="6505575" cy="1325563"/>
          </a:xfrm>
          <a:prstGeom prst="rect">
            <a:avLst/>
          </a:prstGeom>
        </p:spPr>
        <p:txBody>
          <a:bodyPr anchor="b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思源黑体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思源黑体 CN Heavy"/>
                <a:ea typeface="思源黑体"/>
                <a:cs typeface="思源黑体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思源黑体 CN Heavy"/>
                <a:ea typeface="思源黑体"/>
                <a:cs typeface="思源黑体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思源黑体 CN Heavy"/>
                <a:ea typeface="思源黑体"/>
                <a:cs typeface="思源黑体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思源黑体 CN Heavy"/>
                <a:ea typeface="思源黑体"/>
                <a:cs typeface="思源黑体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思源黑体 CN Heavy"/>
                <a:ea typeface="思源黑体"/>
                <a:cs typeface="思源黑体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思源黑体 CN Heavy"/>
                <a:ea typeface="思源黑体"/>
                <a:cs typeface="思源黑体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思源黑体 CN Heavy"/>
                <a:ea typeface="思源黑体"/>
                <a:cs typeface="思源黑体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思源黑体 CN Heavy"/>
                <a:ea typeface="思源黑体"/>
                <a:cs typeface="思源黑体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D1131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"/>
              </a:rPr>
              <a:t>THANKS</a:t>
            </a:r>
            <a:endParaRPr kumimoji="0" lang="zh-CN" altLang="en-US" sz="9600" b="1" i="0" u="none" strike="noStrike" kern="1200" cap="none" spc="-300" normalizeH="0" baseline="0" noProof="0" dirty="0">
              <a:ln>
                <a:noFill/>
              </a:ln>
              <a:solidFill>
                <a:srgbClr val="D1131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0"/>
          </p:nvPr>
        </p:nvSpPr>
        <p:spPr>
          <a:xfrm>
            <a:off x="3270849" y="3855301"/>
            <a:ext cx="5650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spc="-150">
                <a:solidFill>
                  <a:srgbClr val="D1131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4" name="图片 3" descr="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580" y="435610"/>
            <a:ext cx="2994025" cy="7067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71333" cy="6434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0267" y="0"/>
            <a:ext cx="9211733" cy="660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73529" y="177409"/>
            <a:ext cx="1286933" cy="304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090523"/>
            <a:ext cx="12192000" cy="355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621" y="1534513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69924" y="6240464"/>
            <a:ext cx="4140201" cy="206381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思源黑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思源黑体 CN Heavy"/>
          <a:ea typeface="思源黑体"/>
          <a:cs typeface="思源黑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思源黑体 CN Heavy"/>
          <a:ea typeface="思源黑体"/>
          <a:cs typeface="思源黑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思源黑体 CN Heavy"/>
          <a:ea typeface="思源黑体"/>
          <a:cs typeface="思源黑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思源黑体 CN Heavy"/>
          <a:ea typeface="思源黑体"/>
          <a:cs typeface="思源黑体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思源黑体 CN Heavy"/>
          <a:ea typeface="思源黑体"/>
          <a:cs typeface="思源黑体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思源黑体 CN Heavy"/>
          <a:ea typeface="思源黑体"/>
          <a:cs typeface="思源黑体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思源黑体 CN Heavy"/>
          <a:ea typeface="思源黑体"/>
          <a:cs typeface="思源黑体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思源黑体 CN Heavy"/>
          <a:ea typeface="思源黑体"/>
          <a:cs typeface="思源黑体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思源黑体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思源黑体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思源黑体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思源黑体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思源黑体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1" Type="http://schemas.openxmlformats.org/officeDocument/2006/relationships/hyperlink" Target="https://topic.wanfangdata.com.cn/index.do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tags" Target="../tags/tag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tags" Target="../tags/tag8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1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tags" Target="../tags/tag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tags" Target="../tags/tag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39.jpeg"/><Relationship Id="rId1" Type="http://schemas.openxmlformats.org/officeDocument/2006/relationships/tags" Target="../tags/tag11.xml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tags" Target="../tags/tag15.xml"/><Relationship Id="rId3" Type="http://schemas.openxmlformats.org/officeDocument/2006/relationships/image" Target="../media/image42.png"/><Relationship Id="rId2" Type="http://schemas.openxmlformats.org/officeDocument/2006/relationships/tags" Target="../tags/tag14.xml"/><Relationship Id="rId1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3" Type="http://schemas.openxmlformats.org/officeDocument/2006/relationships/tags" Target="../tags/tag19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05435" y="2435225"/>
            <a:ext cx="11692890" cy="18148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万方趣学之旅</a:t>
            </a:r>
            <a:r>
              <a:rPr lang="en-US" altLang="zh-CN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——知识服务平台应用解析</a:t>
            </a:r>
            <a:endParaRPr lang="en-US" altLang="zh-CN" sz="4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p>
            <a:pPr algn="ctr"/>
            <a:r>
              <a:rPr lang="zh-CN" altLang="en-US" dirty="0" smtClean="0">
                <a:sym typeface="+mn-ea"/>
              </a:rPr>
              <a:t>论文选题的基本原则</a:t>
            </a: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23340" y="1246505"/>
            <a:ext cx="9544685" cy="193802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ts val="3000"/>
              </a:lnSpc>
            </a:pPr>
            <a:r>
              <a:rPr lang="zh-CN" altLang="en-US" sz="2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可实现原则</a:t>
            </a:r>
            <a:endParaRPr lang="zh-CN" altLang="en-US" sz="24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30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保证所有题目是在有限时间内能够完成的题目。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ts val="3000"/>
              </a:lnSpc>
              <a:buClrTx/>
              <a:buSzTx/>
              <a:buFontTx/>
            </a:pPr>
            <a:r>
              <a:rPr lang="zh-CN" altLang="en-US" sz="2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创新性原则</a:t>
            </a:r>
            <a:endParaRPr lang="zh-CN" altLang="en-US" sz="24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30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要做别人没有做过的工作，不能照搬照抄他人研究。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2400"/>
              </a:lnSpc>
            </a:pP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副标题 1"/>
          <p:cNvSpPr/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b="20311"/>
          <a:stretch>
            <a:fillRect/>
          </a:stretch>
        </p:blipFill>
        <p:spPr>
          <a:xfrm flipH="1">
            <a:off x="433070" y="3447415"/>
            <a:ext cx="2857500" cy="2277110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3406140" y="3312160"/>
            <a:ext cx="7085330" cy="695960"/>
          </a:xfrm>
          <a:prstGeom prst="wedgeRoundRectCallout">
            <a:avLst>
              <a:gd name="adj1" fmla="val -53280"/>
              <a:gd name="adj2" fmla="val 91697"/>
              <a:gd name="adj3" fmla="val 16667"/>
            </a:avLst>
          </a:prstGeom>
          <a:solidFill>
            <a:schemeClr val="bg1"/>
          </a:solidFill>
          <a:ln w="0" cmpd="sng">
            <a:solidFill>
              <a:srgbClr val="342B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836670" y="3422015"/>
            <a:ext cx="6174105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ts val="30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题目：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后羿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级后穿越到绝地求生中，能否吃鸡？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79925" y="5524500"/>
            <a:ext cx="4684395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ts val="3000"/>
              </a:lnSpc>
            </a:pP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浅谈《王者荣耀》手游的营销策略与借鉴</a:t>
            </a:r>
            <a:endParaRPr lang="zh-CN" altLang="en-US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17035" y="4711065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穿越无法实现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561455" y="4711065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游戏内容借鉴？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06155" y="4711065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运营方式借鉴？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5465" y="5724525"/>
            <a:ext cx="19234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又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来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endParaRPr 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rcRect b="20289"/>
          <a:stretch>
            <a:fillRect/>
          </a:stretch>
        </p:blipFill>
        <p:spPr>
          <a:xfrm>
            <a:off x="433070" y="3447415"/>
            <a:ext cx="2857500" cy="2277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/>
      <p:bldP spid="12" grpId="0"/>
      <p:bldP spid="13" grpId="0"/>
      <p:bldP spid="8" grpId="0"/>
      <p:bldP spid="11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668020" y="1562735"/>
            <a:ext cx="10363835" cy="4579620"/>
          </a:xfrm>
          <a:prstGeom prst="roundRect">
            <a:avLst/>
          </a:prstGeom>
          <a:solidFill>
            <a:schemeClr val="bg1"/>
          </a:solidFill>
          <a:ln w="19050" cmpd="sng">
            <a:solidFill>
              <a:srgbClr val="342B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p>
            <a:pPr algn="ctr"/>
            <a:r>
              <a:rPr lang="zh-CN" altLang="en-US" dirty="0" smtClean="0">
                <a:sym typeface="+mn-ea"/>
              </a:rPr>
              <a:t>如何选题？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268730" y="1888490"/>
            <a:ext cx="9544685" cy="378460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200000"/>
              </a:lnSpc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（一）、选题的依据是什么？</a:t>
            </a:r>
            <a:r>
              <a:rPr lang="en-US" alt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选题的意义和政策背景。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（二）、为什么选择这个领域进行研究？</a:t>
            </a:r>
            <a:r>
              <a:rPr lang="en-US" alt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该选题领域还存在哪些问题。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（三）、选题的主观因素是什么？</a:t>
            </a:r>
            <a:r>
              <a:rPr lang="en-US" alt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个人的兴趣爱好和擅长什么。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（四）、选题的解决方案？</a:t>
            </a:r>
            <a:r>
              <a:rPr lang="en-US" alt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有什么新的方法和思路，对旧方法如何做改进。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（五）、选题的现状？</a:t>
            </a:r>
            <a:r>
              <a:rPr lang="en-US" alt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前沿发展方向，主流领域研究是否饱和。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（六）、选题的意义？</a:t>
            </a:r>
            <a:r>
              <a:rPr lang="en-US" alt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理论意义和实践意义。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08075" y="1877695"/>
            <a:ext cx="9723755" cy="37846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pPr>
              <a:lnSpc>
                <a:spcPct val="200000"/>
              </a:lnSpc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（一）、</a:t>
            </a:r>
            <a:r>
              <a:rPr 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回溯学术脉络</a:t>
            </a:r>
            <a:r>
              <a:rPr lang="en-US" alt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了解研究随时间的演化关系，与学科领域整体发展趋势；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（二）、</a:t>
            </a:r>
            <a:r>
              <a:rPr 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追踪研究前沿</a:t>
            </a:r>
            <a:r>
              <a:rPr lang="en-US" alt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评测已定选题的新颖性有多少同行在研究；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（三）、</a:t>
            </a:r>
            <a:r>
              <a:rPr 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拓展研究边界</a:t>
            </a:r>
            <a:r>
              <a:rPr lang="en-US" alt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从学科渗透、交叉地带寻找新的课题；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（四）、</a:t>
            </a:r>
            <a:r>
              <a:rPr 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发掘新兴主题</a:t>
            </a:r>
            <a:r>
              <a:rPr lang="en-US" alt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处于快速成长阶段未来可能成为热点的主题；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（五）、</a:t>
            </a:r>
            <a:r>
              <a:rPr 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新颖性评测</a:t>
            </a:r>
            <a:r>
              <a:rPr lang="en-US" alt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掌握学科领域中较先进，具有研究价值的选题方向；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（六）、</a:t>
            </a:r>
            <a:r>
              <a:rPr 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选题拓展（灵感池）</a:t>
            </a:r>
            <a:r>
              <a:rPr lang="en-US" alt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发现关联研究点，进一步细化或拓展选题方向。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820000" flipH="1">
            <a:off x="9467850" y="4405630"/>
            <a:ext cx="2981325" cy="2981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p>
            <a:pPr algn="ctr"/>
            <a:r>
              <a:rPr lang="zh-CN" altLang="en-US" dirty="0" smtClean="0">
                <a:sym typeface="+mn-ea"/>
              </a:rPr>
              <a:t>经典案例与工具推荐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6" name="原创设计师QQ598969553             _6"/>
          <p:cNvSpPr>
            <a:spLocks noChangeArrowheads="1"/>
          </p:cNvSpPr>
          <p:nvPr/>
        </p:nvSpPr>
        <p:spPr bwMode="auto">
          <a:xfrm>
            <a:off x="697230" y="1249680"/>
            <a:ext cx="9970135" cy="96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万方选题</a:t>
            </a:r>
            <a:r>
              <a:rPr lang="en-US" altLang="zh-CN" sz="1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zh-CN" sz="1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zh-CN" altLang="zh-CN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高校老师、学生</a:t>
            </a:r>
            <a: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zh-CN" altLang="zh-CN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具有科研选题需求的</a:t>
            </a:r>
            <a: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科研人员</a:t>
            </a:r>
            <a:r>
              <a:rPr lang="zh-CN" altLang="zh-CN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提供高价值选题发现、已定选题新颖性评测、高质量论文推荐等选题支撑服务</a:t>
            </a:r>
            <a:r>
              <a:rPr lang="zh-CN" altLang="en-US" sz="1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，切实解决选题过程中的</a:t>
            </a:r>
            <a:r>
              <a:rPr lang="zh-CN" altLang="en-US" sz="1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痛点问题</a:t>
            </a:r>
            <a:r>
              <a:rPr lang="zh-CN" altLang="zh-CN" sz="1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8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7" name="图片 56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260" y="2778760"/>
            <a:ext cx="7523480" cy="39243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4088066" y="2318544"/>
            <a:ext cx="384048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400" dirty="0" smtClean="0"/>
              <a:t>topic.wanfangdata.com.cn</a:t>
            </a:r>
            <a:endParaRPr lang="en-US" altLang="zh-CN" sz="2400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0" y="146565"/>
            <a:ext cx="12192000" cy="468353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功能结构</a:t>
            </a:r>
            <a:endParaRPr lang="zh-CN" altLang="en-US" sz="26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96719" y="1198029"/>
            <a:ext cx="11598561" cy="4032037"/>
            <a:chOff x="222539" y="1271747"/>
            <a:chExt cx="8698921" cy="302402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22539" y="1271747"/>
              <a:ext cx="8566205" cy="3024028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7429499" y="2286000"/>
              <a:ext cx="1491961" cy="2528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学科渗透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" name="灯片编号占位符 3"/>
          <p:cNvSpPr txBox="1"/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fld id="{5DD3DB80-B894-403A-B48E-6FDC1A72010E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/>
          <p:cNvSpPr txBox="1"/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D3DB80-B894-403A-B48E-6FDC1A72010E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原创设计师QQ598969553             _5"/>
          <p:cNvGraphicFramePr/>
          <p:nvPr/>
        </p:nvGraphicFramePr>
        <p:xfrm>
          <a:off x="4337880" y="1609657"/>
          <a:ext cx="3516243" cy="3615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7" name="原创设计师QQ598969553             _6"/>
          <p:cNvGrpSpPr/>
          <p:nvPr/>
        </p:nvGrpSpPr>
        <p:grpSpPr>
          <a:xfrm>
            <a:off x="4590019" y="2194200"/>
            <a:ext cx="3770856" cy="3770856"/>
            <a:chOff x="3491329" y="1261482"/>
            <a:chExt cx="3006725" cy="3006726"/>
          </a:xfrm>
        </p:grpSpPr>
        <p:grpSp>
          <p:nvGrpSpPr>
            <p:cNvPr id="8" name="组合 6"/>
            <p:cNvGrpSpPr/>
            <p:nvPr/>
          </p:nvGrpSpPr>
          <p:grpSpPr>
            <a:xfrm rot="900000">
              <a:off x="3491329" y="1261482"/>
              <a:ext cx="3006725" cy="3006726"/>
              <a:chOff x="3491329" y="1261482"/>
              <a:chExt cx="3006725" cy="3006726"/>
            </a:xfrm>
          </p:grpSpPr>
          <p:grpSp>
            <p:nvGrpSpPr>
              <p:cNvPr id="10" name="组合 8"/>
              <p:cNvGrpSpPr/>
              <p:nvPr/>
            </p:nvGrpSpPr>
            <p:grpSpPr>
              <a:xfrm>
                <a:off x="5015329" y="2787070"/>
                <a:ext cx="1482725" cy="1481138"/>
                <a:chOff x="4549776" y="2547938"/>
                <a:chExt cx="1482725" cy="1481138"/>
              </a:xfrm>
            </p:grpSpPr>
            <p:sp>
              <p:nvSpPr>
                <p:cNvPr id="12" name="Freeform 5"/>
                <p:cNvSpPr/>
                <p:nvPr/>
              </p:nvSpPr>
              <p:spPr bwMode="auto">
                <a:xfrm>
                  <a:off x="4735513" y="2732088"/>
                  <a:ext cx="538163" cy="538163"/>
                </a:xfrm>
                <a:custGeom>
                  <a:avLst/>
                  <a:gdLst>
                    <a:gd name="T0" fmla="*/ 339 w 339"/>
                    <a:gd name="T1" fmla="*/ 270 h 339"/>
                    <a:gd name="T2" fmla="*/ 270 w 339"/>
                    <a:gd name="T3" fmla="*/ 339 h 339"/>
                    <a:gd name="T4" fmla="*/ 0 w 339"/>
                    <a:gd name="T5" fmla="*/ 71 h 339"/>
                    <a:gd name="T6" fmla="*/ 70 w 339"/>
                    <a:gd name="T7" fmla="*/ 0 h 339"/>
                    <a:gd name="T8" fmla="*/ 339 w 339"/>
                    <a:gd name="T9" fmla="*/ 270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9" h="339">
                      <a:moveTo>
                        <a:pt x="339" y="270"/>
                      </a:moveTo>
                      <a:lnTo>
                        <a:pt x="270" y="339"/>
                      </a:lnTo>
                      <a:lnTo>
                        <a:pt x="0" y="71"/>
                      </a:lnTo>
                      <a:lnTo>
                        <a:pt x="70" y="0"/>
                      </a:lnTo>
                      <a:lnTo>
                        <a:pt x="339" y="270"/>
                      </a:lnTo>
                      <a:close/>
                    </a:path>
                  </a:pathLst>
                </a:custGeom>
                <a:solidFill>
                  <a:srgbClr val="9494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100" dirty="0"/>
                </a:p>
              </p:txBody>
            </p:sp>
            <p:sp>
              <p:nvSpPr>
                <p:cNvPr id="13" name="Freeform 6"/>
                <p:cNvSpPr/>
                <p:nvPr/>
              </p:nvSpPr>
              <p:spPr bwMode="auto">
                <a:xfrm>
                  <a:off x="4549776" y="2547938"/>
                  <a:ext cx="388938" cy="388938"/>
                </a:xfrm>
                <a:custGeom>
                  <a:avLst/>
                  <a:gdLst>
                    <a:gd name="T0" fmla="*/ 188 w 197"/>
                    <a:gd name="T1" fmla="*/ 77 h 197"/>
                    <a:gd name="T2" fmla="*/ 188 w 197"/>
                    <a:gd name="T3" fmla="*/ 111 h 197"/>
                    <a:gd name="T4" fmla="*/ 112 w 197"/>
                    <a:gd name="T5" fmla="*/ 187 h 197"/>
                    <a:gd name="T6" fmla="*/ 78 w 197"/>
                    <a:gd name="T7" fmla="*/ 187 h 197"/>
                    <a:gd name="T8" fmla="*/ 10 w 197"/>
                    <a:gd name="T9" fmla="*/ 120 h 197"/>
                    <a:gd name="T10" fmla="*/ 10 w 197"/>
                    <a:gd name="T11" fmla="*/ 86 h 197"/>
                    <a:gd name="T12" fmla="*/ 86 w 197"/>
                    <a:gd name="T13" fmla="*/ 9 h 197"/>
                    <a:gd name="T14" fmla="*/ 120 w 197"/>
                    <a:gd name="T15" fmla="*/ 9 h 197"/>
                    <a:gd name="T16" fmla="*/ 188 w 197"/>
                    <a:gd name="T17" fmla="*/ 77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7" h="197">
                      <a:moveTo>
                        <a:pt x="188" y="77"/>
                      </a:moveTo>
                      <a:cubicBezTo>
                        <a:pt x="197" y="87"/>
                        <a:pt x="197" y="102"/>
                        <a:pt x="188" y="111"/>
                      </a:cubicBezTo>
                      <a:cubicBezTo>
                        <a:pt x="112" y="187"/>
                        <a:pt x="112" y="187"/>
                        <a:pt x="112" y="187"/>
                      </a:cubicBezTo>
                      <a:cubicBezTo>
                        <a:pt x="102" y="197"/>
                        <a:pt x="87" y="197"/>
                        <a:pt x="78" y="187"/>
                      </a:cubicBezTo>
                      <a:cubicBezTo>
                        <a:pt x="10" y="120"/>
                        <a:pt x="10" y="120"/>
                        <a:pt x="10" y="120"/>
                      </a:cubicBezTo>
                      <a:cubicBezTo>
                        <a:pt x="0" y="110"/>
                        <a:pt x="0" y="95"/>
                        <a:pt x="10" y="86"/>
                      </a:cubicBezTo>
                      <a:cubicBezTo>
                        <a:pt x="86" y="9"/>
                        <a:pt x="86" y="9"/>
                        <a:pt x="86" y="9"/>
                      </a:cubicBezTo>
                      <a:cubicBezTo>
                        <a:pt x="95" y="0"/>
                        <a:pt x="111" y="0"/>
                        <a:pt x="120" y="9"/>
                      </a:cubicBezTo>
                      <a:lnTo>
                        <a:pt x="188" y="77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100" dirty="0"/>
                </a:p>
              </p:txBody>
            </p:sp>
            <p:sp>
              <p:nvSpPr>
                <p:cNvPr id="14" name="Freeform 7"/>
                <p:cNvSpPr/>
                <p:nvPr/>
              </p:nvSpPr>
              <p:spPr bwMode="auto">
                <a:xfrm>
                  <a:off x="5057776" y="3052763"/>
                  <a:ext cx="974725" cy="976313"/>
                </a:xfrm>
                <a:custGeom>
                  <a:avLst/>
                  <a:gdLst>
                    <a:gd name="T0" fmla="*/ 86 w 494"/>
                    <a:gd name="T1" fmla="*/ 10 h 495"/>
                    <a:gd name="T2" fmla="*/ 41 w 494"/>
                    <a:gd name="T3" fmla="*/ 55 h 495"/>
                    <a:gd name="T4" fmla="*/ 31 w 494"/>
                    <a:gd name="T5" fmla="*/ 64 h 495"/>
                    <a:gd name="T6" fmla="*/ 26 w 494"/>
                    <a:gd name="T7" fmla="*/ 70 h 495"/>
                    <a:gd name="T8" fmla="*/ 9 w 494"/>
                    <a:gd name="T9" fmla="*/ 86 h 495"/>
                    <a:gd name="T10" fmla="*/ 9 w 494"/>
                    <a:gd name="T11" fmla="*/ 120 h 495"/>
                    <a:gd name="T12" fmla="*/ 374 w 494"/>
                    <a:gd name="T13" fmla="*/ 485 h 495"/>
                    <a:gd name="T14" fmla="*/ 408 w 494"/>
                    <a:gd name="T15" fmla="*/ 485 h 495"/>
                    <a:gd name="T16" fmla="*/ 425 w 494"/>
                    <a:gd name="T17" fmla="*/ 469 h 495"/>
                    <a:gd name="T18" fmla="*/ 430 w 494"/>
                    <a:gd name="T19" fmla="*/ 463 h 495"/>
                    <a:gd name="T20" fmla="*/ 440 w 494"/>
                    <a:gd name="T21" fmla="*/ 454 h 495"/>
                    <a:gd name="T22" fmla="*/ 485 w 494"/>
                    <a:gd name="T23" fmla="*/ 409 h 495"/>
                    <a:gd name="T24" fmla="*/ 485 w 494"/>
                    <a:gd name="T25" fmla="*/ 375 h 495"/>
                    <a:gd name="T26" fmla="*/ 119 w 494"/>
                    <a:gd name="T27" fmla="*/ 10 h 495"/>
                    <a:gd name="T28" fmla="*/ 86 w 494"/>
                    <a:gd name="T29" fmla="*/ 10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94" h="495">
                      <a:moveTo>
                        <a:pt x="86" y="10"/>
                      </a:moveTo>
                      <a:cubicBezTo>
                        <a:pt x="41" y="55"/>
                        <a:pt x="41" y="55"/>
                        <a:pt x="41" y="55"/>
                      </a:cubicBezTo>
                      <a:cubicBezTo>
                        <a:pt x="31" y="64"/>
                        <a:pt x="31" y="64"/>
                        <a:pt x="31" y="64"/>
                      </a:cubicBez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9" y="86"/>
                        <a:pt x="9" y="86"/>
                        <a:pt x="9" y="86"/>
                      </a:cubicBezTo>
                      <a:cubicBezTo>
                        <a:pt x="0" y="95"/>
                        <a:pt x="0" y="111"/>
                        <a:pt x="9" y="120"/>
                      </a:cubicBezTo>
                      <a:cubicBezTo>
                        <a:pt x="374" y="485"/>
                        <a:pt x="374" y="485"/>
                        <a:pt x="374" y="485"/>
                      </a:cubicBezTo>
                      <a:cubicBezTo>
                        <a:pt x="384" y="495"/>
                        <a:pt x="399" y="495"/>
                        <a:pt x="408" y="485"/>
                      </a:cubicBezTo>
                      <a:cubicBezTo>
                        <a:pt x="425" y="469"/>
                        <a:pt x="425" y="469"/>
                        <a:pt x="425" y="469"/>
                      </a:cubicBezTo>
                      <a:cubicBezTo>
                        <a:pt x="430" y="463"/>
                        <a:pt x="430" y="463"/>
                        <a:pt x="430" y="463"/>
                      </a:cubicBezTo>
                      <a:cubicBezTo>
                        <a:pt x="440" y="454"/>
                        <a:pt x="440" y="454"/>
                        <a:pt x="440" y="454"/>
                      </a:cubicBezTo>
                      <a:cubicBezTo>
                        <a:pt x="485" y="409"/>
                        <a:pt x="485" y="409"/>
                        <a:pt x="485" y="409"/>
                      </a:cubicBezTo>
                      <a:cubicBezTo>
                        <a:pt x="494" y="399"/>
                        <a:pt x="494" y="384"/>
                        <a:pt x="485" y="375"/>
                      </a:cubicBezTo>
                      <a:cubicBezTo>
                        <a:pt x="119" y="10"/>
                        <a:pt x="119" y="10"/>
                        <a:pt x="119" y="10"/>
                      </a:cubicBezTo>
                      <a:cubicBezTo>
                        <a:pt x="110" y="0"/>
                        <a:pt x="95" y="0"/>
                        <a:pt x="86" y="10"/>
                      </a:cubicBezTo>
                      <a:close/>
                    </a:path>
                  </a:pathLst>
                </a:custGeom>
                <a:solidFill>
                  <a:srgbClr val="7676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100" dirty="0"/>
                </a:p>
              </p:txBody>
            </p:sp>
            <p:sp>
              <p:nvSpPr>
                <p:cNvPr id="15" name="Freeform 8"/>
                <p:cNvSpPr/>
                <p:nvPr/>
              </p:nvSpPr>
              <p:spPr bwMode="auto">
                <a:xfrm>
                  <a:off x="5057776" y="3190875"/>
                  <a:ext cx="838200" cy="838200"/>
                </a:xfrm>
                <a:custGeom>
                  <a:avLst/>
                  <a:gdLst>
                    <a:gd name="T0" fmla="*/ 9 w 425"/>
                    <a:gd name="T1" fmla="*/ 16 h 425"/>
                    <a:gd name="T2" fmla="*/ 9 w 425"/>
                    <a:gd name="T3" fmla="*/ 50 h 425"/>
                    <a:gd name="T4" fmla="*/ 374 w 425"/>
                    <a:gd name="T5" fmla="*/ 415 h 425"/>
                    <a:gd name="T6" fmla="*/ 408 w 425"/>
                    <a:gd name="T7" fmla="*/ 415 h 425"/>
                    <a:gd name="T8" fmla="*/ 425 w 425"/>
                    <a:gd name="T9" fmla="*/ 399 h 425"/>
                    <a:gd name="T10" fmla="*/ 26 w 425"/>
                    <a:gd name="T11" fmla="*/ 0 h 425"/>
                    <a:gd name="T12" fmla="*/ 9 w 425"/>
                    <a:gd name="T13" fmla="*/ 16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5" h="425">
                      <a:moveTo>
                        <a:pt x="9" y="16"/>
                      </a:moveTo>
                      <a:cubicBezTo>
                        <a:pt x="0" y="25"/>
                        <a:pt x="0" y="41"/>
                        <a:pt x="9" y="50"/>
                      </a:cubicBezTo>
                      <a:cubicBezTo>
                        <a:pt x="374" y="415"/>
                        <a:pt x="374" y="415"/>
                        <a:pt x="374" y="415"/>
                      </a:cubicBezTo>
                      <a:cubicBezTo>
                        <a:pt x="384" y="425"/>
                        <a:pt x="399" y="425"/>
                        <a:pt x="408" y="415"/>
                      </a:cubicBezTo>
                      <a:cubicBezTo>
                        <a:pt x="425" y="399"/>
                        <a:pt x="425" y="399"/>
                        <a:pt x="425" y="399"/>
                      </a:cubicBezTo>
                      <a:cubicBezTo>
                        <a:pt x="26" y="0"/>
                        <a:pt x="26" y="0"/>
                        <a:pt x="26" y="0"/>
                      </a:cubicBezTo>
                      <a:lnTo>
                        <a:pt x="9" y="16"/>
                      </a:lnTo>
                      <a:close/>
                    </a:path>
                  </a:pathLst>
                </a:custGeom>
                <a:solidFill>
                  <a:srgbClr val="5A5A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100" dirty="0"/>
                </a:p>
              </p:txBody>
            </p:sp>
            <p:sp>
              <p:nvSpPr>
                <p:cNvPr id="16" name="Freeform 9"/>
                <p:cNvSpPr/>
                <p:nvPr/>
              </p:nvSpPr>
              <p:spPr bwMode="auto">
                <a:xfrm>
                  <a:off x="5118101" y="3162300"/>
                  <a:ext cx="806450" cy="804863"/>
                </a:xfrm>
                <a:custGeom>
                  <a:avLst/>
                  <a:gdLst>
                    <a:gd name="T0" fmla="*/ 0 w 508"/>
                    <a:gd name="T1" fmla="*/ 11 h 507"/>
                    <a:gd name="T2" fmla="*/ 496 w 508"/>
                    <a:gd name="T3" fmla="*/ 507 h 507"/>
                    <a:gd name="T4" fmla="*/ 508 w 508"/>
                    <a:gd name="T5" fmla="*/ 496 h 507"/>
                    <a:gd name="T6" fmla="*/ 13 w 508"/>
                    <a:gd name="T7" fmla="*/ 0 h 507"/>
                    <a:gd name="T8" fmla="*/ 0 w 508"/>
                    <a:gd name="T9" fmla="*/ 11 h 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8" h="507">
                      <a:moveTo>
                        <a:pt x="0" y="11"/>
                      </a:moveTo>
                      <a:lnTo>
                        <a:pt x="496" y="507"/>
                      </a:lnTo>
                      <a:lnTo>
                        <a:pt x="508" y="496"/>
                      </a:lnTo>
                      <a:lnTo>
                        <a:pt x="13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5A5A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100" dirty="0"/>
                </a:p>
              </p:txBody>
            </p:sp>
            <p:sp>
              <p:nvSpPr>
                <p:cNvPr id="17" name="Freeform 10"/>
                <p:cNvSpPr/>
                <p:nvPr/>
              </p:nvSpPr>
              <p:spPr bwMode="auto">
                <a:xfrm>
                  <a:off x="4619626" y="2768600"/>
                  <a:ext cx="182563" cy="168275"/>
                </a:xfrm>
                <a:custGeom>
                  <a:avLst/>
                  <a:gdLst>
                    <a:gd name="T0" fmla="*/ 0 w 93"/>
                    <a:gd name="T1" fmla="*/ 33 h 85"/>
                    <a:gd name="T2" fmla="*/ 43 w 93"/>
                    <a:gd name="T3" fmla="*/ 75 h 85"/>
                    <a:gd name="T4" fmla="*/ 77 w 93"/>
                    <a:gd name="T5" fmla="*/ 75 h 85"/>
                    <a:gd name="T6" fmla="*/ 93 w 93"/>
                    <a:gd name="T7" fmla="*/ 59 h 85"/>
                    <a:gd name="T8" fmla="*/ 34 w 93"/>
                    <a:gd name="T9" fmla="*/ 0 h 85"/>
                    <a:gd name="T10" fmla="*/ 0 w 93"/>
                    <a:gd name="T11" fmla="*/ 33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" h="85">
                      <a:moveTo>
                        <a:pt x="0" y="33"/>
                      </a:moveTo>
                      <a:cubicBezTo>
                        <a:pt x="43" y="75"/>
                        <a:pt x="43" y="75"/>
                        <a:pt x="43" y="75"/>
                      </a:cubicBezTo>
                      <a:cubicBezTo>
                        <a:pt x="52" y="85"/>
                        <a:pt x="67" y="85"/>
                        <a:pt x="77" y="75"/>
                      </a:cubicBezTo>
                      <a:cubicBezTo>
                        <a:pt x="93" y="59"/>
                        <a:pt x="93" y="59"/>
                        <a:pt x="93" y="59"/>
                      </a:cubicBezTo>
                      <a:cubicBezTo>
                        <a:pt x="34" y="0"/>
                        <a:pt x="34" y="0"/>
                        <a:pt x="34" y="0"/>
                      </a:cubicBez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B8B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100" dirty="0"/>
                </a:p>
              </p:txBody>
            </p:sp>
            <p:sp>
              <p:nvSpPr>
                <p:cNvPr id="18" name="Freeform 11"/>
                <p:cNvSpPr/>
                <p:nvPr/>
              </p:nvSpPr>
              <p:spPr bwMode="auto">
                <a:xfrm>
                  <a:off x="4699001" y="2740025"/>
                  <a:ext cx="133350" cy="133350"/>
                </a:xfrm>
                <a:custGeom>
                  <a:avLst/>
                  <a:gdLst>
                    <a:gd name="T0" fmla="*/ 0 w 84"/>
                    <a:gd name="T1" fmla="*/ 11 h 84"/>
                    <a:gd name="T2" fmla="*/ 73 w 84"/>
                    <a:gd name="T3" fmla="*/ 84 h 84"/>
                    <a:gd name="T4" fmla="*/ 84 w 84"/>
                    <a:gd name="T5" fmla="*/ 73 h 84"/>
                    <a:gd name="T6" fmla="*/ 11 w 84"/>
                    <a:gd name="T7" fmla="*/ 0 h 84"/>
                    <a:gd name="T8" fmla="*/ 0 w 84"/>
                    <a:gd name="T9" fmla="*/ 1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84">
                      <a:moveTo>
                        <a:pt x="0" y="11"/>
                      </a:moveTo>
                      <a:lnTo>
                        <a:pt x="73" y="84"/>
                      </a:lnTo>
                      <a:lnTo>
                        <a:pt x="84" y="73"/>
                      </a:lnTo>
                      <a:lnTo>
                        <a:pt x="11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8B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/>
                <a:lstStyle/>
                <a:p>
                  <a:endParaRPr lang="zh-CN" altLang="en-US" sz="100" dirty="0"/>
                </a:p>
              </p:txBody>
            </p:sp>
          </p:grpSp>
          <p:sp>
            <p:nvSpPr>
              <p:cNvPr id="11" name="Freeform 12"/>
              <p:cNvSpPr/>
              <p:nvPr/>
            </p:nvSpPr>
            <p:spPr bwMode="auto">
              <a:xfrm>
                <a:off x="3491329" y="1261482"/>
                <a:ext cx="2147888" cy="2147888"/>
              </a:xfrm>
              <a:custGeom>
                <a:avLst/>
                <a:gdLst>
                  <a:gd name="T0" fmla="*/ 895 w 1089"/>
                  <a:gd name="T1" fmla="*/ 194 h 1089"/>
                  <a:gd name="T2" fmla="*/ 895 w 1089"/>
                  <a:gd name="T3" fmla="*/ 895 h 1089"/>
                  <a:gd name="T4" fmla="*/ 193 w 1089"/>
                  <a:gd name="T5" fmla="*/ 895 h 1089"/>
                  <a:gd name="T6" fmla="*/ 193 w 1089"/>
                  <a:gd name="T7" fmla="*/ 194 h 1089"/>
                  <a:gd name="T8" fmla="*/ 895 w 1089"/>
                  <a:gd name="T9" fmla="*/ 194 h 1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9" h="1089">
                    <a:moveTo>
                      <a:pt x="895" y="194"/>
                    </a:moveTo>
                    <a:cubicBezTo>
                      <a:pt x="1089" y="388"/>
                      <a:pt x="1089" y="702"/>
                      <a:pt x="895" y="895"/>
                    </a:cubicBezTo>
                    <a:cubicBezTo>
                      <a:pt x="701" y="1089"/>
                      <a:pt x="387" y="1089"/>
                      <a:pt x="193" y="895"/>
                    </a:cubicBezTo>
                    <a:cubicBezTo>
                      <a:pt x="0" y="702"/>
                      <a:pt x="0" y="388"/>
                      <a:pt x="193" y="194"/>
                    </a:cubicBezTo>
                    <a:cubicBezTo>
                      <a:pt x="387" y="0"/>
                      <a:pt x="701" y="0"/>
                      <a:pt x="895" y="194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62560" tIns="81280" rIns="162560" bIns="81280" numCol="1" anchor="t" anchorCtr="0" compatLnSpc="1"/>
              <a:lstStyle/>
              <a:p>
                <a:endParaRPr lang="zh-CN" altLang="en-US" sz="100" dirty="0"/>
              </a:p>
            </p:txBody>
          </p:sp>
        </p:grpSp>
        <p:sp>
          <p:nvSpPr>
            <p:cNvPr id="9" name="Freeform 14"/>
            <p:cNvSpPr/>
            <p:nvPr/>
          </p:nvSpPr>
          <p:spPr bwMode="auto">
            <a:xfrm rot="900000">
              <a:off x="3761175" y="1308636"/>
              <a:ext cx="1858620" cy="1858618"/>
            </a:xfrm>
            <a:custGeom>
              <a:avLst/>
              <a:gdLst>
                <a:gd name="T0" fmla="*/ 809 w 984"/>
                <a:gd name="T1" fmla="*/ 175 h 983"/>
                <a:gd name="T2" fmla="*/ 809 w 984"/>
                <a:gd name="T3" fmla="*/ 809 h 983"/>
                <a:gd name="T4" fmla="*/ 175 w 984"/>
                <a:gd name="T5" fmla="*/ 809 h 983"/>
                <a:gd name="T6" fmla="*/ 175 w 984"/>
                <a:gd name="T7" fmla="*/ 175 h 983"/>
                <a:gd name="T8" fmla="*/ 809 w 984"/>
                <a:gd name="T9" fmla="*/ 175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4" h="983">
                  <a:moveTo>
                    <a:pt x="809" y="175"/>
                  </a:moveTo>
                  <a:cubicBezTo>
                    <a:pt x="984" y="350"/>
                    <a:pt x="984" y="634"/>
                    <a:pt x="809" y="809"/>
                  </a:cubicBezTo>
                  <a:cubicBezTo>
                    <a:pt x="634" y="983"/>
                    <a:pt x="350" y="983"/>
                    <a:pt x="175" y="809"/>
                  </a:cubicBezTo>
                  <a:cubicBezTo>
                    <a:pt x="0" y="634"/>
                    <a:pt x="0" y="350"/>
                    <a:pt x="175" y="175"/>
                  </a:cubicBezTo>
                  <a:cubicBezTo>
                    <a:pt x="350" y="0"/>
                    <a:pt x="634" y="0"/>
                    <a:pt x="809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100" dirty="0"/>
            </a:p>
          </p:txBody>
        </p:sp>
      </p:grpSp>
      <p:sp>
        <p:nvSpPr>
          <p:cNvPr id="19" name="原创设计师QQ598969553             _11"/>
          <p:cNvSpPr>
            <a:spLocks noChangeArrowheads="1"/>
          </p:cNvSpPr>
          <p:nvPr/>
        </p:nvSpPr>
        <p:spPr bwMode="auto">
          <a:xfrm>
            <a:off x="1604485" y="3934388"/>
            <a:ext cx="260355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21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读经典</a:t>
            </a:r>
            <a:endParaRPr lang="en-US" altLang="zh-CN" sz="21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通过阅读经典，掌握学科领域研究要点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原创设计师QQ598969553             _13"/>
          <p:cNvSpPr>
            <a:spLocks noChangeArrowheads="1"/>
          </p:cNvSpPr>
          <p:nvPr/>
        </p:nvSpPr>
        <p:spPr bwMode="auto">
          <a:xfrm>
            <a:off x="8075576" y="1968099"/>
            <a:ext cx="2719049" cy="150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21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读综述</a:t>
            </a:r>
            <a:endParaRPr lang="en-US" altLang="zh-CN" sz="21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整体把握学科领域的发展脉络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原创设计师QQ598969553             _15"/>
          <p:cNvSpPr>
            <a:spLocks noChangeArrowheads="1"/>
          </p:cNvSpPr>
          <p:nvPr/>
        </p:nvSpPr>
        <p:spPr bwMode="auto">
          <a:xfrm>
            <a:off x="8125553" y="3908551"/>
            <a:ext cx="31286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21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读大牛</a:t>
            </a:r>
            <a:endParaRPr lang="en-US" altLang="zh-CN" sz="21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阅读大牛文献，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跟踪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他们的学术动态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，预测未来方向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497528" y="1024835"/>
            <a:ext cx="5972495" cy="46037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</a:pPr>
            <a:r>
              <a:rPr lang="zh-CN" altLang="en-US" sz="1600" dirty="0">
                <a:solidFill>
                  <a:srgbClr val="CF0F6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刚进入新的学科领域，如何快速理解领域发展情况？</a:t>
            </a:r>
            <a:endParaRPr lang="zh-CN" altLang="en-US" sz="1600" dirty="0">
              <a:solidFill>
                <a:srgbClr val="CF0F6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原创设计师QQ598969553             _11"/>
          <p:cNvSpPr>
            <a:spLocks noChangeArrowheads="1"/>
          </p:cNvSpPr>
          <p:nvPr/>
        </p:nvSpPr>
        <p:spPr bwMode="auto">
          <a:xfrm>
            <a:off x="1749779" y="1993749"/>
            <a:ext cx="24582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21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读最新</a:t>
            </a:r>
            <a:endParaRPr lang="en-US" altLang="zh-CN" sz="21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了解学科领域最新研究进展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3489627" y="96972"/>
            <a:ext cx="8509175" cy="550336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精读：站在巨人肩膀上做科研</a:t>
            </a:r>
            <a:endParaRPr lang="zh-CN" altLang="en-US" sz="26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235391" y="3216635"/>
            <a:ext cx="1537805" cy="1092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文献精读</a:t>
            </a:r>
            <a:endParaRPr lang="en-US" altLang="zh-CN" sz="1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5852469"/>
          </a:xfrm>
          <a:prstGeom prst="rect">
            <a:avLst/>
          </a:prstGeom>
        </p:spPr>
      </p:pic>
      <p:sp>
        <p:nvSpPr>
          <p:cNvPr id="4" name="灯片编号占位符 3"/>
          <p:cNvSpPr txBox="1"/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fld id="{5DD3DB80-B894-403A-B48E-6FDC1A72010E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z="100" smtClean="0"/>
            </a:fld>
            <a:endParaRPr lang="zh-CN" altLang="en-US" sz="1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104" y="1"/>
            <a:ext cx="12192000" cy="65649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52" y="2327536"/>
            <a:ext cx="11580952" cy="44666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196" y="0"/>
            <a:ext cx="4586909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75005" y="1214120"/>
            <a:ext cx="10487660" cy="526224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200000"/>
              </a:lnSpc>
            </a:pPr>
            <a:r>
              <a:rPr lang="zh-CN" altLang="en-US" sz="2400" b="1" dirty="0" smtClean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 2" panose="05020102010507070707" pitchFamily="18" charset="2"/>
              </a:rPr>
              <a:t></a:t>
            </a:r>
            <a:r>
              <a:rPr lang="zh-CN" altLang="en-US" sz="2400" b="1" dirty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 2" panose="05020102010507070707" pitchFamily="18" charset="2"/>
              </a:rPr>
              <a:t>重点总结</a:t>
            </a:r>
            <a:r>
              <a:rPr lang="zh-CN" altLang="en-US" sz="2400" b="1" dirty="0" smtClean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en-US" altLang="zh-CN" sz="2400" b="1" dirty="0" smtClean="0">
              <a:solidFill>
                <a:srgbClr val="CB1C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文献精读模块中的文献，是根据情报计量学中的重要指标进行遴选的。遴选标准包括：</a:t>
            </a:r>
            <a:endParaRPr lang="en-US" altLang="zh-CN" b="1" dirty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优选所刊载期刊是核心</a:t>
            </a:r>
            <a:endParaRPr lang="en-US" altLang="zh-CN" b="1" dirty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论文的被引频次（反映学术影响力）排名靠前</a:t>
            </a:r>
            <a:endParaRPr lang="en-US" altLang="zh-CN" b="1" dirty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论文的下载量（反映用户关注度）排名靠前</a:t>
            </a:r>
            <a:endParaRPr lang="en-US" altLang="zh-CN" b="1" dirty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作者</a:t>
            </a:r>
            <a:r>
              <a:rPr lang="zh-CN" altLang="en-US" b="1" dirty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所在单位是双一流高校</a:t>
            </a:r>
            <a:endParaRPr lang="en-US" altLang="zh-CN" b="1" dirty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作者</a:t>
            </a:r>
            <a:r>
              <a:rPr lang="en-US" altLang="zh-CN" b="1" dirty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lang="zh-CN" altLang="en-US" b="1" dirty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指数排名靠前</a:t>
            </a:r>
            <a:endParaRPr lang="en-US" altLang="zh-CN" b="1" dirty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论文的发表时间限制</a:t>
            </a:r>
            <a:endParaRPr lang="en-US" altLang="zh-CN" b="1" dirty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</a:t>
            </a:r>
            <a:endParaRPr lang="en-US" altLang="zh-CN" b="1" dirty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p>
            <a:pPr algn="ctr"/>
            <a:r>
              <a:rPr lang="zh-CN" altLang="en-US" dirty="0" smtClean="0">
                <a:sym typeface="+mn-ea"/>
              </a:rPr>
              <a:t>经典案例与工具推荐</a:t>
            </a:r>
            <a:endParaRPr lang="zh-CN" altLang="en-US" dirty="0" smtClean="0">
              <a:sym typeface="+mn-ea"/>
            </a:endParaRPr>
          </a:p>
        </p:txBody>
      </p:sp>
      <p:pic>
        <p:nvPicPr>
          <p:cNvPr id="8" name="PA_图片 2" descr="C:\Users\Administrator\Desktop\ad3f7e530655b8c404dc0be75b2a4c05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duotone>
              <a:srgbClr val="5B9BD5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8182297" y="3114608"/>
            <a:ext cx="3722914" cy="372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3"/>
          <p:cNvSpPr txBox="1"/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D3DB80-B894-403A-B48E-6FDC1A72010E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原创设计师QQ598969553             _7"/>
          <p:cNvSpPr/>
          <p:nvPr/>
        </p:nvSpPr>
        <p:spPr bwMode="auto">
          <a:xfrm>
            <a:off x="4215693" y="2084281"/>
            <a:ext cx="3754267" cy="3307589"/>
          </a:xfrm>
          <a:custGeom>
            <a:avLst/>
            <a:gdLst>
              <a:gd name="T0" fmla="*/ 243 w 1370"/>
              <a:gd name="T1" fmla="*/ 0 h 1207"/>
              <a:gd name="T2" fmla="*/ 0 w 1370"/>
              <a:gd name="T3" fmla="*/ 523 h 1207"/>
              <a:gd name="T4" fmla="*/ 685 w 1370"/>
              <a:gd name="T5" fmla="*/ 1207 h 1207"/>
              <a:gd name="T6" fmla="*/ 1370 w 1370"/>
              <a:gd name="T7" fmla="*/ 523 h 1207"/>
              <a:gd name="T8" fmla="*/ 1127 w 1370"/>
              <a:gd name="T9" fmla="*/ 0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70" h="1207">
                <a:moveTo>
                  <a:pt x="243" y="0"/>
                </a:moveTo>
                <a:cubicBezTo>
                  <a:pt x="94" y="125"/>
                  <a:pt x="0" y="313"/>
                  <a:pt x="0" y="523"/>
                </a:cubicBezTo>
                <a:cubicBezTo>
                  <a:pt x="0" y="901"/>
                  <a:pt x="307" y="1207"/>
                  <a:pt x="685" y="1207"/>
                </a:cubicBezTo>
                <a:cubicBezTo>
                  <a:pt x="1063" y="1207"/>
                  <a:pt x="1370" y="901"/>
                  <a:pt x="1370" y="523"/>
                </a:cubicBezTo>
                <a:cubicBezTo>
                  <a:pt x="1370" y="313"/>
                  <a:pt x="1276" y="125"/>
                  <a:pt x="1127" y="0"/>
                </a:cubicBezTo>
              </a:path>
            </a:pathLst>
          </a:custGeom>
          <a:noFill/>
          <a:ln w="19050" cap="flat">
            <a:solidFill>
              <a:schemeClr val="accent2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100" dirty="0"/>
          </a:p>
        </p:txBody>
      </p:sp>
      <p:sp>
        <p:nvSpPr>
          <p:cNvPr id="28" name="原创设计师QQ598969553             _8"/>
          <p:cNvSpPr>
            <a:spLocks noChangeArrowheads="1"/>
          </p:cNvSpPr>
          <p:nvPr/>
        </p:nvSpPr>
        <p:spPr bwMode="auto">
          <a:xfrm>
            <a:off x="4463819" y="1943989"/>
            <a:ext cx="578272" cy="5782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sz="100" dirty="0">
                <a:solidFill>
                  <a:schemeClr val="bg1"/>
                </a:solidFill>
              </a:rPr>
              <a:t>1</a:t>
            </a:r>
            <a:endParaRPr lang="zh-CN" altLang="en-US" sz="100" dirty="0">
              <a:solidFill>
                <a:schemeClr val="bg1"/>
              </a:solidFill>
            </a:endParaRPr>
          </a:p>
        </p:txBody>
      </p:sp>
      <p:sp>
        <p:nvSpPr>
          <p:cNvPr id="29" name="原创设计师QQ598969553             _10"/>
          <p:cNvSpPr>
            <a:spLocks noChangeArrowheads="1"/>
          </p:cNvSpPr>
          <p:nvPr/>
        </p:nvSpPr>
        <p:spPr bwMode="auto">
          <a:xfrm>
            <a:off x="4318848" y="4287140"/>
            <a:ext cx="578272" cy="5782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sz="100" dirty="0">
                <a:solidFill>
                  <a:schemeClr val="bg1"/>
                </a:solidFill>
              </a:rPr>
              <a:t>2</a:t>
            </a:r>
            <a:endParaRPr lang="zh-CN" altLang="en-US" sz="100" dirty="0">
              <a:solidFill>
                <a:schemeClr val="bg1"/>
              </a:solidFill>
            </a:endParaRPr>
          </a:p>
        </p:txBody>
      </p:sp>
      <p:sp>
        <p:nvSpPr>
          <p:cNvPr id="30" name="原创设计师QQ598969553             _11"/>
          <p:cNvSpPr>
            <a:spLocks noChangeArrowheads="1"/>
          </p:cNvSpPr>
          <p:nvPr/>
        </p:nvSpPr>
        <p:spPr bwMode="auto">
          <a:xfrm>
            <a:off x="7108612" y="1943989"/>
            <a:ext cx="580949" cy="5782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sz="100" dirty="0">
                <a:solidFill>
                  <a:schemeClr val="bg1"/>
                </a:solidFill>
              </a:rPr>
              <a:t>4</a:t>
            </a:r>
            <a:endParaRPr lang="zh-CN" altLang="en-US" sz="100" dirty="0">
              <a:solidFill>
                <a:schemeClr val="bg1"/>
              </a:solidFill>
            </a:endParaRPr>
          </a:p>
        </p:txBody>
      </p:sp>
      <p:sp>
        <p:nvSpPr>
          <p:cNvPr id="31" name="原创设计师QQ598969553             _13"/>
          <p:cNvSpPr>
            <a:spLocks noChangeArrowheads="1"/>
          </p:cNvSpPr>
          <p:nvPr/>
        </p:nvSpPr>
        <p:spPr bwMode="auto">
          <a:xfrm>
            <a:off x="7290648" y="4287140"/>
            <a:ext cx="578272" cy="5782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vert="horz" wrap="square" lIns="0" tIns="0" rIns="0" bIns="0" numCol="1" anchor="t" anchorCtr="0" compatLnSpc="1"/>
          <a:lstStyle/>
          <a:p>
            <a:pPr algn="ctr"/>
            <a:r>
              <a:rPr lang="en-US" altLang="zh-CN" sz="100" dirty="0">
                <a:solidFill>
                  <a:schemeClr val="bg1"/>
                </a:solidFill>
              </a:rPr>
              <a:t>3</a:t>
            </a:r>
            <a:endParaRPr lang="zh-CN" altLang="en-US" sz="100" dirty="0">
              <a:solidFill>
                <a:schemeClr val="bg1"/>
              </a:solidFill>
            </a:endParaRPr>
          </a:p>
        </p:txBody>
      </p:sp>
      <p:sp>
        <p:nvSpPr>
          <p:cNvPr id="32" name="原创设计师QQ598969553             _14"/>
          <p:cNvSpPr>
            <a:spLocks noChangeArrowheads="1"/>
          </p:cNvSpPr>
          <p:nvPr/>
        </p:nvSpPr>
        <p:spPr bwMode="auto">
          <a:xfrm>
            <a:off x="8253132" y="4196172"/>
            <a:ext cx="3590524" cy="139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14630" indent="-214630" defTabSz="361315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86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发掘新兴主题</a:t>
            </a:r>
            <a:endParaRPr lang="es-ES" altLang="zh-CN" sz="186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>
              <a:lnSpc>
                <a:spcPct val="150000"/>
              </a:lnSpc>
              <a:spcBef>
                <a:spcPts val="300"/>
              </a:spcBef>
            </a:pP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学科领域中重要的处于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快速</a:t>
            </a: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成长阶段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未来可能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成为热点的主题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" name="原创设计师QQ598969553             _16"/>
          <p:cNvSpPr>
            <a:spLocks noChangeArrowheads="1"/>
          </p:cNvSpPr>
          <p:nvPr/>
        </p:nvSpPr>
        <p:spPr bwMode="auto">
          <a:xfrm>
            <a:off x="8253133" y="1953567"/>
            <a:ext cx="3065787" cy="139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86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拓展研究边界</a:t>
            </a:r>
            <a:endParaRPr lang="es-ES" altLang="zh-CN" sz="186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>
              <a:lnSpc>
                <a:spcPct val="150000"/>
              </a:lnSpc>
              <a:spcBef>
                <a:spcPts val="300"/>
              </a:spcBef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从</a:t>
            </a: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学科渗透、交叉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地带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寻找新的课题</a:t>
            </a:r>
            <a:endParaRPr lang="es-E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34" name="原创设计师QQ598969553             _17"/>
          <p:cNvSpPr>
            <a:spLocks noChangeArrowheads="1"/>
          </p:cNvSpPr>
          <p:nvPr/>
        </p:nvSpPr>
        <p:spPr bwMode="auto">
          <a:xfrm>
            <a:off x="602901" y="1878641"/>
            <a:ext cx="3442508" cy="177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14630" indent="-214630" algn="r" defTabSz="361315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86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回溯学术脉络</a:t>
            </a:r>
            <a:endParaRPr lang="es-ES" altLang="zh-CN" sz="186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>
              <a:lnSpc>
                <a:spcPct val="150000"/>
              </a:lnSpc>
              <a:spcBef>
                <a:spcPts val="300"/>
              </a:spcBef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了解</a:t>
            </a: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研究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热点</a:t>
            </a: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随时间的演化关系，及学科领域整体发展趋势</a:t>
            </a:r>
            <a:endParaRPr lang="es-E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1865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endParaRPr lang="en-US" altLang="zh-CN" sz="1865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原创设计师QQ598969553             _19"/>
          <p:cNvSpPr>
            <a:spLocks noChangeArrowheads="1"/>
          </p:cNvSpPr>
          <p:nvPr/>
        </p:nvSpPr>
        <p:spPr bwMode="auto">
          <a:xfrm>
            <a:off x="828637" y="4132052"/>
            <a:ext cx="3198537" cy="139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14630" indent="-214630" algn="r" defTabSz="361315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86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追踪研究前沿</a:t>
            </a:r>
            <a:endParaRPr lang="es-ES" altLang="zh-CN" sz="186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>
              <a:lnSpc>
                <a:spcPct val="150000"/>
              </a:lnSpc>
              <a:spcBef>
                <a:spcPts val="300"/>
              </a:spcBef>
            </a:pP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及时掌握学科领域中最先进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最具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研究价值的选题方向</a:t>
            </a:r>
            <a:endParaRPr lang="es-E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326493" y="3151125"/>
            <a:ext cx="1539240" cy="70739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选题发现</a:t>
            </a:r>
            <a:endParaRPr lang="en-US" altLang="zh-CN" sz="266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标题 1"/>
          <p:cNvSpPr txBox="1"/>
          <p:nvPr/>
        </p:nvSpPr>
        <p:spPr>
          <a:xfrm>
            <a:off x="3403600" y="96972"/>
            <a:ext cx="8592231" cy="550336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选题：寻找高价值选题方向</a:t>
            </a:r>
            <a:endParaRPr lang="zh-CN" altLang="en-US" sz="26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260035" y="978223"/>
            <a:ext cx="5618480" cy="42037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2135" dirty="0">
                <a:solidFill>
                  <a:srgbClr val="CF0F6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还没确定选题，如何发现高价值的选题方向？</a:t>
            </a:r>
            <a:endParaRPr lang="zh-CN" altLang="en-US" sz="2135" dirty="0">
              <a:solidFill>
                <a:srgbClr val="CF0F6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/>
      <p:bldP spid="33" grpId="0"/>
      <p:bldP spid="34" grpId="0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/>
          <p:cNvSpPr txBox="1"/>
          <p:nvPr/>
        </p:nvSpPr>
        <p:spPr>
          <a:xfrm>
            <a:off x="11480799" y="8320617"/>
            <a:ext cx="3879851" cy="275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D3DB80-B894-403A-B48E-6FDC1A72010E}" type="slidenum">
              <a:rPr lang="zh-CN" altLang="en-US" sz="2400" smtClean="0"/>
            </a:fld>
            <a:endParaRPr lang="zh-CN" altLang="en-US" sz="2400"/>
          </a:p>
        </p:txBody>
      </p:sp>
      <p:sp>
        <p:nvSpPr>
          <p:cNvPr id="3" name="原创设计师QQ598969553             _19"/>
          <p:cNvSpPr>
            <a:spLocks noChangeArrowheads="1"/>
          </p:cNvSpPr>
          <p:nvPr/>
        </p:nvSpPr>
        <p:spPr bwMode="auto">
          <a:xfrm>
            <a:off x="314199" y="3137756"/>
            <a:ext cx="4435405" cy="221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481965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气泡代表某一年分区间内热点研究主题，不同颜色代表不同主题，从左到右分别表示学术脉络知识图谱的不同时期，气泡面积与研究主题相关论文数成正比，气泡之间的连线代表主题之间的演化关系，线条粗细和主题之间的关联度成正比。</a:t>
            </a:r>
            <a:endParaRPr lang="zh-CN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chemeClr val="accent4"/>
                </a:solidFill>
                <a:latin typeface="+mn-ea"/>
              </a:rPr>
              <a:t>点击气泡，可查看对应主题相关高水平论文。</a:t>
            </a:r>
            <a:endParaRPr lang="es-ES" altLang="zh-CN" sz="1600" dirty="0">
              <a:solidFill>
                <a:schemeClr val="accent4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0313" y="1170608"/>
            <a:ext cx="4220210" cy="954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dirty="0">
                <a:solidFill>
                  <a:srgbClr val="0070C0"/>
                </a:solidFill>
              </a:rPr>
              <a:t>想对所研领域的发展历程建立全局理解</a:t>
            </a:r>
            <a:endParaRPr lang="en-US" altLang="zh-CN" sz="1865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865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1865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回溯学术脉络</a:t>
            </a:r>
            <a:endParaRPr lang="en-US" altLang="zh-CN" sz="1865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719" y="647308"/>
            <a:ext cx="7516283" cy="633866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94507" y="2572756"/>
            <a:ext cx="3840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+mn-ea"/>
                <a:sym typeface="Arial" panose="020B0604020202020204" pitchFamily="34" charset="0"/>
              </a:rPr>
              <a:t>算法：基于相同时间窗内的文献重叠计算</a:t>
            </a:r>
            <a:endParaRPr lang="zh-CN" altLang="en-US" sz="1600" dirty="0">
              <a:latin typeface="+mn-ea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207933" y="96972"/>
            <a:ext cx="6770264" cy="550336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）寻脉络</a:t>
            </a:r>
            <a:endParaRPr lang="zh-CN" altLang="en-US" sz="26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3"/>
          <p:cNvSpPr>
            <a:spLocks noGrp="1"/>
          </p:cNvSpPr>
          <p:nvPr>
            <p:ph type="title"/>
          </p:nvPr>
        </p:nvSpPr>
        <p:spPr>
          <a:xfrm>
            <a:off x="1981200" y="3106738"/>
            <a:ext cx="8229600" cy="644525"/>
          </a:xfrm>
          <a:noFill/>
          <a:ln>
            <a:noFill/>
          </a:ln>
        </p:spPr>
        <p:txBody>
          <a:bodyPr/>
          <a:lstStyle/>
          <a:p>
            <a:pPr eaLnBrk="1" hangingPunct="1"/>
            <a:endParaRPr lang="zh-CN" altLang="en-US" kern="1200" dirty="0">
              <a:solidFill>
                <a:srgbClr val="0B3C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思源黑体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/>
          <p:cNvSpPr txBox="1"/>
          <p:nvPr/>
        </p:nvSpPr>
        <p:spPr>
          <a:xfrm>
            <a:off x="11480799" y="8320617"/>
            <a:ext cx="3879851" cy="2751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D3DB80-B894-403A-B48E-6FDC1A72010E}" type="slidenum">
              <a:rPr lang="zh-CN" altLang="en-US" sz="2400" smtClean="0"/>
            </a:fld>
            <a:endParaRPr lang="zh-CN" altLang="en-US" sz="2400"/>
          </a:p>
        </p:txBody>
      </p:sp>
      <p:sp>
        <p:nvSpPr>
          <p:cNvPr id="3" name="原创设计师QQ598969553             _19"/>
          <p:cNvSpPr>
            <a:spLocks noChangeArrowheads="1"/>
          </p:cNvSpPr>
          <p:nvPr/>
        </p:nvSpPr>
        <p:spPr bwMode="auto">
          <a:xfrm>
            <a:off x="314199" y="3137756"/>
            <a:ext cx="4435405" cy="221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481965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气泡代表某一年分区间内热点研究主题，不同颜色代表不同主题，从左到右分别表示学术脉络知识图谱的不同时期，气泡面积与研究主题相关论文数成正比，气泡之间的连线代表主题之间的演化关系，线条粗细和主题之间的关联度成正比。</a:t>
            </a:r>
            <a:endParaRPr lang="zh-CN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chemeClr val="accent4"/>
                </a:solidFill>
                <a:latin typeface="+mn-ea"/>
              </a:rPr>
              <a:t>点击气泡，可查看对应主题相关高水平论文。</a:t>
            </a:r>
            <a:endParaRPr lang="es-ES" altLang="zh-CN" sz="1600" dirty="0">
              <a:solidFill>
                <a:schemeClr val="accent4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0313" y="1170608"/>
            <a:ext cx="4220210" cy="954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dirty="0">
                <a:solidFill>
                  <a:srgbClr val="0070C0"/>
                </a:solidFill>
              </a:rPr>
              <a:t>想对所研领域的发展历程建立全局理解</a:t>
            </a:r>
            <a:endParaRPr lang="en-US" altLang="zh-CN" sz="1865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865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1865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回溯学术脉络</a:t>
            </a:r>
            <a:endParaRPr lang="en-US" altLang="zh-CN" sz="1865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719" y="647308"/>
            <a:ext cx="7516283" cy="633866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94507" y="2572756"/>
            <a:ext cx="3840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+mn-ea"/>
                <a:sym typeface="Arial" panose="020B0604020202020204" pitchFamily="34" charset="0"/>
              </a:rPr>
              <a:t>算法：基于相同时间窗内的文献重叠计算</a:t>
            </a:r>
            <a:endParaRPr lang="zh-CN" altLang="en-US" sz="1600" dirty="0"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025" y="647308"/>
            <a:ext cx="5573976" cy="6722489"/>
          </a:xfrm>
          <a:prstGeom prst="rect">
            <a:avLst/>
          </a:prstGeom>
        </p:spPr>
      </p:pic>
      <p:sp>
        <p:nvSpPr>
          <p:cNvPr id="9" name="标题 1"/>
          <p:cNvSpPr txBox="1"/>
          <p:nvPr/>
        </p:nvSpPr>
        <p:spPr>
          <a:xfrm>
            <a:off x="4207933" y="96972"/>
            <a:ext cx="6770264" cy="550336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）寻脉络</a:t>
            </a:r>
            <a:endParaRPr lang="zh-CN" altLang="en-US" sz="26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p>
            <a:pPr algn="ctr"/>
            <a:r>
              <a:rPr lang="zh-CN" altLang="en-US" dirty="0" smtClean="0">
                <a:sym typeface="+mn-ea"/>
              </a:rPr>
              <a:t>经典案例与工具推荐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53540" y="2018030"/>
            <a:ext cx="8884920" cy="19380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 2" panose="05020102010507070707" pitchFamily="18" charset="2"/>
              </a:rPr>
              <a:t>重点总结</a:t>
            </a:r>
            <a:r>
              <a:rPr lang="zh-CN" altLang="en-US" sz="2400" b="1" dirty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en-US" altLang="zh-CN" sz="2400" b="1" dirty="0">
              <a:solidFill>
                <a:srgbClr val="CB1C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b="1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回溯学术脉络知识图谱中，如果从左到右四个时期内，关键词的气泡依次增大，说明该主题的研究量是逐渐增多的，呈现愈来愈热的趋势。</a:t>
            </a:r>
            <a:endParaRPr lang="en-US" altLang="zh-CN" b="1" dirty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PA_图片 2" descr="C:\Users\Administrator\Desktop\ad3f7e530655b8c404dc0be75b2a4c05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duotone>
              <a:srgbClr val="5B9BD5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8182297" y="3114608"/>
            <a:ext cx="3722914" cy="372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997213" y="1042069"/>
            <a:ext cx="6970183" cy="525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灯片编号占位符 3"/>
          <p:cNvSpPr txBox="1"/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D3DB80-B894-403A-B48E-6FDC1A72010E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原创设计师QQ598969553             _19"/>
          <p:cNvSpPr>
            <a:spLocks noChangeArrowheads="1"/>
          </p:cNvSpPr>
          <p:nvPr/>
        </p:nvSpPr>
        <p:spPr bwMode="auto">
          <a:xfrm>
            <a:off x="498235" y="978569"/>
            <a:ext cx="4397379" cy="129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想站在科学研究的最前沿发现突破型课题：</a:t>
            </a:r>
            <a:endParaRPr lang="en-US" altLang="zh-CN" sz="1865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865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——</a:t>
            </a:r>
            <a:r>
              <a:rPr lang="zh-CN" altLang="en-US" sz="1865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追踪研究前沿</a:t>
            </a:r>
            <a:endParaRPr lang="es-ES" altLang="zh-CN" sz="1865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5176" y="2934473"/>
            <a:ext cx="3998423" cy="267652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图中，每个前沿主题由一个气泡内的一组关键词来表达。例如：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机器人  农业机器人  采摘机器人  果蔬采摘  末端执行器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五个关键词共同表达一个前沿主题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：果蔬采摘农业机器人的相关研究。</a:t>
            </a:r>
            <a:endParaRPr lang="zh-CN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chemeClr val="accent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点击气泡，可以查看前沿主题相关的前沿文献。</a:t>
            </a:r>
            <a:endParaRPr lang="es-ES" altLang="zh-CN" sz="1600" dirty="0">
              <a:solidFill>
                <a:schemeClr val="accent4"/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207933" y="96972"/>
            <a:ext cx="6770264" cy="550336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）找前沿</a:t>
            </a:r>
            <a:endParaRPr lang="zh-CN" altLang="en-US" sz="26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750300" y="4914900"/>
            <a:ext cx="1496059" cy="1394460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00"/>
          </a:p>
        </p:txBody>
      </p:sp>
      <p:sp>
        <p:nvSpPr>
          <p:cNvPr id="10" name="矩形 9"/>
          <p:cNvSpPr/>
          <p:nvPr/>
        </p:nvSpPr>
        <p:spPr>
          <a:xfrm>
            <a:off x="375176" y="2104323"/>
            <a:ext cx="4046619" cy="82994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算法：基于文献多维共引聚类，得到学科领域研究前沿。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70460" y="732348"/>
            <a:ext cx="2320290" cy="378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65" dirty="0"/>
              <a:t>机器人领域研究前沿</a:t>
            </a:r>
            <a:endParaRPr lang="zh-CN" altLang="en-US" sz="1865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/>
          <p:cNvSpPr txBox="1"/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D3DB80-B894-403A-B48E-6FDC1A72010E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原创设计师QQ598969553             _19"/>
          <p:cNvSpPr>
            <a:spLocks noChangeArrowheads="1"/>
          </p:cNvSpPr>
          <p:nvPr/>
        </p:nvSpPr>
        <p:spPr bwMode="auto">
          <a:xfrm>
            <a:off x="617895" y="2092991"/>
            <a:ext cx="4397379" cy="147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361315">
              <a:lnSpc>
                <a:spcPct val="150000"/>
              </a:lnSpc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算法：突增词监测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通过寻找学科领域中短时间内快速增长、突增的主题，来确定新兴主题。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1600" dirty="0">
                <a:solidFill>
                  <a:schemeClr val="accent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点击气泡，可以查看</a:t>
            </a:r>
            <a:r>
              <a:rPr lang="zh-CN" altLang="en-US" sz="1600" dirty="0">
                <a:solidFill>
                  <a:schemeClr val="accent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新兴主题对应文献</a:t>
            </a:r>
            <a:r>
              <a:rPr lang="zh-CN" altLang="zh-CN" sz="1600" dirty="0">
                <a:solidFill>
                  <a:schemeClr val="accent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s-ES" altLang="zh-CN" sz="1600" dirty="0">
              <a:solidFill>
                <a:schemeClr val="accent4"/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225161" y="96972"/>
            <a:ext cx="6500195" cy="550336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）寻新兴</a:t>
            </a:r>
            <a:endParaRPr lang="zh-CN" altLang="en-US" sz="26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原创设计师QQ598969553             _19"/>
          <p:cNvSpPr>
            <a:spLocks noChangeArrowheads="1"/>
          </p:cNvSpPr>
          <p:nvPr/>
        </p:nvSpPr>
        <p:spPr bwMode="auto">
          <a:xfrm>
            <a:off x="617895" y="1045281"/>
            <a:ext cx="4397379" cy="86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想发现增长迅速、最有发展潜力的主题：</a:t>
            </a:r>
            <a:endParaRPr lang="en-US" altLang="zh-CN" sz="1865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865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——</a:t>
            </a:r>
            <a:r>
              <a:rPr lang="zh-CN" altLang="en-US" sz="1865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发掘新兴主题</a:t>
            </a:r>
            <a:endParaRPr lang="es-ES" altLang="zh-CN" sz="1865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87416" y="1231436"/>
            <a:ext cx="5093969" cy="467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矩形 12"/>
          <p:cNvSpPr/>
          <p:nvPr/>
        </p:nvSpPr>
        <p:spPr>
          <a:xfrm>
            <a:off x="7064851" y="892881"/>
            <a:ext cx="2780030" cy="33718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机器人领域新兴主题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-2020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9075929" y="2779391"/>
            <a:ext cx="619571" cy="62011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00"/>
          </a:p>
        </p:txBody>
      </p:sp>
      <p:sp>
        <p:nvSpPr>
          <p:cNvPr id="17" name="椭圆 16"/>
          <p:cNvSpPr/>
          <p:nvPr/>
        </p:nvSpPr>
        <p:spPr>
          <a:xfrm>
            <a:off x="7064851" y="1907060"/>
            <a:ext cx="619571" cy="62011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9" y="652205"/>
            <a:ext cx="6093571" cy="541236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15261" y="793435"/>
            <a:ext cx="2780030" cy="33718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机器人领域新兴主题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-2021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4225161" y="96972"/>
            <a:ext cx="6500195" cy="550336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）寻新兴</a:t>
            </a:r>
            <a:endParaRPr lang="zh-CN" altLang="en-US" sz="26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9312" y="1367496"/>
            <a:ext cx="5093969" cy="467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/>
          <p:cNvSpPr/>
          <p:nvPr/>
        </p:nvSpPr>
        <p:spPr>
          <a:xfrm>
            <a:off x="8136975" y="860407"/>
            <a:ext cx="2780030" cy="33718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机器人领域新兴主题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-2020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9877825" y="2915451"/>
            <a:ext cx="619571" cy="62011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00"/>
          </a:p>
        </p:txBody>
      </p:sp>
      <p:sp>
        <p:nvSpPr>
          <p:cNvPr id="10" name="椭圆 9"/>
          <p:cNvSpPr/>
          <p:nvPr/>
        </p:nvSpPr>
        <p:spPr>
          <a:xfrm>
            <a:off x="7866747" y="2043120"/>
            <a:ext cx="619571" cy="62011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00"/>
          </a:p>
        </p:txBody>
      </p:sp>
      <p:sp>
        <p:nvSpPr>
          <p:cNvPr id="11" name="灯片编号占位符 3"/>
          <p:cNvSpPr txBox="1"/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fld id="{5DD3DB80-B894-403A-B48E-6FDC1A72010E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p>
            <a:pPr algn="ctr"/>
            <a:r>
              <a:rPr lang="zh-CN" altLang="en-US" dirty="0" smtClean="0">
                <a:sym typeface="+mn-ea"/>
              </a:rPr>
              <a:t>经典案例与工具推荐</a:t>
            </a:r>
            <a:endParaRPr lang="zh-CN" altLang="en-US" dirty="0" smtClean="0">
              <a:sym typeface="+mn-ea"/>
            </a:endParaRPr>
          </a:p>
        </p:txBody>
      </p:sp>
      <p:pic>
        <p:nvPicPr>
          <p:cNvPr id="8" name="PA_图片 2" descr="C:\Users\Administrator\Desktop\ad3f7e530655b8c404dc0be75b2a4c05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duotone>
              <a:srgbClr val="5B9BD5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8182297" y="3114608"/>
            <a:ext cx="3722914" cy="372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943610" y="1789430"/>
            <a:ext cx="9490710" cy="19380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 2" panose="05020102010507070707" pitchFamily="18" charset="2"/>
              </a:rPr>
              <a:t>重点总结</a:t>
            </a:r>
            <a:r>
              <a:rPr lang="zh-CN" altLang="en-US" sz="2400" b="1" dirty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en-US" altLang="zh-CN" sz="2400" b="1" dirty="0">
              <a:solidFill>
                <a:srgbClr val="CB1C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b="1" dirty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新兴主题</a:t>
            </a:r>
            <a:r>
              <a:rPr lang="zh-CN" altLang="zh-CN" b="1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是近两年</a:t>
            </a:r>
            <a:r>
              <a:rPr lang="zh-CN" altLang="en-US" b="1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增长率突增，处理快速成长阶段，预测</a:t>
            </a:r>
            <a:r>
              <a:rPr lang="zh-CN" altLang="zh-CN" b="1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未来</a:t>
            </a:r>
            <a:r>
              <a:rPr lang="zh-CN" altLang="zh-CN" b="1" dirty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可能为成为热点的潜力研究</a:t>
            </a:r>
            <a:r>
              <a:rPr lang="zh-CN" altLang="zh-CN" b="1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</a:t>
            </a:r>
            <a:r>
              <a:rPr lang="zh-CN" altLang="en-US" b="1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b="1" dirty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关注新兴主题</a:t>
            </a:r>
            <a:r>
              <a:rPr lang="zh-CN" altLang="en-US" b="1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，有利于发现具有先进性</a:t>
            </a:r>
            <a:r>
              <a:rPr lang="zh-CN" altLang="en-US" b="1" dirty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和新颖性的课题。</a:t>
            </a:r>
            <a:endParaRPr lang="en-US" altLang="zh-CN" b="1" dirty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/>
          <p:cNvSpPr txBox="1"/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D3DB80-B894-403A-B48E-6FDC1A72010E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89985" y="691301"/>
            <a:ext cx="3444240" cy="42037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“机器人”领域渗透的学科</a:t>
            </a:r>
            <a:endParaRPr lang="zh-CN" altLang="en-US" sz="21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4216400" y="96972"/>
            <a:ext cx="6761799" cy="550336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）跨学科</a:t>
            </a:r>
            <a:endParaRPr lang="zh-CN" altLang="en-US" sz="26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原创设计师QQ598969553             _19"/>
          <p:cNvSpPr>
            <a:spLocks noChangeArrowheads="1"/>
          </p:cNvSpPr>
          <p:nvPr/>
        </p:nvSpPr>
        <p:spPr bwMode="auto">
          <a:xfrm>
            <a:off x="498235" y="1001923"/>
            <a:ext cx="4397379" cy="86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想从学科的交叉地带发现新的研究领域：</a:t>
            </a:r>
            <a:endParaRPr lang="en-US" altLang="zh-CN" sz="1865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865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——</a:t>
            </a:r>
            <a:r>
              <a:rPr lang="zh-CN" altLang="en-US" sz="1865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拓展研究边界</a:t>
            </a:r>
            <a:endParaRPr lang="es-ES" altLang="zh-CN" sz="1865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3371" y="2082859"/>
            <a:ext cx="3968663" cy="82994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算法：基于学科之间的引用关系，来寻找学科的交叉学科及衍生主题</a:t>
            </a:r>
            <a:r>
              <a:rPr lang="zh-CN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原创设计师QQ598969553             _19"/>
          <p:cNvSpPr>
            <a:spLocks noChangeArrowheads="1"/>
          </p:cNvSpPr>
          <p:nvPr/>
        </p:nvSpPr>
        <p:spPr bwMode="auto">
          <a:xfrm>
            <a:off x="498237" y="2981217"/>
            <a:ext cx="4184200" cy="221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图解：蓝色点代表与“机器人”领域渗透的学科，红色点是相关研究主题。可以看出，“机器人”领域渗透到计算机、机械工程、教育学、临床医学、冶金工程、经济学、新闻学等学科，并衍生出新的研究课题。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交叉学科</a:t>
            </a:r>
            <a:r>
              <a:rPr lang="zh-CN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，可以查看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相关</a:t>
            </a:r>
            <a:r>
              <a:rPr lang="zh-CN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文献。</a:t>
            </a:r>
            <a:endParaRPr lang="es-E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796155" y="1130523"/>
            <a:ext cx="5608445" cy="532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p>
            <a:pPr algn="ctr"/>
            <a:r>
              <a:rPr lang="zh-CN" altLang="en-US" dirty="0" smtClean="0">
                <a:sym typeface="+mn-ea"/>
              </a:rPr>
              <a:t>经典案例与工具推荐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68987" y="1489920"/>
            <a:ext cx="9040528" cy="403098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200000"/>
              </a:lnSpc>
            </a:pPr>
            <a:r>
              <a:rPr lang="zh-CN" altLang="en-US" sz="2800" b="1" dirty="0" smtClean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 2" panose="05020102010507070707" pitchFamily="18" charset="2"/>
              </a:rPr>
              <a:t></a:t>
            </a:r>
            <a:r>
              <a:rPr lang="zh-CN" altLang="en-US" sz="2800" b="1" dirty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 2" panose="05020102010507070707" pitchFamily="18" charset="2"/>
              </a:rPr>
              <a:t>重点总结</a:t>
            </a:r>
            <a:r>
              <a:rPr lang="zh-CN" altLang="en-US" sz="2800" b="1" dirty="0" smtClean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en-US" altLang="zh-CN" sz="2800" b="1" dirty="0" smtClean="0">
              <a:solidFill>
                <a:srgbClr val="CB1C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选题发现主要从四个维度发现高价值选题：</a:t>
            </a:r>
            <a:endParaRPr lang="en-US" altLang="zh-CN" sz="2000" b="1" dirty="0" smtClean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回溯学术脉络，把握热点方向</a:t>
            </a:r>
            <a:endParaRPr lang="en-US" altLang="zh-CN" sz="2000" b="1" dirty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追踪研究前沿，发现重点课题</a:t>
            </a:r>
            <a:endParaRPr lang="en-US" altLang="zh-CN" sz="2000" b="1" dirty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拓展研究边界，寻找交叉空白</a:t>
            </a:r>
            <a:endParaRPr lang="en-US" altLang="zh-CN" sz="2000" b="1" dirty="0" smtClean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发掘新兴主题，预研未来热点</a:t>
            </a:r>
            <a:endParaRPr lang="zh-CN" altLang="en-US" sz="2000" b="1" dirty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PA_图片 2" descr="C:\Users\Administrator\Desktop\ad3f7e530655b8c404dc0be75b2a4c05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duotone>
              <a:srgbClr val="5B9BD5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8182297" y="3114608"/>
            <a:ext cx="3722914" cy="372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 bwMode="auto">
          <a:xfrm>
            <a:off x="997657" y="1534011"/>
            <a:ext cx="8203459" cy="1225793"/>
            <a:chOff x="546100" y="2744108"/>
            <a:chExt cx="5833890" cy="872420"/>
          </a:xfrm>
        </p:grpSpPr>
        <p:sp>
          <p:nvSpPr>
            <p:cNvPr id="4" name="矩形 3"/>
            <p:cNvSpPr/>
            <p:nvPr/>
          </p:nvSpPr>
          <p:spPr bwMode="auto">
            <a:xfrm>
              <a:off x="546100" y="2895600"/>
              <a:ext cx="692150" cy="69270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sz="100"/>
            </a:p>
          </p:txBody>
        </p:sp>
        <p:grpSp>
          <p:nvGrpSpPr>
            <p:cNvPr id="5" name="组合 71"/>
            <p:cNvGrpSpPr/>
            <p:nvPr/>
          </p:nvGrpSpPr>
          <p:grpSpPr bwMode="auto">
            <a:xfrm>
              <a:off x="1433043" y="2744108"/>
              <a:ext cx="4946947" cy="872420"/>
              <a:chOff x="5141443" y="3026683"/>
              <a:chExt cx="4946947" cy="872420"/>
            </a:xfrm>
          </p:grpSpPr>
          <p:sp>
            <p:nvSpPr>
              <p:cNvPr id="6" name="文本框 66"/>
              <p:cNvSpPr txBox="1">
                <a:spLocks noChangeArrowheads="1"/>
              </p:cNvSpPr>
              <p:nvPr/>
            </p:nvSpPr>
            <p:spPr bwMode="auto">
              <a:xfrm>
                <a:off x="5162550" y="3505462"/>
                <a:ext cx="4925840" cy="3936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zh-CN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宋体" panose="02010600030101010101" pitchFamily="2" charset="-122"/>
                  </a:rPr>
                  <a:t>评测已定</a:t>
                </a:r>
                <a:r>
                  <a:rPr lang="zh-CN" alt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宋体" panose="02010600030101010101" pitchFamily="2" charset="-122"/>
                  </a:rPr>
                  <a:t>选题</a:t>
                </a:r>
                <a:r>
                  <a:rPr lang="zh-CN" altLang="zh-CN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宋体" panose="02010600030101010101" pitchFamily="2" charset="-122"/>
                  </a:rPr>
                  <a:t>的新颖性</a:t>
                </a:r>
                <a:r>
                  <a:rPr lang="zh-CN" alt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宋体" panose="02010600030101010101" pitchFamily="2" charset="-122"/>
                  </a:rPr>
                  <a:t>、有多少同行在研究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" name="文本框 66"/>
              <p:cNvSpPr txBox="1">
                <a:spLocks noChangeArrowheads="1"/>
              </p:cNvSpPr>
              <p:nvPr/>
            </p:nvSpPr>
            <p:spPr bwMode="auto">
              <a:xfrm>
                <a:off x="5141443" y="3026683"/>
                <a:ext cx="1407124" cy="459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257175" indent="-257175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zh-CN" alt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新颖性评测</a:t>
                </a:r>
                <a:endParaRPr lang="zh-CN" altLang="en-US" sz="2400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组合 3"/>
          <p:cNvGrpSpPr/>
          <p:nvPr/>
        </p:nvGrpSpPr>
        <p:grpSpPr bwMode="auto">
          <a:xfrm>
            <a:off x="997657" y="2991984"/>
            <a:ext cx="10591441" cy="2566447"/>
            <a:chOff x="546100" y="3667325"/>
            <a:chExt cx="7532106" cy="1826586"/>
          </a:xfrm>
        </p:grpSpPr>
        <p:sp>
          <p:nvSpPr>
            <p:cNvPr id="9" name="矩形 8"/>
            <p:cNvSpPr/>
            <p:nvPr/>
          </p:nvSpPr>
          <p:spPr bwMode="auto">
            <a:xfrm>
              <a:off x="546100" y="3797300"/>
              <a:ext cx="692150" cy="69270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sz="100"/>
            </a:p>
          </p:txBody>
        </p:sp>
        <p:grpSp>
          <p:nvGrpSpPr>
            <p:cNvPr id="10" name="组合 74"/>
            <p:cNvGrpSpPr/>
            <p:nvPr/>
          </p:nvGrpSpPr>
          <p:grpSpPr bwMode="auto">
            <a:xfrm>
              <a:off x="1454149" y="3667325"/>
              <a:ext cx="6624057" cy="1826586"/>
              <a:chOff x="5162549" y="3048200"/>
              <a:chExt cx="6624057" cy="1826586"/>
            </a:xfrm>
          </p:grpSpPr>
          <p:sp>
            <p:nvSpPr>
              <p:cNvPr id="11" name="文本框 66"/>
              <p:cNvSpPr txBox="1">
                <a:spLocks noChangeArrowheads="1"/>
              </p:cNvSpPr>
              <p:nvPr/>
            </p:nvSpPr>
            <p:spPr bwMode="auto">
              <a:xfrm>
                <a:off x="5162549" y="3505458"/>
                <a:ext cx="6624057" cy="6792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zh-CN" sz="186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ea typeface="+mn-ea"/>
                  </a:rPr>
                  <a:t>对选题的关联主题进行分析，</a:t>
                </a:r>
                <a:r>
                  <a:rPr lang="zh-CN" altLang="en-US" sz="186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ea typeface="+mn-ea"/>
                  </a:rPr>
                  <a:t>有助于</a:t>
                </a:r>
                <a:r>
                  <a:rPr lang="zh-CN" altLang="zh-CN" sz="186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ea typeface="+mn-ea"/>
                  </a:rPr>
                  <a:t>发现相关的研究热点，进一步细化或扩展选题方向。</a:t>
                </a:r>
                <a:endParaRPr lang="zh-CN" altLang="en-US" sz="186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" name="文本框 66"/>
              <p:cNvSpPr txBox="1">
                <a:spLocks noChangeArrowheads="1"/>
              </p:cNvSpPr>
              <p:nvPr/>
            </p:nvSpPr>
            <p:spPr bwMode="auto">
              <a:xfrm>
                <a:off x="5162550" y="3048200"/>
                <a:ext cx="1190366" cy="459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257175" indent="-257175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zh-CN" alt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选题拓展</a:t>
                </a:r>
                <a:endParaRPr lang="zh-CN" altLang="en-US" sz="2400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文本框 66"/>
              <p:cNvSpPr txBox="1">
                <a:spLocks noChangeArrowheads="1"/>
              </p:cNvSpPr>
              <p:nvPr/>
            </p:nvSpPr>
            <p:spPr bwMode="auto">
              <a:xfrm>
                <a:off x="5162550" y="4502839"/>
                <a:ext cx="6343325" cy="3719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86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ea typeface="+mn-ea"/>
                  </a:rPr>
                  <a:t>对选题的学科渗透性进行评测，从选题多学科融合的角度评测新颖性</a:t>
                </a:r>
                <a:endParaRPr lang="zh-CN" altLang="en-US" sz="186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ea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" name="文本框 66"/>
              <p:cNvSpPr txBox="1">
                <a:spLocks noChangeArrowheads="1"/>
              </p:cNvSpPr>
              <p:nvPr/>
            </p:nvSpPr>
            <p:spPr bwMode="auto">
              <a:xfrm>
                <a:off x="5162550" y="4046088"/>
                <a:ext cx="1190366" cy="459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257175" indent="-257175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zh-CN" alt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学科渗透</a:t>
                </a:r>
                <a:endParaRPr lang="zh-CN" altLang="en-US" sz="2400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95" y="1888948"/>
            <a:ext cx="609600" cy="609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32" y="3326285"/>
            <a:ext cx="609600" cy="609600"/>
          </a:xfrm>
          <a:prstGeom prst="rect">
            <a:avLst/>
          </a:prstGeom>
        </p:spPr>
      </p:pic>
      <p:sp>
        <p:nvSpPr>
          <p:cNvPr id="15" name="标题 1"/>
          <p:cNvSpPr txBox="1"/>
          <p:nvPr/>
        </p:nvSpPr>
        <p:spPr>
          <a:xfrm>
            <a:off x="3578085" y="122372"/>
            <a:ext cx="8507825" cy="550336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定题：准确评测选题价值</a:t>
            </a:r>
            <a:endParaRPr lang="zh-CN" altLang="en-US" sz="26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47405" y="785088"/>
            <a:ext cx="4612005" cy="749935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35" dirty="0">
                <a:solidFill>
                  <a:srgbClr val="CF0F6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已经确定选题，如何评测选题价值？</a:t>
            </a:r>
            <a:r>
              <a:rPr lang="zh-CN" altLang="en-US" sz="2135" dirty="0">
                <a:solidFill>
                  <a:srgbClr val="CF0F6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endParaRPr lang="zh-CN" altLang="en-US" sz="2135" dirty="0">
              <a:solidFill>
                <a:srgbClr val="CF0F6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997657" y="4584716"/>
            <a:ext cx="973283" cy="9732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100"/>
          </a:p>
        </p:txBody>
      </p:sp>
      <p:sp>
        <p:nvSpPr>
          <p:cNvPr id="18" name="Freeform 41"/>
          <p:cNvSpPr>
            <a:spLocks noEditPoints="1"/>
          </p:cNvSpPr>
          <p:nvPr/>
        </p:nvSpPr>
        <p:spPr bwMode="auto">
          <a:xfrm>
            <a:off x="1199497" y="4867769"/>
            <a:ext cx="591935" cy="471132"/>
          </a:xfrm>
          <a:custGeom>
            <a:avLst/>
            <a:gdLst/>
            <a:ahLst/>
            <a:cxnLst>
              <a:cxn ang="0">
                <a:pos x="63" y="53"/>
              </a:cxn>
              <a:cxn ang="0">
                <a:pos x="61" y="54"/>
              </a:cxn>
              <a:cxn ang="0">
                <a:pos x="8" y="54"/>
              </a:cxn>
              <a:cxn ang="0">
                <a:pos x="6" y="53"/>
              </a:cxn>
              <a:cxn ang="0">
                <a:pos x="0" y="34"/>
              </a:cxn>
              <a:cxn ang="0">
                <a:pos x="34" y="0"/>
              </a:cxn>
              <a:cxn ang="0">
                <a:pos x="68" y="34"/>
              </a:cxn>
              <a:cxn ang="0">
                <a:pos x="63" y="53"/>
              </a:cxn>
              <a:cxn ang="0">
                <a:pos x="10" y="30"/>
              </a:cxn>
              <a:cxn ang="0">
                <a:pos x="5" y="34"/>
              </a:cxn>
              <a:cxn ang="0">
                <a:pos x="10" y="39"/>
              </a:cxn>
              <a:cxn ang="0">
                <a:pos x="15" y="34"/>
              </a:cxn>
              <a:cxn ang="0">
                <a:pos x="10" y="30"/>
              </a:cxn>
              <a:cxn ang="0">
                <a:pos x="17" y="13"/>
              </a:cxn>
              <a:cxn ang="0">
                <a:pos x="13" y="17"/>
              </a:cxn>
              <a:cxn ang="0">
                <a:pos x="17" y="22"/>
              </a:cxn>
              <a:cxn ang="0">
                <a:pos x="22" y="17"/>
              </a:cxn>
              <a:cxn ang="0">
                <a:pos x="17" y="13"/>
              </a:cxn>
              <a:cxn ang="0">
                <a:pos x="42" y="21"/>
              </a:cxn>
              <a:cxn ang="0">
                <a:pos x="41" y="18"/>
              </a:cxn>
              <a:cxn ang="0">
                <a:pos x="38" y="20"/>
              </a:cxn>
              <a:cxn ang="0">
                <a:pos x="34" y="34"/>
              </a:cxn>
              <a:cxn ang="0">
                <a:pos x="27" y="40"/>
              </a:cxn>
              <a:cxn ang="0">
                <a:pos x="33" y="49"/>
              </a:cxn>
              <a:cxn ang="0">
                <a:pos x="42" y="44"/>
              </a:cxn>
              <a:cxn ang="0">
                <a:pos x="39" y="36"/>
              </a:cxn>
              <a:cxn ang="0">
                <a:pos x="42" y="21"/>
              </a:cxn>
              <a:cxn ang="0">
                <a:pos x="34" y="5"/>
              </a:cxn>
              <a:cxn ang="0">
                <a:pos x="30" y="10"/>
              </a:cxn>
              <a:cxn ang="0">
                <a:pos x="34" y="15"/>
              </a:cxn>
              <a:cxn ang="0">
                <a:pos x="39" y="10"/>
              </a:cxn>
              <a:cxn ang="0">
                <a:pos x="34" y="5"/>
              </a:cxn>
              <a:cxn ang="0">
                <a:pos x="51" y="13"/>
              </a:cxn>
              <a:cxn ang="0">
                <a:pos x="47" y="17"/>
              </a:cxn>
              <a:cxn ang="0">
                <a:pos x="51" y="22"/>
              </a:cxn>
              <a:cxn ang="0">
                <a:pos x="56" y="17"/>
              </a:cxn>
              <a:cxn ang="0">
                <a:pos x="51" y="13"/>
              </a:cxn>
              <a:cxn ang="0">
                <a:pos x="59" y="30"/>
              </a:cxn>
              <a:cxn ang="0">
                <a:pos x="54" y="34"/>
              </a:cxn>
              <a:cxn ang="0">
                <a:pos x="59" y="39"/>
              </a:cxn>
              <a:cxn ang="0">
                <a:pos x="64" y="34"/>
              </a:cxn>
              <a:cxn ang="0">
                <a:pos x="59" y="30"/>
              </a:cxn>
            </a:cxnLst>
            <a:rect l="0" t="0" r="r" b="b"/>
            <a:pathLst>
              <a:path w="68" h="54">
                <a:moveTo>
                  <a:pt x="63" y="53"/>
                </a:moveTo>
                <a:cubicBezTo>
                  <a:pt x="63" y="53"/>
                  <a:pt x="62" y="54"/>
                  <a:pt x="61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7" y="54"/>
                  <a:pt x="6" y="53"/>
                  <a:pt x="6" y="53"/>
                </a:cubicBezTo>
                <a:cubicBezTo>
                  <a:pt x="2" y="47"/>
                  <a:pt x="0" y="41"/>
                  <a:pt x="0" y="34"/>
                </a:cubicBezTo>
                <a:cubicBezTo>
                  <a:pt x="0" y="16"/>
                  <a:pt x="16" y="0"/>
                  <a:pt x="34" y="0"/>
                </a:cubicBezTo>
                <a:cubicBezTo>
                  <a:pt x="53" y="0"/>
                  <a:pt x="68" y="16"/>
                  <a:pt x="68" y="34"/>
                </a:cubicBezTo>
                <a:cubicBezTo>
                  <a:pt x="68" y="41"/>
                  <a:pt x="67" y="47"/>
                  <a:pt x="63" y="53"/>
                </a:cubicBezTo>
                <a:close/>
                <a:moveTo>
                  <a:pt x="10" y="30"/>
                </a:moveTo>
                <a:cubicBezTo>
                  <a:pt x="7" y="30"/>
                  <a:pt x="5" y="32"/>
                  <a:pt x="5" y="34"/>
                </a:cubicBezTo>
                <a:cubicBezTo>
                  <a:pt x="5" y="37"/>
                  <a:pt x="7" y="39"/>
                  <a:pt x="10" y="39"/>
                </a:cubicBezTo>
                <a:cubicBezTo>
                  <a:pt x="13" y="39"/>
                  <a:pt x="15" y="37"/>
                  <a:pt x="15" y="34"/>
                </a:cubicBezTo>
                <a:cubicBezTo>
                  <a:pt x="15" y="32"/>
                  <a:pt x="13" y="30"/>
                  <a:pt x="10" y="30"/>
                </a:cubicBezTo>
                <a:close/>
                <a:moveTo>
                  <a:pt x="17" y="13"/>
                </a:moveTo>
                <a:cubicBezTo>
                  <a:pt x="15" y="13"/>
                  <a:pt x="13" y="15"/>
                  <a:pt x="13" y="17"/>
                </a:cubicBezTo>
                <a:cubicBezTo>
                  <a:pt x="13" y="20"/>
                  <a:pt x="15" y="22"/>
                  <a:pt x="17" y="22"/>
                </a:cubicBezTo>
                <a:cubicBezTo>
                  <a:pt x="20" y="22"/>
                  <a:pt x="22" y="20"/>
                  <a:pt x="22" y="17"/>
                </a:cubicBezTo>
                <a:cubicBezTo>
                  <a:pt x="22" y="15"/>
                  <a:pt x="20" y="13"/>
                  <a:pt x="17" y="13"/>
                </a:cubicBezTo>
                <a:close/>
                <a:moveTo>
                  <a:pt x="42" y="21"/>
                </a:moveTo>
                <a:cubicBezTo>
                  <a:pt x="43" y="20"/>
                  <a:pt x="42" y="19"/>
                  <a:pt x="41" y="18"/>
                </a:cubicBezTo>
                <a:cubicBezTo>
                  <a:pt x="39" y="18"/>
                  <a:pt x="38" y="19"/>
                  <a:pt x="38" y="20"/>
                </a:cubicBezTo>
                <a:cubicBezTo>
                  <a:pt x="34" y="34"/>
                  <a:pt x="34" y="34"/>
                  <a:pt x="34" y="34"/>
                </a:cubicBezTo>
                <a:cubicBezTo>
                  <a:pt x="31" y="35"/>
                  <a:pt x="28" y="37"/>
                  <a:pt x="27" y="40"/>
                </a:cubicBezTo>
                <a:cubicBezTo>
                  <a:pt x="26" y="44"/>
                  <a:pt x="29" y="48"/>
                  <a:pt x="33" y="49"/>
                </a:cubicBezTo>
                <a:cubicBezTo>
                  <a:pt x="37" y="50"/>
                  <a:pt x="40" y="47"/>
                  <a:pt x="42" y="44"/>
                </a:cubicBezTo>
                <a:cubicBezTo>
                  <a:pt x="42" y="40"/>
                  <a:pt x="41" y="37"/>
                  <a:pt x="39" y="36"/>
                </a:cubicBezTo>
                <a:lnTo>
                  <a:pt x="42" y="21"/>
                </a:lnTo>
                <a:close/>
                <a:moveTo>
                  <a:pt x="34" y="5"/>
                </a:moveTo>
                <a:cubicBezTo>
                  <a:pt x="32" y="5"/>
                  <a:pt x="30" y="7"/>
                  <a:pt x="30" y="10"/>
                </a:cubicBezTo>
                <a:cubicBezTo>
                  <a:pt x="30" y="13"/>
                  <a:pt x="32" y="15"/>
                  <a:pt x="34" y="15"/>
                </a:cubicBezTo>
                <a:cubicBezTo>
                  <a:pt x="37" y="15"/>
                  <a:pt x="39" y="13"/>
                  <a:pt x="39" y="10"/>
                </a:cubicBezTo>
                <a:cubicBezTo>
                  <a:pt x="39" y="7"/>
                  <a:pt x="37" y="5"/>
                  <a:pt x="34" y="5"/>
                </a:cubicBezTo>
                <a:close/>
                <a:moveTo>
                  <a:pt x="51" y="13"/>
                </a:moveTo>
                <a:cubicBezTo>
                  <a:pt x="49" y="13"/>
                  <a:pt x="47" y="15"/>
                  <a:pt x="47" y="17"/>
                </a:cubicBezTo>
                <a:cubicBezTo>
                  <a:pt x="47" y="20"/>
                  <a:pt x="49" y="22"/>
                  <a:pt x="51" y="22"/>
                </a:cubicBezTo>
                <a:cubicBezTo>
                  <a:pt x="54" y="22"/>
                  <a:pt x="56" y="20"/>
                  <a:pt x="56" y="17"/>
                </a:cubicBezTo>
                <a:cubicBezTo>
                  <a:pt x="56" y="15"/>
                  <a:pt x="54" y="13"/>
                  <a:pt x="51" y="13"/>
                </a:cubicBezTo>
                <a:close/>
                <a:moveTo>
                  <a:pt x="59" y="30"/>
                </a:moveTo>
                <a:cubicBezTo>
                  <a:pt x="56" y="30"/>
                  <a:pt x="54" y="32"/>
                  <a:pt x="54" y="34"/>
                </a:cubicBezTo>
                <a:cubicBezTo>
                  <a:pt x="54" y="37"/>
                  <a:pt x="56" y="39"/>
                  <a:pt x="59" y="39"/>
                </a:cubicBezTo>
                <a:cubicBezTo>
                  <a:pt x="61" y="39"/>
                  <a:pt x="64" y="37"/>
                  <a:pt x="64" y="34"/>
                </a:cubicBezTo>
                <a:cubicBezTo>
                  <a:pt x="64" y="32"/>
                  <a:pt x="61" y="30"/>
                  <a:pt x="59" y="3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685800">
              <a:defRPr/>
            </a:pPr>
            <a:endParaRPr lang="en-US" sz="100" kern="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灯片编号占位符 3"/>
          <p:cNvSpPr txBox="1"/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fld id="{5DD3DB80-B894-403A-B48E-6FDC1A72010E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/>
          <p:cNvSpPr txBox="1"/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D3DB80-B894-403A-B48E-6FDC1A72010E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86241"/>
            <a:ext cx="12058767" cy="46037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算法：基于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正交软聚类倒排算法，</a:t>
            </a:r>
            <a:r>
              <a:rPr lang="zh-C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计算用户所选课题与万方库中文献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</a:t>
            </a:r>
            <a:r>
              <a:rPr lang="zh-C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的相似度，来评测用户选题的新颖性。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0" y="96972"/>
            <a:ext cx="12192000" cy="550336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新颖性评测</a:t>
            </a:r>
            <a:endParaRPr lang="zh-CN" altLang="en-US" sz="26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896" y="1104391"/>
            <a:ext cx="11238504" cy="5345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6" name="左箭头 5">
            <a:hlinkClick r:id="rId2" action="ppaction://hlinksldjump"/>
          </p:cNvPr>
          <p:cNvSpPr/>
          <p:nvPr/>
        </p:nvSpPr>
        <p:spPr>
          <a:xfrm>
            <a:off x="11596370" y="6286500"/>
            <a:ext cx="596265" cy="571500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b="6248"/>
          <a:stretch>
            <a:fillRect/>
          </a:stretch>
        </p:blipFill>
        <p:spPr>
          <a:xfrm>
            <a:off x="1038555" y="647308"/>
            <a:ext cx="10243392" cy="5651892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>
            <a:off x="4512733" y="96972"/>
            <a:ext cx="6769213" cy="550336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选题拓展</a:t>
            </a:r>
            <a:endParaRPr lang="zh-CN" altLang="en-US" sz="26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3"/>
          <p:cNvSpPr txBox="1"/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fld id="{5DD3DB80-B894-403A-B48E-6FDC1A72010E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/>
          <p:cNvSpPr txBox="1"/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D3DB80-B894-403A-B48E-6FDC1A72010E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4512733" y="96972"/>
            <a:ext cx="6769213" cy="550336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学科渗透</a:t>
            </a:r>
            <a:endParaRPr lang="zh-CN" altLang="en-US" sz="26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t="-1" b="6129"/>
          <a:stretch>
            <a:fillRect/>
          </a:stretch>
        </p:blipFill>
        <p:spPr>
          <a:xfrm>
            <a:off x="609600" y="688051"/>
            <a:ext cx="11125201" cy="577156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p>
            <a:pPr algn="ctr"/>
            <a:r>
              <a:rPr lang="zh-CN" altLang="en-US" dirty="0" smtClean="0">
                <a:sym typeface="+mn-ea"/>
              </a:rPr>
              <a:t>经典案例与工具推荐</a:t>
            </a:r>
            <a:endParaRPr lang="zh-CN" altLang="en-US" dirty="0" smtClean="0">
              <a:sym typeface="+mn-ea"/>
            </a:endParaRPr>
          </a:p>
        </p:txBody>
      </p:sp>
      <p:pic>
        <p:nvPicPr>
          <p:cNvPr id="8" name="PA_图片 2" descr="C:\Users\Administrator\Desktop\ad3f7e530655b8c404dc0be75b2a4c05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duotone>
              <a:srgbClr val="5B9BD5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8182297" y="3114608"/>
            <a:ext cx="3722914" cy="372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50900" y="1464945"/>
            <a:ext cx="7853045" cy="4338320"/>
          </a:xfrm>
          <a:prstGeom prst="rect">
            <a:avLst/>
          </a:prstGeom>
        </p:spPr>
        <p:txBody>
          <a:bodyPr wrap="square">
            <a:spAutoFit/>
          </a:bodyPr>
          <a:p>
            <a:pPr indent="304800" algn="just"/>
            <a:r>
              <a:rPr lang="zh-CN" altLang="en-US" sz="2400" b="1" dirty="0" smtClean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 2" panose="05020102010507070707" pitchFamily="18" charset="2"/>
              </a:rPr>
              <a:t>重点总结</a:t>
            </a:r>
            <a:r>
              <a:rPr lang="zh-CN" altLang="en-US" sz="2400" b="1" dirty="0" smtClean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en-US" sz="2400" b="1" dirty="0" smtClean="0">
              <a:solidFill>
                <a:srgbClr val="CB1C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04800" algn="just">
              <a:lnSpc>
                <a:spcPct val="200000"/>
              </a:lnSpc>
              <a:spcAft>
                <a:spcPts val="0"/>
              </a:spcAft>
            </a:pPr>
            <a:r>
              <a:rPr lang="zh-CN" altLang="en-US" b="1" kern="100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如果已经确定选题方向，可以使用定题评测三大功能功能：</a:t>
            </a:r>
            <a:endParaRPr lang="en-US" altLang="zh-CN" b="1" kern="100" dirty="0" smtClean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en-US" b="1" kern="100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新颖性评测：通过相似文献评测算法，</a:t>
            </a:r>
            <a:r>
              <a:rPr lang="zh-CN" altLang="zh-CN" b="1" kern="100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评测</a:t>
            </a:r>
            <a:r>
              <a:rPr lang="zh-CN" altLang="en-US" b="1" kern="100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已定</a:t>
            </a:r>
            <a:r>
              <a:rPr lang="zh-CN" altLang="zh-CN" b="1" kern="100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选题的新颖性，</a:t>
            </a:r>
            <a:r>
              <a:rPr lang="zh-CN" altLang="en-US" b="1" kern="100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相似的文献越多，说明新颖性越小，还可以查看相似文献发展趋势。</a:t>
            </a:r>
            <a:endParaRPr lang="en-US" altLang="zh-CN" b="1" kern="100" dirty="0" smtClean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en-US" b="1" kern="100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选题拓展：进行</a:t>
            </a:r>
            <a:r>
              <a:rPr lang="zh-CN" altLang="zh-CN" b="1" kern="100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头脑风暴，发现关联的研究点，进一步细化或扩展选题方向</a:t>
            </a:r>
            <a:r>
              <a:rPr lang="zh-CN" altLang="en-US" b="1" kern="100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b="1" kern="100" dirty="0" smtClean="0">
              <a:solidFill>
                <a:srgbClr val="CB1C9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en-US" b="1" kern="100" dirty="0" smtClean="0">
                <a:solidFill>
                  <a:srgbClr val="CB1C9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学科渗透：对相似文献的学科渗透性进行分析，有助于了解选题已经应用到哪些学科。</a:t>
            </a:r>
            <a:endParaRPr lang="zh-CN" altLang="zh-CN" sz="1400" b="1" kern="100" dirty="0">
              <a:solidFill>
                <a:srgbClr val="CB1C9B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lstStyle/>
          <a:p>
            <a:pPr algn="ctr"/>
            <a:r>
              <a:rPr lang="zh-CN" altLang="en-US" dirty="0" smtClean="0">
                <a:sym typeface="+mn-ea"/>
              </a:rPr>
              <a:t>文献的检索与筛选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l="828" t="13045" r="49833" b="43135"/>
          <a:stretch>
            <a:fillRect/>
          </a:stretch>
        </p:blipFill>
        <p:spPr>
          <a:xfrm>
            <a:off x="542925" y="1170940"/>
            <a:ext cx="11109325" cy="5550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157980" y="2166938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>
                <a:solidFill>
                  <a:srgbClr val="333333"/>
                </a:solidFill>
                <a:latin typeface="Times New Roman" panose="02020603050405020304" charset="0"/>
                <a:ea typeface="宋体" panose="02010600030101010101" pitchFamily="2" charset="-122"/>
              </a:rPr>
              <a:t>文献的检索与筛选</a:t>
            </a:r>
            <a:endParaRPr lang="zh-CN" altLang="en-US" sz="2800" b="1">
              <a:solidFill>
                <a:srgbClr val="333333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709670" y="2161540"/>
            <a:ext cx="448310" cy="4483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709670" y="3189605"/>
            <a:ext cx="448310" cy="4483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765550" y="2167255"/>
            <a:ext cx="3365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endParaRPr lang="en-US" altLang="zh-CN" sz="24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65550" y="3183255"/>
            <a:ext cx="3365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endParaRPr lang="en-US" altLang="zh-CN" sz="24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57980" y="3151823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sz="2800" b="1">
                <a:solidFill>
                  <a:srgbClr val="333333"/>
                </a:solidFill>
                <a:latin typeface="Times New Roman" panose="02020603050405020304" charset="0"/>
                <a:ea typeface="宋体" panose="02010600030101010101" pitchFamily="2" charset="-122"/>
              </a:rPr>
              <a:t>如何阅读文献</a:t>
            </a:r>
            <a:endParaRPr lang="zh-CN" altLang="en-US" sz="2800" b="1">
              <a:solidFill>
                <a:srgbClr val="333333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709670" y="4191000"/>
            <a:ext cx="448310" cy="4483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765550" y="4184650"/>
            <a:ext cx="3365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endParaRPr lang="en-US" altLang="zh-CN" sz="24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57980" y="4184333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>
                <a:solidFill>
                  <a:srgbClr val="333333"/>
                </a:solidFill>
                <a:latin typeface="Times New Roman" panose="02020603050405020304" charset="0"/>
                <a:ea typeface="宋体" panose="02010600030101010101" pitchFamily="2" charset="-122"/>
              </a:rPr>
              <a:t>结合案例对文献做分析</a:t>
            </a:r>
            <a:endParaRPr lang="zh-CN" altLang="en-US" sz="2800" b="1">
              <a:solidFill>
                <a:srgbClr val="333333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lstStyle/>
          <a:p>
            <a:pPr algn="ctr"/>
            <a:r>
              <a:rPr lang="zh-CN" altLang="en-US" dirty="0" smtClean="0">
                <a:sym typeface="+mn-ea"/>
              </a:rPr>
              <a:t>文献的检索与筛选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931670" y="1304925"/>
            <a:ext cx="2449195" cy="732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你学到的：</a:t>
            </a:r>
            <a:endParaRPr 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500"/>
              </a:lnSpc>
            </a:pPr>
            <a:r>
              <a:rPr 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检索文献的样子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089140" y="1304925"/>
            <a:ext cx="2054860" cy="7321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ts val="2500"/>
              </a:lnSpc>
              <a:buClrTx/>
              <a:buSzTx/>
              <a:buNone/>
            </a:pPr>
            <a:r>
              <a:rPr lang="zh-CN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你以为的：</a:t>
            </a:r>
            <a:endParaRPr lang="zh-CN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ts val="2500"/>
              </a:lnSpc>
              <a:buClrTx/>
              <a:buSzTx/>
              <a:buNone/>
            </a:pPr>
            <a:r>
              <a:rPr lang="zh-CN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检索文献的样子</a:t>
            </a:r>
            <a:endParaRPr lang="zh-CN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56460" y="3941445"/>
            <a:ext cx="1986915" cy="7321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ts val="2500"/>
              </a:lnSpc>
              <a:buClrTx/>
              <a:buSzTx/>
              <a:buNone/>
            </a:pPr>
            <a:r>
              <a:rPr lang="zh-CN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你的：</a:t>
            </a:r>
            <a:endParaRPr lang="zh-CN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ts val="2500"/>
              </a:lnSpc>
              <a:buClrTx/>
              <a:buSzTx/>
              <a:buNone/>
            </a:pPr>
            <a:r>
              <a:rPr lang="zh-CN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检索文献的样子</a:t>
            </a:r>
            <a:endParaRPr lang="zh-CN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/>
          <a:srcRect l="10116" t="3006" r="29629" b="13027"/>
          <a:stretch>
            <a:fillRect/>
          </a:stretch>
        </p:blipFill>
        <p:spPr>
          <a:xfrm>
            <a:off x="2319655" y="2028190"/>
            <a:ext cx="1960880" cy="19126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/>
          <a:srcRect l="10514" r="21007"/>
          <a:stretch>
            <a:fillRect/>
          </a:stretch>
        </p:blipFill>
        <p:spPr>
          <a:xfrm>
            <a:off x="7131050" y="2028190"/>
            <a:ext cx="1958975" cy="191008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131050" y="4131310"/>
            <a:ext cx="1783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1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经过今天的学习</a:t>
            </a:r>
            <a:endParaRPr lang="zh-CN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5205" y="4696460"/>
            <a:ext cx="2005330" cy="189992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9465" y="4673600"/>
            <a:ext cx="1940560" cy="19094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27520" y="4442460"/>
            <a:ext cx="2390775" cy="2371725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2455545" y="3058160"/>
            <a:ext cx="5428615" cy="1301115"/>
          </a:xfrm>
          <a:prstGeom prst="wedgeRoundRectCallout">
            <a:avLst>
              <a:gd name="adj1" fmla="val 39074"/>
              <a:gd name="adj2" fmla="val 668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194685" y="3456305"/>
            <a:ext cx="3936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还是秃了啊！喂！！！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2" grpId="0"/>
      <p:bldP spid="5" grpId="0" bldLvl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346075" y="3476625"/>
            <a:ext cx="4079240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00"/>
              </a:lnSpc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利用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“DOI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、期刊名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卷期号、作者名、作者单位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等关键信息，定位目标文献。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lstStyle/>
          <a:p>
            <a:pPr algn="ctr"/>
            <a:r>
              <a:rPr lang="zh-CN" altLang="en-US" dirty="0" smtClean="0">
                <a:sym typeface="+mn-ea"/>
              </a:rPr>
              <a:t>文献的检索与筛选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930775" y="2999740"/>
            <a:ext cx="218059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220970" y="3244850"/>
            <a:ext cx="1599565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利用标题检索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930140" y="4277360"/>
            <a:ext cx="218059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220335" y="4522470"/>
            <a:ext cx="1599565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DOI</a:t>
            </a: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931410" y="5554980"/>
            <a:ext cx="218059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109210" y="5800090"/>
            <a:ext cx="1823720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利用期刊名检索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9146540" y="2999740"/>
            <a:ext cx="218059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324975" y="3244850"/>
            <a:ext cx="1823720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利用关键词检索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96790" y="2287270"/>
            <a:ext cx="2449195" cy="4114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有目标文献</a:t>
            </a:r>
            <a:endParaRPr lang="zh-CN" sz="18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60180" y="2287270"/>
            <a:ext cx="2449195" cy="4114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没有目标文献</a:t>
            </a:r>
            <a:endParaRPr lang="zh-CN" sz="18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59905" y="1360170"/>
            <a:ext cx="2449195" cy="4114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文献检索</a:t>
            </a:r>
            <a:endParaRPr lang="zh-CN" sz="18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左大括号 16"/>
          <p:cNvSpPr/>
          <p:nvPr/>
        </p:nvSpPr>
        <p:spPr>
          <a:xfrm rot="5400000">
            <a:off x="7967345" y="-50800"/>
            <a:ext cx="234950" cy="4160520"/>
          </a:xfrm>
          <a:prstGeom prst="lef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46710" y="2094865"/>
            <a:ext cx="4077970" cy="31946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文献检索的方式大致上分为两种：</a:t>
            </a:r>
            <a:endParaRPr 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、有目标文献：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、没有目标文献：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rcRect l="19177" t="9117" r="13416" b="6504"/>
          <a:stretch>
            <a:fillRect/>
          </a:stretch>
        </p:blipFill>
        <p:spPr>
          <a:xfrm>
            <a:off x="8571865" y="4643755"/>
            <a:ext cx="2937510" cy="1769745"/>
          </a:xfrm>
          <a:prstGeom prst="rect">
            <a:avLst/>
          </a:prstGeom>
        </p:spPr>
      </p:pic>
      <p:sp>
        <p:nvSpPr>
          <p:cNvPr id="14" name="圆角矩形标注 13"/>
          <p:cNvSpPr/>
          <p:nvPr/>
        </p:nvSpPr>
        <p:spPr>
          <a:xfrm>
            <a:off x="2970530" y="2146935"/>
            <a:ext cx="5856605" cy="2129790"/>
          </a:xfrm>
          <a:prstGeom prst="wedgeRoundRectCallout">
            <a:avLst>
              <a:gd name="adj1" fmla="val 51203"/>
              <a:gd name="adj2" fmla="val 7968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564890" y="2573655"/>
            <a:ext cx="4609465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别总想着自己失去了什么，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先想想自己还有什么！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46710" y="5381625"/>
            <a:ext cx="4077335" cy="73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利用自己的选题，截取关键词，利用关键词海选文献。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 bldLvl="0" animBg="1"/>
      <p:bldP spid="11" grpId="0"/>
      <p:bldP spid="6" grpId="0" bldLvl="0" animBg="1"/>
      <p:bldP spid="8" grpId="0"/>
      <p:bldP spid="9" grpId="0" bldLvl="0" animBg="1"/>
      <p:bldP spid="10" grpId="0"/>
      <p:bldP spid="12" grpId="0" bldLvl="0" animBg="1"/>
      <p:bldP spid="13" grpId="0"/>
      <p:bldP spid="15" grpId="0"/>
      <p:bldP spid="5" grpId="0"/>
      <p:bldP spid="16" grpId="0"/>
      <p:bldP spid="17" grpId="0" bldLvl="0" animBg="1"/>
      <p:bldP spid="100" grpId="0"/>
      <p:bldP spid="14" grpId="0" bldLvl="0" animBg="1"/>
      <p:bldP spid="14" grpId="1" bldLvl="0" animBg="1"/>
      <p:bldP spid="18" grpId="0"/>
      <p:bldP spid="18" grpId="1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lstStyle/>
          <a:p>
            <a:pPr algn="ctr"/>
            <a:r>
              <a:rPr lang="zh-CN" altLang="en-US" dirty="0" smtClean="0">
                <a:sym typeface="+mn-ea"/>
              </a:rPr>
              <a:t>推荐数据库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29895" y="2186305"/>
            <a:ext cx="5097145" cy="2978150"/>
          </a:xfrm>
          <a:prstGeom prst="rect">
            <a:avLst/>
          </a:prstGeom>
        </p:spPr>
      </p:pic>
      <p:pic>
        <p:nvPicPr>
          <p:cNvPr id="14" name="图片 13" descr="C:\Users\张蕾\Desktop\360截图20211124094955049.jpg360截图2021112409495504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8810" y="2186305"/>
            <a:ext cx="6020435" cy="310324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30530" y="1511935"/>
            <a:ext cx="5095875" cy="4114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找文献首选：学校的图书馆</a:t>
            </a:r>
            <a:endParaRPr lang="zh-CN" sz="18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718810" y="1511935"/>
            <a:ext cx="5859780" cy="4114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zh-CN" sz="1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数据库首选：万方数据</a:t>
            </a:r>
            <a:endParaRPr lang="zh-CN" sz="18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44540" y="5290185"/>
            <a:ext cx="5658485" cy="1207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推荐理由：</a:t>
            </a:r>
            <a:endParaRPr 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一站式体验，省去查找外文数据库的时间；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人性化、专业化的高级检索功能。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lstStyle/>
          <a:p>
            <a:pPr algn="ctr"/>
            <a:r>
              <a:rPr lang="zh-CN" altLang="en-US" dirty="0" smtClean="0">
                <a:sym typeface="+mn-ea"/>
              </a:rPr>
              <a:t>高级检索的实操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rcRect b="20289"/>
          <a:stretch>
            <a:fillRect/>
          </a:stretch>
        </p:blipFill>
        <p:spPr>
          <a:xfrm flipH="1">
            <a:off x="313690" y="2298700"/>
            <a:ext cx="2857500" cy="227774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03580" y="4608830"/>
            <a:ext cx="19234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举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栗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子</a:t>
            </a:r>
            <a:endParaRPr 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3171190" y="1700530"/>
            <a:ext cx="7915910" cy="695960"/>
          </a:xfrm>
          <a:prstGeom prst="wedgeRoundRectCallout">
            <a:avLst>
              <a:gd name="adj1" fmla="val -53280"/>
              <a:gd name="adj2" fmla="val 91697"/>
              <a:gd name="adj3" fmla="val 16667"/>
            </a:avLst>
          </a:prstGeom>
          <a:solidFill>
            <a:schemeClr val="bg1"/>
          </a:solidFill>
          <a:ln w="0" cmpd="sng">
            <a:solidFill>
              <a:srgbClr val="342B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283585" y="1849120"/>
            <a:ext cx="780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我喜欢刷抖音，我想写一篇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短视频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相关的论文，如何查找文献。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58310" y="3229610"/>
            <a:ext cx="94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短视频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17845" y="3229610"/>
            <a:ext cx="69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抖音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62775" y="3229610"/>
            <a:ext cx="94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新媒体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510905" y="322961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下箭头 11"/>
          <p:cNvSpPr/>
          <p:nvPr/>
        </p:nvSpPr>
        <p:spPr>
          <a:xfrm>
            <a:off x="6308725" y="3913505"/>
            <a:ext cx="913130" cy="695325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716145" y="5394325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题名：短视频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左大括号 15"/>
          <p:cNvSpPr/>
          <p:nvPr/>
        </p:nvSpPr>
        <p:spPr>
          <a:xfrm>
            <a:off x="6678930" y="4883150"/>
            <a:ext cx="159385" cy="1507490"/>
          </a:xfrm>
          <a:prstGeom prst="lef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327265" y="4732020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关键词：抖音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327265" y="5394325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关键词：新媒体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327265" y="610362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关键词：人工智能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9" grpId="0"/>
      <p:bldP spid="11" grpId="0"/>
      <p:bldP spid="12" grpId="0" bldLvl="0" animBg="1"/>
      <p:bldP spid="15" grpId="0"/>
      <p:bldP spid="16" grpId="0" bldLvl="0" animBg="1"/>
      <p:bldP spid="20" grpId="0"/>
      <p:bldP spid="21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>
                <a:sym typeface="+mn-ea"/>
              </a:rPr>
              <a:t>高级检索的实操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rcRect b="20289"/>
          <a:stretch>
            <a:fillRect/>
          </a:stretch>
        </p:blipFill>
        <p:spPr>
          <a:xfrm flipH="1">
            <a:off x="313690" y="2298700"/>
            <a:ext cx="2857500" cy="227774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03580" y="4608830"/>
            <a:ext cx="19234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举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栗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子</a:t>
            </a:r>
            <a:endParaRPr 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3171190" y="1700530"/>
            <a:ext cx="7915910" cy="695960"/>
          </a:xfrm>
          <a:prstGeom prst="wedgeRoundRectCallout">
            <a:avLst>
              <a:gd name="adj1" fmla="val -53280"/>
              <a:gd name="adj2" fmla="val 91697"/>
              <a:gd name="adj3" fmla="val 16667"/>
            </a:avLst>
          </a:prstGeom>
          <a:solidFill>
            <a:schemeClr val="bg1"/>
          </a:solidFill>
          <a:ln w="0" cmpd="sng">
            <a:solidFill>
              <a:srgbClr val="342B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283585" y="1849120"/>
            <a:ext cx="729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学长为我推荐了：《后人类时代人工智能体的价值观何以可能》</a:t>
            </a:r>
            <a:endParaRPr lang="zh-CN" sz="20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43705" y="2898775"/>
            <a:ext cx="66567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DOI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：10.14137/j.cnki.issn1003-5281.2021.01.008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43705" y="3754120"/>
            <a:ext cx="66567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关键词：后人类时代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人工智能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价值观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逻辑进路；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43705" y="4716780"/>
            <a:ext cx="66567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刊名：内蒙古社会科学；卷期号：</a:t>
            </a:r>
            <a:r>
              <a:rPr lang="en-US" altLang="zh-CN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年第</a:t>
            </a:r>
            <a:r>
              <a:rPr lang="en-US" altLang="zh-CN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42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卷第</a:t>
            </a:r>
            <a:r>
              <a:rPr lang="en-US" altLang="zh-CN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期；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43705" y="5680075"/>
            <a:ext cx="66567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作者：包彦征</a:t>
            </a:r>
            <a:r>
              <a:rPr lang="en-US" altLang="zh-CN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邓辉文 </a:t>
            </a:r>
            <a:endParaRPr lang="en-US" altLang="zh-CN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cxnSp>
        <p:nvCxnSpPr>
          <p:cNvPr id="3" name="直接连接符 2"/>
          <p:cNvCxnSpPr/>
          <p:nvPr/>
        </p:nvCxnSpPr>
        <p:spPr>
          <a:xfrm>
            <a:off x="2019248" y="2222702"/>
            <a:ext cx="0" cy="3145790"/>
          </a:xfrm>
          <a:prstGeom prst="line">
            <a:avLst/>
          </a:prstGeom>
          <a:solidFill>
            <a:schemeClr val="bg1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MH_Number_2"/>
          <p:cNvSpPr/>
          <p:nvPr>
            <p:custDataLst>
              <p:tags r:id="rId1"/>
            </p:custDataLst>
          </p:nvPr>
        </p:nvSpPr>
        <p:spPr>
          <a:xfrm>
            <a:off x="1858010" y="2391410"/>
            <a:ext cx="477520" cy="382270"/>
          </a:xfrm>
          <a:prstGeom prst="ellipse">
            <a:avLst/>
          </a:prstGeom>
          <a:solidFill>
            <a:schemeClr val="accent3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1</a:t>
            </a:r>
            <a:endParaRPr lang="en-US" altLang="zh-CN" sz="2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5" name="MH_Number_3"/>
          <p:cNvSpPr/>
          <p:nvPr>
            <p:custDataLst>
              <p:tags r:id="rId2"/>
            </p:custDataLst>
          </p:nvPr>
        </p:nvSpPr>
        <p:spPr>
          <a:xfrm>
            <a:off x="1863725" y="3451860"/>
            <a:ext cx="477520" cy="382270"/>
          </a:xfrm>
          <a:prstGeom prst="ellipse">
            <a:avLst/>
          </a:prstGeom>
          <a:solidFill>
            <a:schemeClr val="accent3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2</a:t>
            </a:r>
            <a:endParaRPr lang="en-US" altLang="zh-CN" sz="2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6" name="MH_Number_4"/>
          <p:cNvSpPr/>
          <p:nvPr>
            <p:custDataLst>
              <p:tags r:id="rId3"/>
            </p:custDataLst>
          </p:nvPr>
        </p:nvSpPr>
        <p:spPr>
          <a:xfrm>
            <a:off x="1863725" y="4512310"/>
            <a:ext cx="477520" cy="382270"/>
          </a:xfrm>
          <a:prstGeom prst="ellipse">
            <a:avLst/>
          </a:prstGeom>
          <a:solidFill>
            <a:schemeClr val="accent3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3</a:t>
            </a:r>
            <a:endParaRPr lang="en-US" altLang="zh-CN" sz="2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2" name="AutoShape 14"/>
          <p:cNvSpPr/>
          <p:nvPr/>
        </p:nvSpPr>
        <p:spPr bwMode="auto">
          <a:xfrm>
            <a:off x="2771140" y="2172970"/>
            <a:ext cx="7680960" cy="8305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800" b="0" dirty="0">
                <a:solidFill>
                  <a:schemeClr val="tx1"/>
                </a:solidFill>
                <a:latin typeface="+mn-ea"/>
                <a:ea typeface="+mn-ea"/>
              </a:rPr>
              <a:t>刚开始新的学习领域：比较迷茫，不知道该阅读哪些文献，才能快速学习领域知识，</a:t>
            </a:r>
            <a:r>
              <a:rPr lang="zh-CN" altLang="zh-CN" sz="1800" b="0" dirty="0">
                <a:solidFill>
                  <a:schemeClr val="tx1"/>
                </a:solidFill>
                <a:latin typeface="+mn-ea"/>
                <a:ea typeface="+mn-ea"/>
              </a:rPr>
              <a:t>把握领域的发展现状</a:t>
            </a:r>
            <a:r>
              <a:rPr lang="zh-CN" altLang="en-US" sz="1800" b="0" dirty="0">
                <a:solidFill>
                  <a:schemeClr val="tx1"/>
                </a:solidFill>
                <a:latin typeface="+mn-ea"/>
                <a:ea typeface="+mn-ea"/>
              </a:rPr>
              <a:t>。</a:t>
            </a:r>
            <a:endParaRPr lang="zh-CN" altLang="en-US" sz="18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2" name="AutoShape 14"/>
          <p:cNvSpPr/>
          <p:nvPr/>
        </p:nvSpPr>
        <p:spPr bwMode="auto">
          <a:xfrm>
            <a:off x="2771140" y="3227705"/>
            <a:ext cx="7680960" cy="8305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>
            <a:lvl1pPr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defTabSz="6477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647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800" b="0" dirty="0">
                <a:solidFill>
                  <a:schemeClr val="tx1"/>
                </a:solidFill>
                <a:latin typeface="+mn-ea"/>
                <a:ea typeface="+mn-ea"/>
              </a:rPr>
              <a:t>怎样找到研究领域的热门方向、研究前沿？领域整体的发展态势是怎样的？有哪些新兴的研究主题？</a:t>
            </a:r>
            <a:r>
              <a:rPr lang="zh-CN" altLang="zh-CN" sz="1800" b="0" dirty="0">
                <a:solidFill>
                  <a:schemeClr val="tx1"/>
                </a:solidFill>
                <a:latin typeface="+mn-ea"/>
                <a:ea typeface="+mn-ea"/>
              </a:rPr>
              <a:t>交叉学科中有哪些新的生长点？</a:t>
            </a:r>
            <a:endParaRPr lang="zh-CN" altLang="zh-CN" sz="18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3" name="AutoShape 14"/>
          <p:cNvSpPr/>
          <p:nvPr/>
        </p:nvSpPr>
        <p:spPr bwMode="auto">
          <a:xfrm>
            <a:off x="2771140" y="4282440"/>
            <a:ext cx="7849235" cy="8305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defTabSz="647700" eaLnBrk="0">
              <a:lnSpc>
                <a:spcPct val="15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确定研究主题后，想了解研究课题是否新颖？</a:t>
            </a:r>
            <a:r>
              <a:rPr lang="zh-CN" altLang="zh-CN" sz="1800" dirty="0">
                <a:solidFill>
                  <a:schemeClr val="tx1"/>
                </a:solidFill>
              </a:rPr>
              <a:t>学科</a:t>
            </a:r>
            <a:r>
              <a:rPr lang="zh-CN" altLang="en-US" sz="1800" dirty="0">
                <a:solidFill>
                  <a:schemeClr val="tx1"/>
                </a:solidFill>
              </a:rPr>
              <a:t>渗透性</a:t>
            </a:r>
            <a:r>
              <a:rPr lang="zh-CN" altLang="zh-CN" sz="1800" dirty="0">
                <a:solidFill>
                  <a:schemeClr val="tx1"/>
                </a:solidFill>
              </a:rPr>
              <a:t>怎么样？如何进一步拓展研究方向</a:t>
            </a:r>
            <a:r>
              <a:rPr lang="zh-CN" altLang="en-US" sz="1800" dirty="0">
                <a:solidFill>
                  <a:schemeClr val="tx1"/>
                </a:solidFill>
              </a:rPr>
              <a:t>？</a:t>
            </a:r>
            <a:endParaRPr lang="zh-CN" altLang="en-US" sz="1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2456964" y="1115297"/>
            <a:ext cx="6344530" cy="755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zh-CN" altLang="en-US" sz="3200" dirty="0">
                <a:solidFill>
                  <a:srgbClr val="C00000"/>
                </a:solidFill>
              </a:rPr>
              <a:t>学术研究过程中的烦恼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2" grpId="0" bldLvl="0" animBg="1" autoUpdateAnimBg="0"/>
      <p:bldP spid="12" grpId="0" bldLvl="0" animBg="1" autoUpdateAnimBg="0"/>
      <p:bldP spid="13" grpId="0" bldLvl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>
                <a:sym typeface="+mn-ea"/>
              </a:rPr>
              <a:t>如何阅读与筛选文献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959485" y="1442085"/>
            <a:ext cx="10142220" cy="732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经过定向检索与海量检索，现在我们已经有了十几篇甚至几十篇文献，接下来是不是就要大干一场，认真拜读所有文献，然后开始写论文了呢？</a:t>
            </a:r>
            <a:endParaRPr lang="zh-CN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479925" y="2443480"/>
            <a:ext cx="3124835" cy="279336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311140" y="3088005"/>
            <a:ext cx="1579880" cy="1579880"/>
            <a:chOff x="8271" y="4965"/>
            <a:chExt cx="2488" cy="2488"/>
          </a:xfrm>
        </p:grpSpPr>
        <p:sp>
          <p:nvSpPr>
            <p:cNvPr id="8" name="椭圆 7"/>
            <p:cNvSpPr/>
            <p:nvPr/>
          </p:nvSpPr>
          <p:spPr>
            <a:xfrm>
              <a:off x="8271" y="4965"/>
              <a:ext cx="2489" cy="248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1905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120000">
              <a:off x="8286" y="6015"/>
              <a:ext cx="2443" cy="3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4796790" y="2696210"/>
            <a:ext cx="3319780" cy="278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2903855" y="3983355"/>
            <a:ext cx="218059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110230" y="4228465"/>
            <a:ext cx="1802765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读文献三件大事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104890" y="2440305"/>
            <a:ext cx="264414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105525" y="2685415"/>
            <a:ext cx="2642235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不要做无目的的精读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105525" y="3969385"/>
            <a:ext cx="264287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105525" y="4214495"/>
            <a:ext cx="2644140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勤记笔记</a:t>
            </a:r>
            <a:endParaRPr lang="zh-CN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6105525" y="5507990"/>
            <a:ext cx="264414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104255" y="5753100"/>
            <a:ext cx="2645410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保留出处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左大括号 26"/>
          <p:cNvSpPr/>
          <p:nvPr/>
        </p:nvSpPr>
        <p:spPr>
          <a:xfrm>
            <a:off x="5439410" y="2666365"/>
            <a:ext cx="264160" cy="3467735"/>
          </a:xfrm>
          <a:prstGeom prst="lef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2" grpId="0" bldLvl="0" animBg="1"/>
      <p:bldP spid="13" grpId="0"/>
      <p:bldP spid="21" grpId="0" bldLvl="0" animBg="1"/>
      <p:bldP spid="22" grpId="0"/>
      <p:bldP spid="23" grpId="0" bldLvl="0" animBg="1"/>
      <p:bldP spid="24" grpId="0"/>
      <p:bldP spid="25" grpId="0" bldLvl="0" animBg="1"/>
      <p:bldP spid="26" grpId="0"/>
      <p:bldP spid="27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lstStyle/>
          <a:p>
            <a:pPr algn="ctr"/>
            <a:r>
              <a:rPr lang="zh-CN" altLang="en-US" dirty="0" smtClean="0">
                <a:sym typeface="+mn-ea"/>
              </a:rPr>
              <a:t>如何阅读与筛选文献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b="5506"/>
          <a:stretch>
            <a:fillRect/>
          </a:stretch>
        </p:blipFill>
        <p:spPr>
          <a:xfrm>
            <a:off x="963930" y="1637665"/>
            <a:ext cx="3581400" cy="522033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1086485" y="1185545"/>
            <a:ext cx="4333875" cy="629285"/>
          </a:xfrm>
          <a:prstGeom prst="rect">
            <a:avLst/>
          </a:prstGeom>
        </p:spPr>
        <p:txBody>
          <a:bodyPr wrap="square" lIns="90170" tIns="46990" rIns="90170" bIns="46990">
            <a:normAutofit/>
          </a:bodyPr>
          <a:lstStyle/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000" b="1" spc="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把大象装冰箱总共分几步？</a:t>
            </a:r>
            <a:endParaRPr lang="zh-CN" altLang="en-US" sz="2000" b="1" spc="3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  <a:p>
            <a:pPr mar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zh-CN" altLang="en-US" sz="2000" b="1" spc="3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7366000" y="1185545"/>
            <a:ext cx="3462655" cy="629920"/>
          </a:xfrm>
          <a:prstGeom prst="rect">
            <a:avLst/>
          </a:prstGeom>
        </p:spPr>
        <p:txBody>
          <a:bodyPr wrap="square" lIns="90170" tIns="46990" rIns="90170" bIns="46990">
            <a:normAutofit/>
          </a:bodyPr>
          <a:lstStyle/>
          <a:p>
            <a:pPr mar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b="1" spc="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筛选文献总共分几步？</a:t>
            </a:r>
            <a:endParaRPr lang="zh-CN" altLang="en-US" sz="2000" b="1" spc="3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6315710" y="1976755"/>
            <a:ext cx="264414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314440" y="2221865"/>
            <a:ext cx="2645410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第一步：读标题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314440" y="3281680"/>
            <a:ext cx="264414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313170" y="3526790"/>
            <a:ext cx="2645410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第二步：看关键词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313170" y="4586605"/>
            <a:ext cx="264414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311900" y="4831715"/>
            <a:ext cx="2645410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第三步：读摘要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6315710" y="5825490"/>
            <a:ext cx="264414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314440" y="6070600"/>
            <a:ext cx="2645410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淦文献！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箭头连接符 16"/>
          <p:cNvCxnSpPr>
            <a:stCxn id="25" idx="2"/>
            <a:endCxn id="11" idx="0"/>
          </p:cNvCxnSpPr>
          <p:nvPr/>
        </p:nvCxnSpPr>
        <p:spPr>
          <a:xfrm flipH="1">
            <a:off x="7636510" y="2835275"/>
            <a:ext cx="1270" cy="446405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7637780" y="4140200"/>
            <a:ext cx="1270" cy="446405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>
            <a:off x="7639050" y="5445125"/>
            <a:ext cx="1270" cy="446405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7640320" y="2874645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相关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640320" y="4178935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相关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636510" y="5457190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相关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10069195" y="1976755"/>
            <a:ext cx="189103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0067925" y="2221865"/>
            <a:ext cx="1892300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抬走！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7" name="直接箭头连接符 26"/>
          <p:cNvCxnSpPr>
            <a:stCxn id="26" idx="3"/>
            <a:endCxn id="24" idx="1"/>
          </p:cNvCxnSpPr>
          <p:nvPr/>
        </p:nvCxnSpPr>
        <p:spPr>
          <a:xfrm>
            <a:off x="8959850" y="2406015"/>
            <a:ext cx="1108075" cy="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9079230" y="240601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不相关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079230" y="367855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不相关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079230" y="495427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不相关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8951595" y="3710940"/>
            <a:ext cx="205867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8959850" y="4954270"/>
            <a:ext cx="204216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endCxn id="23" idx="2"/>
          </p:cNvCxnSpPr>
          <p:nvPr/>
        </p:nvCxnSpPr>
        <p:spPr>
          <a:xfrm flipV="1">
            <a:off x="11003915" y="2835275"/>
            <a:ext cx="10795" cy="212979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H="1">
            <a:off x="8974455" y="2110740"/>
            <a:ext cx="1093470" cy="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9086850" y="1742440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下一个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/>
          <a:srcRect l="7307" r="18267" b="17825"/>
          <a:stretch>
            <a:fillRect/>
          </a:stretch>
        </p:blipFill>
        <p:spPr>
          <a:xfrm flipH="1">
            <a:off x="10013950" y="4975225"/>
            <a:ext cx="1772285" cy="1463675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9703435" y="642112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一个能打的都没有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 bldLvl="0" animBg="1"/>
      <p:bldP spid="26" grpId="0"/>
      <p:bldP spid="11" grpId="0" bldLvl="0" animBg="1"/>
      <p:bldP spid="12" grpId="0"/>
      <p:bldP spid="13" grpId="0" bldLvl="0" animBg="1"/>
      <p:bldP spid="14" grpId="0"/>
      <p:bldP spid="15" grpId="0" bldLvl="0" animBg="1"/>
      <p:bldP spid="16" grpId="0"/>
      <p:bldP spid="20" grpId="0"/>
      <p:bldP spid="21" grpId="0"/>
      <p:bldP spid="22" grpId="0"/>
      <p:bldP spid="23" grpId="0" bldLvl="0" animBg="1"/>
      <p:bldP spid="24" grpId="0"/>
      <p:bldP spid="28" grpId="0"/>
      <p:bldP spid="30" grpId="0"/>
      <p:bldP spid="32" grpId="0"/>
      <p:bldP spid="38" grpId="0"/>
      <p:bldP spid="4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lstStyle/>
          <a:p>
            <a:pPr algn="ctr"/>
            <a:r>
              <a:rPr lang="zh-CN" altLang="en-US" dirty="0" smtClean="0">
                <a:sym typeface="+mn-ea"/>
              </a:rPr>
              <a:t>如何阅读与筛选文献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322445" y="2332355"/>
            <a:ext cx="3542030" cy="354203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3157220" y="1229995"/>
            <a:ext cx="5878195" cy="629285"/>
          </a:xfrm>
          <a:prstGeom prst="rect">
            <a:avLst/>
          </a:prstGeom>
        </p:spPr>
        <p:txBody>
          <a:bodyPr wrap="square" lIns="90170" tIns="46990" rIns="90170" bIns="46990">
            <a:normAutofit/>
          </a:bodyPr>
          <a:lstStyle/>
          <a:p>
            <a:pPr marL="0" indent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000" b="1" spc="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阅读文献总共分几步？</a:t>
            </a:r>
            <a:endParaRPr lang="zh-CN" altLang="en-US" sz="2000" b="1" spc="3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189095" y="2332355"/>
            <a:ext cx="3737610" cy="3585210"/>
            <a:chOff x="6653" y="3604"/>
            <a:chExt cx="5886" cy="5646"/>
          </a:xfrm>
        </p:grpSpPr>
        <p:grpSp>
          <p:nvGrpSpPr>
            <p:cNvPr id="12" name="组合 11"/>
            <p:cNvGrpSpPr/>
            <p:nvPr/>
          </p:nvGrpSpPr>
          <p:grpSpPr>
            <a:xfrm>
              <a:off x="6653" y="3604"/>
              <a:ext cx="5886" cy="5647"/>
              <a:chOff x="6653" y="3604"/>
              <a:chExt cx="5886" cy="564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6653" y="3615"/>
                <a:ext cx="5886" cy="56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3" cstate="print"/>
              <a:srcRect b="21464"/>
              <a:stretch>
                <a:fillRect/>
              </a:stretch>
            </p:blipFill>
            <p:spPr>
              <a:xfrm>
                <a:off x="7001" y="3604"/>
                <a:ext cx="5190" cy="4076"/>
              </a:xfrm>
              <a:prstGeom prst="rect">
                <a:avLst/>
              </a:prstGeom>
            </p:spPr>
          </p:pic>
        </p:grpSp>
        <p:sp>
          <p:nvSpPr>
            <p:cNvPr id="13" name="文本框 12"/>
            <p:cNvSpPr txBox="1"/>
            <p:nvPr/>
          </p:nvSpPr>
          <p:spPr>
            <a:xfrm>
              <a:off x="7055" y="7863"/>
              <a:ext cx="460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在座的各位都是辣鸡</a:t>
              </a:r>
              <a:endPara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3118485" y="5874385"/>
            <a:ext cx="5878195" cy="629285"/>
          </a:xfrm>
          <a:prstGeom prst="rect">
            <a:avLst/>
          </a:prstGeom>
        </p:spPr>
        <p:txBody>
          <a:bodyPr wrap="square" lIns="90170" tIns="46990" rIns="90170" bIns="46990">
            <a:normAutofit/>
          </a:bodyPr>
          <a:lstStyle/>
          <a:p>
            <a:pPr marL="0" indent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000" b="1" spc="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请在一天之内，看完</a:t>
            </a:r>
            <a:r>
              <a:rPr lang="en-US" altLang="zh-CN" sz="2000" b="1" spc="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30</a:t>
            </a:r>
            <a:r>
              <a:rPr lang="zh-CN" altLang="en-US" sz="2000" b="1" spc="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篇文献</a:t>
            </a:r>
            <a:endParaRPr lang="zh-CN" altLang="en-US" sz="2000" b="1" spc="3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pic>
        <p:nvPicPr>
          <p:cNvPr id="17" name="图片 16" descr="小丑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493895" y="2784475"/>
            <a:ext cx="2652395" cy="168275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 rot="1920000">
            <a:off x="7343140" y="2369820"/>
            <a:ext cx="944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6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 rot="1920000">
            <a:off x="7539990" y="2508885"/>
            <a:ext cx="944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6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10075" y="5036820"/>
            <a:ext cx="329565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没想到啊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lstStyle/>
          <a:p>
            <a:pPr algn="ctr"/>
            <a:r>
              <a:rPr lang="zh-CN" altLang="en-US" dirty="0" smtClean="0">
                <a:sym typeface="+mn-ea"/>
              </a:rPr>
              <a:t>如何阅读与筛选文献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3157220" y="1229995"/>
            <a:ext cx="5878195" cy="629285"/>
          </a:xfrm>
          <a:prstGeom prst="rect">
            <a:avLst/>
          </a:prstGeom>
        </p:spPr>
        <p:txBody>
          <a:bodyPr wrap="square" lIns="90170" tIns="46990" rIns="90170" bIns="46990">
            <a:normAutofit/>
          </a:bodyPr>
          <a:lstStyle/>
          <a:p>
            <a:pPr marL="0" indent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000" b="1" spc="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读文献总共分几步？</a:t>
            </a:r>
            <a:endParaRPr lang="zh-CN" altLang="en-US" sz="2000" b="1" spc="3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451610" y="3891915"/>
            <a:ext cx="9568180" cy="1905"/>
          </a:xfrm>
          <a:prstGeom prst="line">
            <a:avLst/>
          </a:prstGeom>
          <a:ln w="25400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4150995" y="1586230"/>
            <a:ext cx="0" cy="4697095"/>
          </a:xfrm>
          <a:prstGeom prst="line">
            <a:avLst/>
          </a:prstGeom>
          <a:ln w="25400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 8"/>
          <p:cNvSpPr/>
          <p:nvPr/>
        </p:nvSpPr>
        <p:spPr>
          <a:xfrm>
            <a:off x="367665" y="2166620"/>
            <a:ext cx="3076575" cy="1189990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8745855" y="2166620"/>
            <a:ext cx="3076575" cy="1189990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367665" y="4448810"/>
            <a:ext cx="3076575" cy="118999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8745855" y="4448810"/>
            <a:ext cx="3076575" cy="1189990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367030" y="2500630"/>
            <a:ext cx="307721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读摘要</a:t>
            </a:r>
            <a:endParaRPr lang="zh-CN" alt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745855" y="2500630"/>
            <a:ext cx="307657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读绪论</a:t>
            </a:r>
            <a:endParaRPr lang="zh-CN" alt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68300" y="4782820"/>
            <a:ext cx="307594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读表儿</a:t>
            </a:r>
            <a:endParaRPr lang="zh-CN" alt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745855" y="4782820"/>
            <a:ext cx="307594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读方法</a:t>
            </a:r>
            <a:endParaRPr lang="zh-CN" alt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8246745" y="1601470"/>
            <a:ext cx="0" cy="4697095"/>
          </a:xfrm>
          <a:prstGeom prst="line">
            <a:avLst/>
          </a:prstGeom>
          <a:ln w="25400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27"/>
          <p:cNvSpPr/>
          <p:nvPr/>
        </p:nvSpPr>
        <p:spPr>
          <a:xfrm>
            <a:off x="4558030" y="2166620"/>
            <a:ext cx="3076575" cy="118999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4558030" y="4448810"/>
            <a:ext cx="3076575" cy="1189990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4558665" y="2500630"/>
            <a:ext cx="307594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读结论</a:t>
            </a:r>
            <a:endParaRPr lang="zh-CN" alt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558665" y="4782820"/>
            <a:ext cx="307594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读讨论</a:t>
            </a:r>
            <a:endParaRPr lang="zh-CN" alt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787015" y="6150610"/>
            <a:ext cx="88284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https://d.wanfangdata.com.cn/thesis/ChJUaGVzaXNOZXdTMjAyMTAzMDISCFkzNTc0NTcyGgg1cHAzNnNnYw%3D%3D</a:t>
            </a:r>
            <a:endParaRPr lang="en-US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23620" y="6308725"/>
            <a:ext cx="2313940" cy="3987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实操案例：</a:t>
            </a:r>
            <a:endParaRPr lang="zh-CN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6" grpId="0" bldLvl="0" animBg="1"/>
      <p:bldP spid="21" grpId="0" bldLvl="0" animBg="1"/>
      <p:bldP spid="22" grpId="0" bldLvl="0" animBg="1"/>
      <p:bldP spid="23" grpId="0"/>
      <p:bldP spid="24" grpId="0"/>
      <p:bldP spid="25" grpId="0"/>
      <p:bldP spid="26" grpId="0"/>
      <p:bldP spid="28" grpId="0" bldLvl="0" animBg="1"/>
      <p:bldP spid="29" grpId="0" bldLvl="0" animBg="1"/>
      <p:bldP spid="30" grpId="0"/>
      <p:bldP spid="31" grpId="0"/>
      <p:bldP spid="100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lstStyle/>
          <a:p>
            <a:pPr algn="ctr"/>
            <a:r>
              <a:rPr lang="zh-CN" altLang="en-US" dirty="0" smtClean="0">
                <a:sym typeface="+mn-ea"/>
              </a:rPr>
              <a:t>如何阅读与筛选文献</a:t>
            </a:r>
            <a:endParaRPr lang="zh-CN" altLang="en-US" dirty="0" smtClean="0">
              <a:sym typeface="+mn-ea"/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3157220" y="1229995"/>
            <a:ext cx="5878195" cy="629285"/>
          </a:xfrm>
          <a:prstGeom prst="rect">
            <a:avLst/>
          </a:prstGeom>
        </p:spPr>
        <p:txBody>
          <a:bodyPr wrap="square" lIns="90170" tIns="46990" rIns="90170" bIns="46990">
            <a:normAutofit/>
          </a:bodyPr>
          <a:lstStyle/>
          <a:p>
            <a:pPr marL="0" indent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000" b="1" spc="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关于记笔记</a:t>
            </a:r>
            <a:endParaRPr lang="zh-CN" altLang="en-US" sz="2000" b="1" spc="3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748790" y="2710815"/>
            <a:ext cx="218059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955165" y="2955925"/>
            <a:ext cx="1802765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专业工具推荐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左大括号 9"/>
          <p:cNvSpPr/>
          <p:nvPr/>
        </p:nvSpPr>
        <p:spPr>
          <a:xfrm>
            <a:off x="4220210" y="2129790"/>
            <a:ext cx="259715" cy="2020570"/>
          </a:xfrm>
          <a:prstGeom prst="lef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4796790" y="2097405"/>
            <a:ext cx="218059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796790" y="2342515"/>
            <a:ext cx="2179955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Endnote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796155" y="3375025"/>
            <a:ext cx="218059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086350" y="3620135"/>
            <a:ext cx="1599565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Mendeley</a:t>
            </a:r>
            <a:endParaRPr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228840" y="2342515"/>
            <a:ext cx="394779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https://endnote.com/downloads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7365683" y="3481705"/>
            <a:ext cx="348170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https://www.mendeley.com/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download-desktop-new/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1748790" y="5031105"/>
            <a:ext cx="2180590" cy="85852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955165" y="5276215"/>
            <a:ext cx="1802765" cy="3683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ctr">
              <a:buClrTx/>
              <a:buSzTx/>
              <a:buFontTx/>
            </a:pP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列表法</a:t>
            </a:r>
            <a:endParaRPr lang="zh-CN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4" name="表格 23"/>
          <p:cNvGraphicFramePr/>
          <p:nvPr>
            <p:custDataLst>
              <p:tags r:id="rId2"/>
            </p:custDataLst>
          </p:nvPr>
        </p:nvGraphicFramePr>
        <p:xfrm>
          <a:off x="4210685" y="5105400"/>
          <a:ext cx="74930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250"/>
                <a:gridCol w="3746500"/>
                <a:gridCol w="1873250"/>
              </a:tblGrid>
              <a:tr h="36576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论文笔记</a:t>
                      </a:r>
                      <a:endParaRPr lang="zh-CN" altLang="en-US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出处</a:t>
                      </a:r>
                      <a:endParaRPr lang="zh-CN" altLang="en-US"/>
                    </a:p>
                  </a:txBody>
                  <a:tcPr anchor="ctr">
                    <a:solidFill>
                      <a:srgbClr val="BF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800">
                          <a:sym typeface="+mn-ea"/>
                        </a:rPr>
                        <a:t>摘要</a:t>
                      </a:r>
                      <a:r>
                        <a:rPr lang="en-US" altLang="zh-CN" sz="1800">
                          <a:sym typeface="+mn-ea"/>
                        </a:rPr>
                        <a:t>+</a:t>
                      </a:r>
                      <a:r>
                        <a:rPr lang="zh-CN" sz="1800">
                          <a:sym typeface="+mn-ea"/>
                        </a:rPr>
                        <a:t>结论</a:t>
                      </a:r>
                      <a:r>
                        <a:rPr lang="en-US" altLang="zh-CN" sz="1800">
                          <a:sym typeface="+mn-ea"/>
                        </a:rPr>
                        <a:t>+</a:t>
                      </a:r>
                      <a:r>
                        <a:rPr lang="zh-CN" sz="1800">
                          <a:sym typeface="+mn-ea"/>
                        </a:rPr>
                        <a:t>绪论</a:t>
                      </a:r>
                      <a:r>
                        <a:rPr lang="en-US" altLang="zh-CN" sz="1800">
                          <a:sym typeface="+mn-ea"/>
                        </a:rPr>
                        <a:t>+</a:t>
                      </a:r>
                      <a:r>
                        <a:rPr lang="zh-CN" sz="1800">
                          <a:sym typeface="+mn-ea"/>
                        </a:rPr>
                        <a:t>表儿</a:t>
                      </a:r>
                      <a:r>
                        <a:rPr lang="en-US" altLang="zh-CN" sz="1800">
                          <a:sym typeface="+mn-ea"/>
                        </a:rPr>
                        <a:t>+</a:t>
                      </a:r>
                      <a:r>
                        <a:rPr lang="zh-CN" sz="1800">
                          <a:sym typeface="+mn-ea"/>
                        </a:rPr>
                        <a:t>结语</a:t>
                      </a:r>
                      <a:r>
                        <a:rPr lang="en-US" altLang="zh-CN" sz="1800">
                          <a:sym typeface="+mn-ea"/>
                        </a:rPr>
                        <a:t>+</a:t>
                      </a:r>
                      <a:r>
                        <a:rPr lang="zh-CN" sz="1800">
                          <a:sym typeface="+mn-ea"/>
                        </a:rPr>
                        <a:t>方法</a:t>
                      </a:r>
                      <a:endParaRPr lang="zh-CN" altLang="en-US"/>
                    </a:p>
                  </a:txBody>
                  <a:tcPr anchor="ctr">
                    <a:solidFill>
                      <a:srgbClr val="BF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自己的想法</a:t>
                      </a:r>
                      <a:endParaRPr lang="zh-CN" altLang="en-US"/>
                    </a:p>
                  </a:txBody>
                  <a:tcPr anchor="ctr">
                    <a:solidFill>
                      <a:srgbClr val="BFF0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  <p:bldP spid="10" grpId="0" bldLvl="0" animBg="1"/>
      <p:bldP spid="11" grpId="0" bldLvl="0" animBg="1"/>
      <p:bldP spid="14" grpId="0"/>
      <p:bldP spid="15" grpId="0" bldLvl="0" animBg="1"/>
      <p:bldP spid="16" grpId="0"/>
      <p:bldP spid="21" grpId="0"/>
      <p:bldP spid="100" grpId="0"/>
      <p:bldP spid="22" grpId="0" bldLvl="0" animBg="1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练习题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52500" y="1594485"/>
            <a:ext cx="7315835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/>
              <a:t>1</a:t>
            </a:r>
            <a:r>
              <a:rPr lang="zh-CN" altLang="en-US" sz="2000"/>
              <a:t>、《哪吒之魔童降世》中的哪些角色创作原型来自三星堆？</a:t>
            </a:r>
            <a:endParaRPr lang="zh-CN" altLang="en-US" sz="2000"/>
          </a:p>
          <a:p>
            <a:pPr>
              <a:lnSpc>
                <a:spcPct val="200000"/>
              </a:lnSpc>
            </a:pPr>
            <a:r>
              <a:rPr lang="en-US" altLang="zh-CN" sz="2000"/>
              <a:t>A. </a:t>
            </a:r>
            <a:r>
              <a:rPr lang="zh-CN" altLang="en-US" sz="2000"/>
              <a:t>猪</a:t>
            </a:r>
            <a:endParaRPr lang="zh-CN" altLang="en-US" sz="2000"/>
          </a:p>
          <a:p>
            <a:pPr>
              <a:lnSpc>
                <a:spcPct val="200000"/>
              </a:lnSpc>
            </a:pPr>
            <a:r>
              <a:rPr lang="en-US" altLang="zh-CN" sz="2000"/>
              <a:t>B. </a:t>
            </a:r>
            <a:r>
              <a:rPr lang="zh-CN" altLang="en-US" sz="2000"/>
              <a:t>结界兽</a:t>
            </a:r>
            <a:endParaRPr lang="zh-CN" altLang="en-US" sz="2000"/>
          </a:p>
          <a:p>
            <a:pPr>
              <a:lnSpc>
                <a:spcPct val="200000"/>
              </a:lnSpc>
            </a:pPr>
            <a:r>
              <a:rPr lang="en-US" altLang="zh-CN" sz="2000"/>
              <a:t>C. </a:t>
            </a:r>
            <a:r>
              <a:rPr lang="zh-CN" altLang="en-US" sz="2000"/>
              <a:t>申公豹</a:t>
            </a:r>
            <a:endParaRPr lang="en-US" altLang="zh-CN" sz="2000"/>
          </a:p>
          <a:p>
            <a:pPr>
              <a:lnSpc>
                <a:spcPct val="200000"/>
              </a:lnSpc>
            </a:pPr>
            <a:r>
              <a:rPr lang="en-US" altLang="zh-CN" sz="2000"/>
              <a:t>D. </a:t>
            </a:r>
            <a:r>
              <a:rPr lang="zh-CN" altLang="en-US" sz="2000"/>
              <a:t>太乙真人</a:t>
            </a:r>
            <a:endParaRPr lang="zh-CN" altLang="en-US" sz="2000"/>
          </a:p>
        </p:txBody>
      </p:sp>
      <p:sp>
        <p:nvSpPr>
          <p:cNvPr id="27" name="矩形 26"/>
          <p:cNvSpPr/>
          <p:nvPr/>
        </p:nvSpPr>
        <p:spPr>
          <a:xfrm>
            <a:off x="952441" y="5271416"/>
            <a:ext cx="107696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CB1C9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答案：</a:t>
            </a:r>
            <a:r>
              <a:rPr lang="en-US" altLang="zh-CN" sz="2000" b="1" dirty="0" smtClean="0">
                <a:solidFill>
                  <a:srgbClr val="CB1C9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endParaRPr lang="zh-CN" altLang="en-US" sz="2000" b="1" dirty="0">
              <a:solidFill>
                <a:srgbClr val="CB1C9B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练习题</a:t>
            </a:r>
            <a:br>
              <a:rPr lang="zh-CN" altLang="en-US"/>
            </a:b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200" y="2932430"/>
            <a:ext cx="8313420" cy="3234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688975" y="1210310"/>
            <a:ext cx="9490710" cy="1522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i="1" dirty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重点总结</a:t>
            </a:r>
            <a:r>
              <a:rPr lang="zh-CN" altLang="en-US" sz="2400" b="1" i="1" dirty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en-US" altLang="zh-CN" sz="2400" b="1" i="1" dirty="0">
              <a:solidFill>
                <a:srgbClr val="CB1C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0">
              <a:lnSpc>
                <a:spcPct val="250000"/>
              </a:lnSpc>
            </a:pPr>
            <a:r>
              <a:rPr lang="zh-CN" b="1" dirty="0">
                <a:solidFill>
                  <a:srgbClr val="CB1C9B"/>
                </a:solidFill>
              </a:rPr>
              <a:t>布尔运算：</a:t>
            </a:r>
            <a:r>
              <a:rPr lang="zh-CN" sz="1800" b="1" dirty="0">
                <a:solidFill>
                  <a:srgbClr val="CB1C9B"/>
                </a:solidFill>
                <a:sym typeface="+mn-ea"/>
              </a:rPr>
              <a:t>AND（与）：同时包含     NOT（非）：不包含       OR（或）：包含其一</a:t>
            </a:r>
            <a:endParaRPr lang="zh-CN" sz="1800" b="1" dirty="0">
              <a:solidFill>
                <a:srgbClr val="CB1C9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练习题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52500" y="1594485"/>
            <a:ext cx="1055370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/>
              <a:t>2</a:t>
            </a:r>
            <a:r>
              <a:rPr lang="zh-CN" altLang="en-US" sz="2000" dirty="0"/>
              <a:t>、流量明星亦称流量艺人，特指那些深受欢迎、粉丝众多明星，下列为流量明星相关主题词的是？</a:t>
            </a:r>
            <a:endParaRPr lang="zh-CN" altLang="en-US" sz="2000" dirty="0"/>
          </a:p>
          <a:p>
            <a:pPr>
              <a:lnSpc>
                <a:spcPct val="200000"/>
              </a:lnSpc>
            </a:pPr>
            <a:r>
              <a:rPr lang="en-US" altLang="zh-CN" sz="2000" dirty="0"/>
              <a:t>A. </a:t>
            </a:r>
            <a:r>
              <a:rPr lang="zh-CN" altLang="en-US" sz="2000" dirty="0"/>
              <a:t>综艺节目</a:t>
            </a:r>
            <a:endParaRPr lang="zh-CN" altLang="en-US" sz="2000" dirty="0"/>
          </a:p>
          <a:p>
            <a:pPr>
              <a:lnSpc>
                <a:spcPct val="200000"/>
              </a:lnSpc>
            </a:pPr>
            <a:r>
              <a:rPr lang="en-US" altLang="zh-CN" sz="2000" dirty="0"/>
              <a:t>B. </a:t>
            </a:r>
            <a:r>
              <a:rPr lang="zh-CN" altLang="en-US" sz="2000" dirty="0"/>
              <a:t>粉丝经济</a:t>
            </a:r>
            <a:endParaRPr lang="zh-CN" altLang="en-US" sz="2000" dirty="0"/>
          </a:p>
          <a:p>
            <a:pPr>
              <a:lnSpc>
                <a:spcPct val="200000"/>
              </a:lnSpc>
            </a:pPr>
            <a:r>
              <a:rPr lang="en-US" altLang="zh-CN" sz="2000" dirty="0"/>
              <a:t>C. </a:t>
            </a:r>
            <a:r>
              <a:rPr lang="en-US" altLang="zh-CN" sz="2000" dirty="0" smtClean="0"/>
              <a:t>Z</a:t>
            </a:r>
            <a:r>
              <a:rPr lang="zh-CN" altLang="en-US" sz="2000" dirty="0" smtClean="0"/>
              <a:t>世代粉</a:t>
            </a:r>
            <a:r>
              <a:rPr lang="zh-CN" altLang="en-US" sz="2000" dirty="0"/>
              <a:t>丝</a:t>
            </a:r>
            <a:endParaRPr lang="en-US" altLang="zh-CN" sz="2000" dirty="0"/>
          </a:p>
          <a:p>
            <a:pPr>
              <a:lnSpc>
                <a:spcPct val="200000"/>
              </a:lnSpc>
            </a:pPr>
            <a:r>
              <a:rPr lang="en-US" altLang="zh-CN" sz="2000" dirty="0"/>
              <a:t>D. </a:t>
            </a:r>
            <a:r>
              <a:rPr lang="zh-CN" altLang="en-US" sz="2000" dirty="0"/>
              <a:t>电影排行榜</a:t>
            </a:r>
            <a:endParaRPr lang="zh-CN" altLang="en-US" sz="2000" dirty="0"/>
          </a:p>
        </p:txBody>
      </p:sp>
      <p:sp>
        <p:nvSpPr>
          <p:cNvPr id="27" name="矩形 26"/>
          <p:cNvSpPr/>
          <p:nvPr/>
        </p:nvSpPr>
        <p:spPr>
          <a:xfrm>
            <a:off x="952441" y="5690516"/>
            <a:ext cx="159004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CB1C9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答案：</a:t>
            </a:r>
            <a:r>
              <a:rPr lang="en-US" altLang="zh-CN" sz="2000" b="1" dirty="0" smtClean="0">
                <a:solidFill>
                  <a:srgbClr val="CB1C9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 B C</a:t>
            </a:r>
            <a:endParaRPr lang="zh-CN" altLang="en-US" sz="2000" b="1" dirty="0">
              <a:solidFill>
                <a:srgbClr val="CB1C9B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练习题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38200" y="2981960"/>
            <a:ext cx="9351010" cy="31216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98500" y="1210310"/>
            <a:ext cx="9490710" cy="1522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i="1" dirty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重点总结</a:t>
            </a:r>
            <a:r>
              <a:rPr lang="zh-CN" altLang="en-US" sz="2400" b="1" i="1" dirty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en-US" altLang="zh-CN" sz="2400" b="1" i="1" dirty="0">
              <a:solidFill>
                <a:srgbClr val="CB1C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0">
              <a:lnSpc>
                <a:spcPct val="250000"/>
              </a:lnSpc>
            </a:pPr>
            <a:r>
              <a:rPr lang="zh-CN" b="1" dirty="0">
                <a:solidFill>
                  <a:srgbClr val="CB1C9B"/>
                </a:solidFill>
              </a:rPr>
              <a:t>关键词知识脉络：</a:t>
            </a:r>
            <a:r>
              <a:rPr lang="zh-CN" sz="1800" b="1" dirty="0">
                <a:solidFill>
                  <a:srgbClr val="CB1C9B"/>
                </a:solidFill>
                <a:sym typeface="+mn-ea"/>
              </a:rPr>
              <a:t>关键词含义、统计指标、发文趋势、学科分布、相关主题词等多维度分析</a:t>
            </a:r>
            <a:endParaRPr lang="zh-CN" sz="1800" b="1" dirty="0">
              <a:solidFill>
                <a:srgbClr val="CB1C9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练习题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52500" y="1594485"/>
            <a:ext cx="10553700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/>
              <a:t>3</a:t>
            </a:r>
            <a:r>
              <a:rPr lang="zh-CN" altLang="en-US" sz="2000"/>
              <a:t>、最新一篇发表在核心期刊上的，提到</a:t>
            </a:r>
            <a:r>
              <a:rPr lang="en-US" altLang="zh-CN" sz="2000"/>
              <a:t>“</a:t>
            </a:r>
            <a:r>
              <a:rPr lang="zh-CN" altLang="en-US" sz="2000"/>
              <a:t>神奇女侠</a:t>
            </a:r>
            <a:r>
              <a:rPr lang="en-US" altLang="zh-CN" sz="2000"/>
              <a:t>”</a:t>
            </a:r>
            <a:r>
              <a:rPr lang="zh-CN" altLang="en-US" sz="2000"/>
              <a:t>的期刊论文作者是？</a:t>
            </a:r>
            <a:endParaRPr lang="zh-CN" altLang="en-US" sz="2000"/>
          </a:p>
          <a:p>
            <a:pPr>
              <a:lnSpc>
                <a:spcPct val="200000"/>
              </a:lnSpc>
            </a:pPr>
            <a:r>
              <a:rPr lang="en-US" altLang="zh-CN" sz="2000"/>
              <a:t>A. </a:t>
            </a:r>
            <a:r>
              <a:rPr lang="zh-CN" altLang="en-US" sz="2000"/>
              <a:t>肖雨笛 欧阳常林</a:t>
            </a:r>
            <a:endParaRPr lang="zh-CN" altLang="en-US" sz="2000"/>
          </a:p>
          <a:p>
            <a:pPr>
              <a:lnSpc>
                <a:spcPct val="200000"/>
              </a:lnSpc>
            </a:pPr>
            <a:r>
              <a:rPr lang="en-US" altLang="zh-CN" sz="2000"/>
              <a:t>B. </a:t>
            </a:r>
            <a:r>
              <a:rPr lang="zh-CN" altLang="en-US" sz="2000"/>
              <a:t>蔡宇学</a:t>
            </a:r>
            <a:endParaRPr lang="zh-CN" altLang="en-US" sz="2000"/>
          </a:p>
          <a:p>
            <a:pPr>
              <a:lnSpc>
                <a:spcPct val="200000"/>
              </a:lnSpc>
            </a:pPr>
            <a:r>
              <a:rPr lang="en-US" altLang="zh-CN" sz="2000"/>
              <a:t>C. </a:t>
            </a:r>
            <a:r>
              <a:rPr lang="zh-CN" altLang="en-US" sz="2000"/>
              <a:t>王森林</a:t>
            </a:r>
            <a:endParaRPr lang="zh-CN" altLang="en-US" sz="2000"/>
          </a:p>
          <a:p>
            <a:pPr>
              <a:lnSpc>
                <a:spcPct val="200000"/>
              </a:lnSpc>
            </a:pPr>
            <a:r>
              <a:rPr lang="en-US" altLang="zh-CN" sz="2000"/>
              <a:t>D. </a:t>
            </a:r>
            <a:r>
              <a:rPr lang="zh-CN" altLang="en-US" sz="2000"/>
              <a:t>张成文 邓俊</a:t>
            </a:r>
            <a:endParaRPr lang="zh-CN" altLang="en-US" sz="2000"/>
          </a:p>
        </p:txBody>
      </p:sp>
      <p:sp>
        <p:nvSpPr>
          <p:cNvPr id="27" name="矩形 26"/>
          <p:cNvSpPr/>
          <p:nvPr/>
        </p:nvSpPr>
        <p:spPr>
          <a:xfrm>
            <a:off x="952441" y="5690516"/>
            <a:ext cx="107696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CB1C9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答案：</a:t>
            </a:r>
            <a:r>
              <a:rPr lang="en-US" sz="2000" b="1" dirty="0" smtClean="0">
                <a:solidFill>
                  <a:srgbClr val="CB1C9B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endParaRPr lang="en-US" sz="2000" b="1" dirty="0">
              <a:solidFill>
                <a:srgbClr val="CB1C9B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" name="标题 1"/>
          <p:cNvSpPr txBox="1"/>
          <p:nvPr/>
        </p:nvSpPr>
        <p:spPr>
          <a:xfrm>
            <a:off x="1017270" y="1235779"/>
            <a:ext cx="9144000" cy="351265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使用场景</a:t>
            </a:r>
            <a:endParaRPr lang="zh-CN" altLang="en-US" sz="3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83460" y="2165985"/>
            <a:ext cx="9688830" cy="3210560"/>
            <a:chOff x="1408067" y="721728"/>
            <a:chExt cx="7625865" cy="2673030"/>
          </a:xfrm>
        </p:grpSpPr>
        <p:sp>
          <p:nvSpPr>
            <p:cNvPr id="3" name="矩形 2"/>
            <p:cNvSpPr/>
            <p:nvPr/>
          </p:nvSpPr>
          <p:spPr>
            <a:xfrm>
              <a:off x="1767002" y="721728"/>
              <a:ext cx="6273513" cy="306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大学生、硕士研究生：期刊论文选题、毕业论文开题</a:t>
              </a:r>
              <a:endParaRPr lang="zh-CN" altLang="en-US" sz="1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408067" y="1055776"/>
              <a:ext cx="7310120" cy="5371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博士生</a:t>
              </a:r>
              <a:r>
                <a:rPr lang="en-US" altLang="zh-CN" sz="1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/</a:t>
              </a:r>
              <a:r>
                <a:rPr lang="zh-CN" altLang="en-US" sz="1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导师</a:t>
              </a:r>
              <a:r>
                <a:rPr lang="en-US" altLang="zh-CN" sz="1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/</a:t>
              </a:r>
              <a:r>
                <a:rPr lang="zh-CN" altLang="en-US" sz="1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学科带头人：基金项目申报选题、精准深层次的知识挖掘</a:t>
              </a:r>
              <a:endParaRPr lang="zh-CN" altLang="en-US" sz="1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239725" y="1652742"/>
              <a:ext cx="5368793" cy="306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科研管理人员：了解学科发展动向，制定学科计划</a:t>
              </a:r>
              <a:endParaRPr lang="zh-CN" altLang="en-US" sz="1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793999" y="2157240"/>
              <a:ext cx="6239933" cy="306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学科馆员：做学科发展报告</a:t>
              </a:r>
              <a:endParaRPr lang="zh-CN" altLang="en-US" sz="1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213437" y="2583049"/>
              <a:ext cx="2481580" cy="306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编辑：出版物选题策划</a:t>
              </a:r>
              <a:endParaRPr lang="zh-CN" altLang="en-US" sz="1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284909" y="3088121"/>
              <a:ext cx="412750" cy="306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…</a:t>
              </a:r>
              <a:endParaRPr lang="en-US" altLang="zh-CN" sz="1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练习题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66340" y="2732405"/>
            <a:ext cx="7258685" cy="38112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64640" y="1210310"/>
            <a:ext cx="6980555" cy="1522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i="1" dirty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重点总结</a:t>
            </a:r>
            <a:r>
              <a:rPr lang="zh-CN" altLang="en-US" sz="2400" b="1" i="1" dirty="0">
                <a:solidFill>
                  <a:srgbClr val="CB1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endParaRPr lang="en-US" altLang="zh-CN" sz="2400" b="1" i="1" dirty="0">
              <a:solidFill>
                <a:srgbClr val="CB1C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0">
              <a:lnSpc>
                <a:spcPct val="250000"/>
              </a:lnSpc>
            </a:pPr>
            <a:r>
              <a:rPr lang="zh-CN" b="1" dirty="0">
                <a:solidFill>
                  <a:srgbClr val="CB1C9B"/>
                </a:solidFill>
              </a:rPr>
              <a:t>灵活运用检索结果的聚类和排序，快速找到目标文献。</a:t>
            </a:r>
            <a:endParaRPr lang="zh-CN" sz="1800" b="1" dirty="0">
              <a:solidFill>
                <a:srgbClr val="CB1C9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互动问答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1435735" y="1500505"/>
            <a:ext cx="7390765" cy="1563370"/>
          </a:xfrm>
          <a:prstGeom prst="roundRect">
            <a:avLst/>
          </a:prstGeom>
          <a:solidFill>
            <a:schemeClr val="bg1">
              <a:alpha val="0"/>
            </a:schemeClr>
          </a:solidFill>
          <a:ln w="12700" cmpd="sng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952500" y="1283970"/>
            <a:ext cx="1247140" cy="518795"/>
          </a:xfrm>
          <a:prstGeom prst="roundRect">
            <a:avLst/>
          </a:prstGeom>
          <a:solidFill>
            <a:srgbClr val="E70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219200" y="1312545"/>
            <a:ext cx="9251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Q1</a:t>
            </a: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45030" y="1563370"/>
            <a:ext cx="5971540" cy="143764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ts val="3500"/>
              </a:lnSpc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（多选题）论文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选题的基础原则是什么？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ts val="3500"/>
              </a:lnSpc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专业性原则；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B.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价值性原则；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C.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拓展性原则；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ts val="3500"/>
              </a:lnSpc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可实现原则；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E.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创新性原则；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F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回溯性原则。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342130" y="3451860"/>
            <a:ext cx="6727190" cy="1006475"/>
          </a:xfrm>
          <a:prstGeom prst="roundRect">
            <a:avLst/>
          </a:prstGeom>
          <a:solidFill>
            <a:schemeClr val="bg1">
              <a:alpha val="0"/>
            </a:schemeClr>
          </a:solidFill>
          <a:ln w="12700" cmpd="sng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3905885" y="3190875"/>
            <a:ext cx="1247140" cy="51879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172585" y="3219450"/>
            <a:ext cx="9251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Q2</a:t>
            </a: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44745" y="3470275"/>
            <a:ext cx="5971540" cy="98869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ts val="3500"/>
              </a:lnSpc>
              <a:buClrTx/>
              <a:buSzTx/>
              <a:buNone/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（单选题）选题时，要提前准备几个问题的答案：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ts val="3500"/>
              </a:lnSpc>
              <a:buClrTx/>
              <a:buSzTx/>
              <a:buNone/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A.2个    B.4个    C.6个     D.8个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553845" y="4715510"/>
            <a:ext cx="9215120" cy="1563370"/>
          </a:xfrm>
          <a:prstGeom prst="roundRect">
            <a:avLst/>
          </a:prstGeom>
          <a:solidFill>
            <a:schemeClr val="bg1">
              <a:alpha val="0"/>
            </a:schemeClr>
          </a:solidFill>
          <a:ln w="12700" cmpd="sng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1117600" y="4454525"/>
            <a:ext cx="1247140" cy="51879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384300" y="4483100"/>
            <a:ext cx="9251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Q3</a:t>
            </a: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917065" y="4835525"/>
            <a:ext cx="8851900" cy="143764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ts val="3500"/>
              </a:lnSpc>
              <a:buClrTx/>
              <a:buSzTx/>
              <a:buNone/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（多选题）如何进入万方选题：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ts val="3500"/>
              </a:lnSpc>
              <a:buClrTx/>
              <a:buSzTx/>
              <a:buNone/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A.登录topic.wanfangdata.com.cn     B.登录xuanti.wanfangdata.com.cn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ts val="3500"/>
              </a:lnSpc>
              <a:buClrTx/>
              <a:buSzTx/>
              <a:buNone/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C.登录www.wanfangdata.com.cn     D.登录check.wanfangdata.com.cn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等腰三角形 16"/>
          <p:cNvSpPr/>
          <p:nvPr/>
        </p:nvSpPr>
        <p:spPr>
          <a:xfrm>
            <a:off x="1036955" y="1059815"/>
            <a:ext cx="182245" cy="224155"/>
          </a:xfrm>
          <a:prstGeom prst="triangle">
            <a:avLst/>
          </a:prstGeom>
          <a:solidFill>
            <a:srgbClr val="E70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8" name="等腰三角形 17"/>
          <p:cNvSpPr/>
          <p:nvPr/>
        </p:nvSpPr>
        <p:spPr>
          <a:xfrm>
            <a:off x="1911985" y="1059815"/>
            <a:ext cx="182245" cy="224155"/>
          </a:xfrm>
          <a:prstGeom prst="triangle">
            <a:avLst/>
          </a:prstGeom>
          <a:solidFill>
            <a:srgbClr val="E70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9" name="等腰三角形 18"/>
          <p:cNvSpPr/>
          <p:nvPr/>
        </p:nvSpPr>
        <p:spPr>
          <a:xfrm>
            <a:off x="4011930" y="2966720"/>
            <a:ext cx="182245" cy="224155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20" name="等腰三角形 19"/>
          <p:cNvSpPr/>
          <p:nvPr/>
        </p:nvSpPr>
        <p:spPr>
          <a:xfrm>
            <a:off x="4886960" y="2966720"/>
            <a:ext cx="182245" cy="224155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21" name="等腰三角形 20"/>
          <p:cNvSpPr/>
          <p:nvPr/>
        </p:nvSpPr>
        <p:spPr>
          <a:xfrm>
            <a:off x="1212215" y="4236085"/>
            <a:ext cx="182245" cy="22415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22" name="等腰三角形 21"/>
          <p:cNvSpPr/>
          <p:nvPr/>
        </p:nvSpPr>
        <p:spPr>
          <a:xfrm>
            <a:off x="2087245" y="4236085"/>
            <a:ext cx="182245" cy="22415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153285" y="2161540"/>
            <a:ext cx="345440" cy="32067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2153285" y="2604135"/>
            <a:ext cx="345440" cy="32067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4065905" y="2161540"/>
            <a:ext cx="345440" cy="32067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4065905" y="2604135"/>
            <a:ext cx="345440" cy="32067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6819900" y="4070985"/>
            <a:ext cx="345440" cy="32067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924050" y="5450840"/>
            <a:ext cx="345440" cy="32067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924050" y="5875020"/>
            <a:ext cx="345440" cy="32067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/>
              <a:t>互动问答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1435735" y="1500505"/>
            <a:ext cx="7390765" cy="1563370"/>
          </a:xfrm>
          <a:prstGeom prst="roundRect">
            <a:avLst/>
          </a:prstGeom>
          <a:solidFill>
            <a:schemeClr val="bg1">
              <a:alpha val="0"/>
            </a:schemeClr>
          </a:solidFill>
          <a:ln w="12700" cmpd="sng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952500" y="1283970"/>
            <a:ext cx="1247140" cy="518795"/>
          </a:xfrm>
          <a:prstGeom prst="roundRect">
            <a:avLst/>
          </a:prstGeom>
          <a:solidFill>
            <a:srgbClr val="E70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219200" y="1312545"/>
            <a:ext cx="9251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Q1</a:t>
            </a: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45030" y="1563370"/>
            <a:ext cx="5971540" cy="1437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3500"/>
              </a:lnSpc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（多选题）从哪里可以获取到文献？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ts val="3500"/>
              </a:lnSpc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学校图书馆；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B.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万方数据知识服务平台；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ts val="3500"/>
              </a:lnSpc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找导师要；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D.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找学长要。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342130" y="3451860"/>
            <a:ext cx="6727190" cy="1006475"/>
          </a:xfrm>
          <a:prstGeom prst="roundRect">
            <a:avLst/>
          </a:prstGeom>
          <a:solidFill>
            <a:schemeClr val="bg1">
              <a:alpha val="0"/>
            </a:schemeClr>
          </a:solidFill>
          <a:ln w="12700" cmpd="sng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3905885" y="3190875"/>
            <a:ext cx="1247140" cy="51879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172585" y="3219450"/>
            <a:ext cx="9251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Q2</a:t>
            </a: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44745" y="3470275"/>
            <a:ext cx="5971540" cy="988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3500"/>
              </a:lnSpc>
              <a:buClrTx/>
              <a:buSzTx/>
              <a:buNone/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（单选题）筛选文献总共分几步？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ts val="3500"/>
              </a:lnSpc>
              <a:buClrTx/>
              <a:buSzTx/>
              <a:buNone/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A.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步    B.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步    C.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步     D.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步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553845" y="4715510"/>
            <a:ext cx="9215120" cy="1563370"/>
          </a:xfrm>
          <a:prstGeom prst="roundRect">
            <a:avLst/>
          </a:prstGeom>
          <a:solidFill>
            <a:schemeClr val="bg1">
              <a:alpha val="0"/>
            </a:schemeClr>
          </a:solidFill>
          <a:ln w="12700" cmpd="sng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1117600" y="4454525"/>
            <a:ext cx="1247140" cy="51879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384300" y="4483100"/>
            <a:ext cx="9251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Q3</a:t>
            </a: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917065" y="4835525"/>
            <a:ext cx="8851900" cy="988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3500"/>
              </a:lnSpc>
              <a:buClrTx/>
              <a:buSzTx/>
              <a:buNone/>
            </a:pP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（单选题）阅读文献总共分几步？说出其中一步是什么？</a:t>
            </a:r>
            <a:endParaRPr lang="zh-CN" altLang="en-US" sz="20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ts val="3500"/>
              </a:lnSpc>
              <a:buClrTx/>
              <a:buSzTx/>
              <a:buNone/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A.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步    B.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步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C.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步     D.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步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等腰三角形 16"/>
          <p:cNvSpPr/>
          <p:nvPr/>
        </p:nvSpPr>
        <p:spPr>
          <a:xfrm>
            <a:off x="1036955" y="1059815"/>
            <a:ext cx="182245" cy="224155"/>
          </a:xfrm>
          <a:prstGeom prst="triangle">
            <a:avLst/>
          </a:prstGeom>
          <a:solidFill>
            <a:srgbClr val="E70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8" name="等腰三角形 17"/>
          <p:cNvSpPr/>
          <p:nvPr/>
        </p:nvSpPr>
        <p:spPr>
          <a:xfrm>
            <a:off x="1911985" y="1059815"/>
            <a:ext cx="182245" cy="224155"/>
          </a:xfrm>
          <a:prstGeom prst="triangle">
            <a:avLst/>
          </a:prstGeom>
          <a:solidFill>
            <a:srgbClr val="E70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9" name="等腰三角形 18"/>
          <p:cNvSpPr/>
          <p:nvPr/>
        </p:nvSpPr>
        <p:spPr>
          <a:xfrm>
            <a:off x="4011930" y="2966720"/>
            <a:ext cx="182245" cy="224155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20" name="等腰三角形 19"/>
          <p:cNvSpPr/>
          <p:nvPr/>
        </p:nvSpPr>
        <p:spPr>
          <a:xfrm>
            <a:off x="4886960" y="2966720"/>
            <a:ext cx="182245" cy="224155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21" name="等腰三角形 20"/>
          <p:cNvSpPr/>
          <p:nvPr/>
        </p:nvSpPr>
        <p:spPr>
          <a:xfrm>
            <a:off x="1212215" y="4236085"/>
            <a:ext cx="182245" cy="22415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22" name="等腰三角形 21"/>
          <p:cNvSpPr/>
          <p:nvPr/>
        </p:nvSpPr>
        <p:spPr>
          <a:xfrm>
            <a:off x="2087245" y="4236085"/>
            <a:ext cx="182245" cy="22415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153285" y="2161540"/>
            <a:ext cx="345440" cy="32067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2153285" y="2604135"/>
            <a:ext cx="345440" cy="32067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4065905" y="2161540"/>
            <a:ext cx="345440" cy="32067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4065905" y="2604135"/>
            <a:ext cx="345440" cy="32067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6819900" y="4070985"/>
            <a:ext cx="345440" cy="32067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3720465" y="5426075"/>
            <a:ext cx="345440" cy="32067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17065" y="5746750"/>
            <a:ext cx="6083717" cy="54117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ts val="3500"/>
              </a:lnSpc>
              <a:buClrTx/>
              <a:buSzTx/>
              <a:buNone/>
            </a:pPr>
            <a:r>
              <a:rPr 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读摘要、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读结论、读绪论、读表儿、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读讨论、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读方法</a:t>
            </a:r>
            <a:endParaRPr lang="zh-CN" altLang="en-US" sz="20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9" grpId="0" bldLvl="0" animBg="1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我们还有</a:t>
            </a:r>
            <a:r>
              <a:rPr lang="en-US" altLang="zh-CN"/>
              <a:t>......</a:t>
            </a:r>
            <a:endParaRPr lang="en-US" altLang="zh-CN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p>
            <a:r>
              <a:rPr lang="zh-CN" altLang="en-US" sz="2400">
                <a:solidFill>
                  <a:srgbClr val="C00000"/>
                </a:solidFill>
              </a:rPr>
              <a:t>https://www.wanfangdata.com.cn/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17" name="等腰三角形 16"/>
          <p:cNvSpPr/>
          <p:nvPr/>
        </p:nvSpPr>
        <p:spPr>
          <a:xfrm>
            <a:off x="1036955" y="1059815"/>
            <a:ext cx="182245" cy="224155"/>
          </a:xfrm>
          <a:prstGeom prst="triangle">
            <a:avLst/>
          </a:prstGeom>
          <a:solidFill>
            <a:srgbClr val="E70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8" name="等腰三角形 17"/>
          <p:cNvSpPr/>
          <p:nvPr/>
        </p:nvSpPr>
        <p:spPr>
          <a:xfrm>
            <a:off x="1911985" y="1059815"/>
            <a:ext cx="182245" cy="224155"/>
          </a:xfrm>
          <a:prstGeom prst="triangle">
            <a:avLst/>
          </a:prstGeom>
          <a:solidFill>
            <a:srgbClr val="E70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pic>
        <p:nvPicPr>
          <p:cNvPr id="31" name="图片 30" descr="360截图202105061121565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" y="1283970"/>
            <a:ext cx="8839835" cy="4184650"/>
          </a:xfrm>
          <a:prstGeom prst="rect">
            <a:avLst/>
          </a:prstGeom>
        </p:spPr>
      </p:pic>
      <p:pic>
        <p:nvPicPr>
          <p:cNvPr id="30" name="图片 29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05" y="1283970"/>
            <a:ext cx="8831580" cy="4184650"/>
          </a:xfrm>
          <a:prstGeom prst="rect">
            <a:avLst/>
          </a:prstGeom>
        </p:spPr>
      </p:pic>
      <p:pic>
        <p:nvPicPr>
          <p:cNvPr id="5" name="图片 4" descr="C:\Users\ZHG\Desktop\1.png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2538095" y="1290955"/>
            <a:ext cx="9478645" cy="427672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32" name="图片 31" descr="360截图202105061129526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1283970"/>
            <a:ext cx="11811000" cy="5457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4157980" y="2738438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sz="2800" b="1">
                <a:solidFill>
                  <a:srgbClr val="333333"/>
                </a:solidFill>
                <a:latin typeface="Times New Roman" panose="02020603050405020304" charset="0"/>
                <a:ea typeface="宋体" panose="02010600030101010101" pitchFamily="2" charset="-122"/>
              </a:rPr>
              <a:t>论文选题的基本原则</a:t>
            </a:r>
            <a:endParaRPr lang="zh-CN" altLang="en-US" sz="2800" b="1">
              <a:solidFill>
                <a:srgbClr val="333333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709670" y="2733040"/>
            <a:ext cx="448310" cy="4483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709670" y="3940810"/>
            <a:ext cx="448310" cy="4483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765550" y="2738755"/>
            <a:ext cx="3365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endParaRPr lang="en-US" altLang="zh-CN" sz="24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65550" y="3934460"/>
            <a:ext cx="3365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endParaRPr lang="en-US" altLang="zh-CN" sz="24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57980" y="3903028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sz="2800" b="1">
                <a:solidFill>
                  <a:srgbClr val="333333"/>
                </a:solidFill>
                <a:latin typeface="Times New Roman" panose="02020603050405020304" charset="0"/>
                <a:ea typeface="宋体" panose="02010600030101010101" pitchFamily="2" charset="-122"/>
              </a:rPr>
              <a:t>经典案例与工具推荐</a:t>
            </a:r>
            <a:endParaRPr lang="zh-CN" altLang="en-US" sz="2800" b="1">
              <a:solidFill>
                <a:srgbClr val="333333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p>
            <a:pPr algn="ctr"/>
            <a:r>
              <a:rPr lang="zh-CN" altLang="en-US" dirty="0" smtClean="0">
                <a:sym typeface="+mn-ea"/>
              </a:rPr>
              <a:t>论文选题的基本原则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>
          <a:xfrm>
            <a:off x="1579245" y="3892550"/>
            <a:ext cx="9438005" cy="0"/>
          </a:xfrm>
          <a:prstGeom prst="line">
            <a:avLst/>
          </a:prstGeom>
          <a:ln w="25400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6297930" y="1645285"/>
            <a:ext cx="0" cy="4697095"/>
          </a:xfrm>
          <a:prstGeom prst="line">
            <a:avLst/>
          </a:prstGeom>
          <a:ln w="25400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圆角矩形 6"/>
          <p:cNvSpPr/>
          <p:nvPr/>
        </p:nvSpPr>
        <p:spPr>
          <a:xfrm>
            <a:off x="1898015" y="1893570"/>
            <a:ext cx="3783330" cy="1463040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6884670" y="1893570"/>
            <a:ext cx="3783330" cy="1463040"/>
          </a:xfrm>
          <a:prstGeom prst="round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898015" y="4441190"/>
            <a:ext cx="3783330" cy="146304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6884670" y="4441190"/>
            <a:ext cx="3783330" cy="1463040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643505" y="2363788"/>
            <a:ext cx="229298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 fontAlgn="ctr">
              <a:lnSpc>
                <a:spcPct val="100000"/>
              </a:lnSpc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专业性原则</a:t>
            </a:r>
            <a:endParaRPr lang="zh-CN" alt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30160" y="2363788"/>
            <a:ext cx="229298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 fontAlgn="ctr">
              <a:lnSpc>
                <a:spcPct val="100000"/>
              </a:lnSpc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价值性原则</a:t>
            </a:r>
            <a:endParaRPr lang="zh-CN" alt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43505" y="4911408"/>
            <a:ext cx="229298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 fontAlgn="ctr">
              <a:lnSpc>
                <a:spcPct val="100000"/>
              </a:lnSpc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可实现原则</a:t>
            </a:r>
            <a:endParaRPr lang="zh-CN" alt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29525" y="4911408"/>
            <a:ext cx="229298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 fontAlgn="ctr">
              <a:lnSpc>
                <a:spcPct val="100000"/>
              </a:lnSpc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创新性原则</a:t>
            </a:r>
            <a:endParaRPr lang="zh-CN" alt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p>
            <a:pPr algn="ctr"/>
            <a:r>
              <a:rPr lang="zh-CN" altLang="en-US" dirty="0" smtClean="0">
                <a:sym typeface="+mn-ea"/>
              </a:rPr>
              <a:t>论文选题的基本原则</a:t>
            </a: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280160" y="1344295"/>
            <a:ext cx="9544685" cy="144526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200000"/>
              </a:lnSpc>
            </a:pPr>
            <a:r>
              <a:rPr lang="zh-CN" altLang="en-US" sz="2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专业性原则</a:t>
            </a:r>
            <a:endParaRPr lang="zh-CN" altLang="en-US" sz="24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选择与本专业相关的题目进行研究，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避免与专业完全不搭边的选题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b="20289"/>
          <a:stretch>
            <a:fillRect/>
          </a:stretch>
        </p:blipFill>
        <p:spPr>
          <a:xfrm>
            <a:off x="433070" y="3447415"/>
            <a:ext cx="2857500" cy="2277745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3406140" y="3312160"/>
            <a:ext cx="7103110" cy="695960"/>
          </a:xfrm>
          <a:prstGeom prst="wedgeRoundRectCallout">
            <a:avLst>
              <a:gd name="adj1" fmla="val -53280"/>
              <a:gd name="adj2" fmla="val 91697"/>
              <a:gd name="adj3" fmla="val 16667"/>
            </a:avLst>
          </a:prstGeom>
          <a:solidFill>
            <a:schemeClr val="bg1"/>
          </a:solidFill>
          <a:ln w="0" cmpd="sng">
            <a:solidFill>
              <a:srgbClr val="342B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105275" y="3447415"/>
            <a:ext cx="57200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我的论文题目是：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零氪党如何入坑王者荣耀。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10000" y="5379720"/>
            <a:ext cx="6294755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ts val="3000"/>
              </a:lnSpc>
            </a:pP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手机游戏的营销策略分析 ——以游戏《王者荣耀》为例</a:t>
            </a:r>
            <a:endParaRPr lang="zh-CN" altLang="en-US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71415" y="471106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经济学？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591935" y="471106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社会学？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74420" y="5757545"/>
            <a:ext cx="19234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举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栗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子</a:t>
            </a:r>
            <a:endParaRPr 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/>
      <p:bldP spid="13" grpId="0"/>
      <p:bldP spid="11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50900" y="589016"/>
            <a:ext cx="3629025" cy="471752"/>
          </a:xfrm>
        </p:spPr>
        <p:txBody>
          <a:bodyPr/>
          <a:p>
            <a:pPr algn="ctr"/>
            <a:r>
              <a:rPr lang="zh-CN" altLang="en-US" dirty="0" smtClean="0">
                <a:sym typeface="+mn-ea"/>
              </a:rPr>
              <a:t>论文选题的基本原则</a:t>
            </a: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280160" y="1344295"/>
            <a:ext cx="9544685" cy="144526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200000"/>
              </a:lnSpc>
            </a:pPr>
            <a:r>
              <a:rPr lang="zh-CN" altLang="en-US" sz="2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价值性原则</a:t>
            </a:r>
            <a:endParaRPr lang="zh-CN" altLang="en-US" sz="24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确保自己的研究是有价值的，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要能解决实际问题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副标题 1"/>
          <p:cNvSpPr/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b="20311"/>
          <a:stretch>
            <a:fillRect/>
          </a:stretch>
        </p:blipFill>
        <p:spPr>
          <a:xfrm flipH="1">
            <a:off x="433070" y="3447415"/>
            <a:ext cx="2857500" cy="2277110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3406140" y="3312160"/>
            <a:ext cx="7085330" cy="695960"/>
          </a:xfrm>
          <a:prstGeom prst="wedgeRoundRectCallout">
            <a:avLst>
              <a:gd name="adj1" fmla="val -53280"/>
              <a:gd name="adj2" fmla="val 91697"/>
              <a:gd name="adj3" fmla="val 16667"/>
            </a:avLst>
          </a:prstGeom>
          <a:solidFill>
            <a:schemeClr val="bg1"/>
          </a:solidFill>
          <a:ln w="0" cmpd="sng">
            <a:solidFill>
              <a:srgbClr val="342B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563620" y="3447415"/>
            <a:ext cx="678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论文题目是：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鲁班七号二技能必中的意义及技巧分享。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06140" y="5553710"/>
            <a:ext cx="7613015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ts val="3000"/>
              </a:lnSpc>
            </a:pP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基于心理学角度的增加游戏粘性的方法研究——以游戏《王者荣耀》为例</a:t>
            </a:r>
            <a:endParaRPr lang="zh-CN" altLang="en-US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17035" y="4711065"/>
            <a:ext cx="272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解决了哪些实际问题？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165340" y="471106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玩家心理？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8840" y="5757545"/>
            <a:ext cx="14617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又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51875" y="471106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玩家行为？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4" grpId="0"/>
      <p:bldP spid="12" grpId="0"/>
      <p:bldP spid="13" grpId="0"/>
      <p:bldP spid="8" grpId="0"/>
      <p:bldP spid="11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1115,&quot;width&quot;:16965}"/>
</p:tagLst>
</file>

<file path=ppt/tags/tag10.xml><?xml version="1.0" encoding="utf-8"?>
<p:tagLst xmlns:p="http://schemas.openxmlformats.org/presentationml/2006/main">
  <p:tag name="KSO_WM_UNIT_PLACING_PICTURE_USER_VIEWPORT" val="{&quot;height&quot;:11115,&quot;width&quot;:16965}"/>
</p:tagLst>
</file>

<file path=ppt/tags/tag11.xml><?xml version="1.0" encoding="utf-8"?>
<p:tagLst xmlns:p="http://schemas.openxmlformats.org/presentationml/2006/main">
  <p:tag name="KSO_WM_TEMPLATE_CATEGORY" val="diagram"/>
  <p:tag name="KSO_WM_TEMPLATE_INDEX" val="30177726"/>
  <p:tag name="KSO_WM_TAG_VERSION" val="1.0"/>
  <p:tag name="KSO_WM_UNIT_TYPE" val="d"/>
  <p:tag name="KSO_WM_UNIT_INDEX" val="1"/>
  <p:tag name="KSO_WM_UNIT_ID" val="diagram30177726_1*d*1"/>
  <p:tag name="KSO_WM_UNIT_LAYERLEVEL" val="1"/>
  <p:tag name="KSO_WM_UNIT_VALUE" val="1904*1542"/>
  <p:tag name="KSO_WM_UNIT_HIGHLIGHT" val="0"/>
  <p:tag name="KSO_WM_UNIT_COMPATIBLE" val="0"/>
  <p:tag name="KSO_WM_BEAUTIFY_FLAG" val="#wm#"/>
  <p:tag name="KSO_WM_UNIT_DIAGRAM_ISNUMVISUAL" val="0"/>
  <p:tag name="KSO_WM_UNIT_DIAGRAM_ISREFERUNIT" val="0"/>
  <p:tag name="KSO_WM_UNIT_SUPPORT_UNIT_TYPE" val="[&quot;all&quot;]"/>
  <p:tag name="REFSHAPE" val="186858140"/>
  <p:tag name="KSO_WM_UNIT_PICTURE_CLIP_FLAG" val="0"/>
</p:tagLst>
</file>

<file path=ppt/tags/tag12.xml><?xml version="1.0" encoding="utf-8"?>
<p:tagLst xmlns:p="http://schemas.openxmlformats.org/presentationml/2006/main">
  <p:tag name="KSO_WM_TEMPLATE_CATEGORY" val="diagram"/>
  <p:tag name="KSO_WM_TEMPLATE_INDEX" val="30177726"/>
  <p:tag name="KSO_WM_TAG_VERSION" val="1.0"/>
  <p:tag name="KSO_WM_UNIT_TYPE" val="a"/>
  <p:tag name="KSO_WM_UNIT_INDEX" val="1"/>
  <p:tag name="KSO_WM_UNIT_ID" val="diagram30177726_1*a*1"/>
  <p:tag name="KSO_WM_UNIT_LAYERLEVEL" val="1"/>
  <p:tag name="KSO_WM_UNIT_VALUE" val="14"/>
  <p:tag name="KSO_WM_UNIT_ISCONTENTSTITLE" val="0"/>
  <p:tag name="KSO_WM_UNIT_HIGHLIGHT" val="0"/>
  <p:tag name="KSO_WM_UNIT_COMPATIBLE" val="0"/>
  <p:tag name="KSO_WM_BEAUTIFY_FLAG" val="#wm#"/>
  <p:tag name="KSO_WM_UNIT_PRESET_TEXT" val="单击此处添加标题"/>
  <p:tag name="KSO_WM_UNIT_NOCLEAR" val="0"/>
  <p:tag name="KSO_WM_UNIT_DIAGRAM_ISNUMVISUAL" val="0"/>
  <p:tag name="KSO_WM_UNIT_DIAGRAM_ISREFERUNIT" val="0"/>
  <p:tag name="KSO_WM_UNIT_TEXT_FILL_FORE_SCHEMECOLOR_INDEX_BRIGHTNESS" val="0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TEMPLATE_CATEGORY" val="diagram"/>
  <p:tag name="KSO_WM_TEMPLATE_INDEX" val="30177726"/>
  <p:tag name="KSO_WM_TAG_VERSION" val="1.0"/>
  <p:tag name="KSO_WM_UNIT_TYPE" val="a"/>
  <p:tag name="KSO_WM_UNIT_INDEX" val="1"/>
  <p:tag name="KSO_WM_UNIT_ID" val="diagram30177726_1*a*1"/>
  <p:tag name="KSO_WM_UNIT_LAYERLEVEL" val="1"/>
  <p:tag name="KSO_WM_UNIT_VALUE" val="14"/>
  <p:tag name="KSO_WM_UNIT_ISCONTENTSTITLE" val="0"/>
  <p:tag name="KSO_WM_UNIT_HIGHLIGHT" val="0"/>
  <p:tag name="KSO_WM_UNIT_COMPATIBLE" val="0"/>
  <p:tag name="KSO_WM_BEAUTIFY_FLAG" val="#wm#"/>
  <p:tag name="KSO_WM_UNIT_PRESET_TEXT" val="单击此处添加标题"/>
  <p:tag name="KSO_WM_UNIT_NOCLEAR" val="0"/>
  <p:tag name="KSO_WM_UNIT_DIAGRAM_ISNUMVISUAL" val="0"/>
  <p:tag name="KSO_WM_UNIT_DIAGRAM_ISREFERUNIT" val="0"/>
  <p:tag name="KSO_WM_UNIT_TEXT_FILL_FORE_SCHEMECOLOR_INDEX_BRIGHTNESS" val="0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TEMPLATE_CATEGORY" val="diagram"/>
  <p:tag name="KSO_WM_TEMPLATE_INDEX" val="30177726"/>
  <p:tag name="KSO_WM_TAG_VERSION" val="1.0"/>
  <p:tag name="KSO_WM_UNIT_TYPE" val="a"/>
  <p:tag name="KSO_WM_UNIT_INDEX" val="1"/>
  <p:tag name="KSO_WM_UNIT_ID" val="diagram30177726_1*a*1"/>
  <p:tag name="KSO_WM_UNIT_LAYERLEVEL" val="1"/>
  <p:tag name="KSO_WM_UNIT_VALUE" val="14"/>
  <p:tag name="KSO_WM_UNIT_ISCONTENTSTITLE" val="0"/>
  <p:tag name="KSO_WM_UNIT_HIGHLIGHT" val="0"/>
  <p:tag name="KSO_WM_UNIT_COMPATIBLE" val="0"/>
  <p:tag name="KSO_WM_BEAUTIFY_FLAG" val="#wm#"/>
  <p:tag name="KSO_WM_UNIT_PRESET_TEXT" val="单击此处添加标题"/>
  <p:tag name="KSO_WM_UNIT_NOCLEAR" val="0"/>
  <p:tag name="KSO_WM_UNIT_DIAGRAM_ISNUMVISUAL" val="0"/>
  <p:tag name="KSO_WM_UNIT_DIAGRAM_ISREFERUNIT" val="0"/>
  <p:tag name="KSO_WM_UNIT_TEXT_FILL_FORE_SCHEMECOLOR_INDEX_BRIGHTNESS" val="0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TEMPLATE_CATEGORY" val="diagram"/>
  <p:tag name="KSO_WM_TEMPLATE_INDEX" val="30177726"/>
  <p:tag name="KSO_WM_TAG_VERSION" val="1.0"/>
  <p:tag name="KSO_WM_UNIT_TYPE" val="a"/>
  <p:tag name="KSO_WM_UNIT_INDEX" val="1"/>
  <p:tag name="KSO_WM_UNIT_ID" val="diagram30177726_1*a*1"/>
  <p:tag name="KSO_WM_UNIT_LAYERLEVEL" val="1"/>
  <p:tag name="KSO_WM_UNIT_VALUE" val="14"/>
  <p:tag name="KSO_WM_UNIT_ISCONTENTSTITLE" val="0"/>
  <p:tag name="KSO_WM_UNIT_HIGHLIGHT" val="0"/>
  <p:tag name="KSO_WM_UNIT_COMPATIBLE" val="0"/>
  <p:tag name="KSO_WM_BEAUTIFY_FLAG" val="#wm#"/>
  <p:tag name="KSO_WM_UNIT_PRESET_TEXT" val="单击此处添加标题"/>
  <p:tag name="KSO_WM_UNIT_NOCLEAR" val="0"/>
  <p:tag name="KSO_WM_UNIT_DIAGRAM_ISNUMVISUAL" val="0"/>
  <p:tag name="KSO_WM_UNIT_DIAGRAM_ISREFERUNIT" val="0"/>
  <p:tag name="KSO_WM_UNIT_TEXT_FILL_FORE_SCHEMECOLOR_INDEX_BRIGHTNESS" val="0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TEMPLATE_CATEGORY" val="diagram"/>
  <p:tag name="KSO_WM_TEMPLATE_INDEX" val="30177726"/>
  <p:tag name="KSO_WM_TAG_VERSION" val="1.0"/>
  <p:tag name="KSO_WM_UNIT_TYPE" val="a"/>
  <p:tag name="KSO_WM_UNIT_INDEX" val="1"/>
  <p:tag name="KSO_WM_UNIT_ID" val="diagram30177726_1*a*1"/>
  <p:tag name="KSO_WM_UNIT_LAYERLEVEL" val="1"/>
  <p:tag name="KSO_WM_UNIT_VALUE" val="14"/>
  <p:tag name="KSO_WM_UNIT_ISCONTENTSTITLE" val="0"/>
  <p:tag name="KSO_WM_UNIT_HIGHLIGHT" val="0"/>
  <p:tag name="KSO_WM_UNIT_COMPATIBLE" val="0"/>
  <p:tag name="KSO_WM_BEAUTIFY_FLAG" val="#wm#"/>
  <p:tag name="KSO_WM_UNIT_PRESET_TEXT" val="单击此处添加标题"/>
  <p:tag name="KSO_WM_UNIT_NOCLEAR" val="0"/>
  <p:tag name="KSO_WM_UNIT_DIAGRAM_ISNUMVISUAL" val="0"/>
  <p:tag name="KSO_WM_UNIT_DIAGRAM_ISREFERUNIT" val="0"/>
  <p:tag name="KSO_WM_UNIT_TEXT_FILL_FORE_SCHEMECOLOR_INDEX_BRIGHTNESS" val="0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TEMPLATE_CATEGORY" val="diagram"/>
  <p:tag name="KSO_WM_TEMPLATE_INDEX" val="30177726"/>
  <p:tag name="KSO_WM_TAG_VERSION" val="1.0"/>
  <p:tag name="KSO_WM_UNIT_TYPE" val="a"/>
  <p:tag name="KSO_WM_UNIT_INDEX" val="1"/>
  <p:tag name="KSO_WM_UNIT_ID" val="diagram30177726_1*a*1"/>
  <p:tag name="KSO_WM_UNIT_LAYERLEVEL" val="1"/>
  <p:tag name="KSO_WM_UNIT_VALUE" val="14"/>
  <p:tag name="KSO_WM_UNIT_ISCONTENTSTITLE" val="0"/>
  <p:tag name="KSO_WM_UNIT_HIGHLIGHT" val="0"/>
  <p:tag name="KSO_WM_UNIT_COMPATIBLE" val="0"/>
  <p:tag name="KSO_WM_BEAUTIFY_FLAG" val="#wm#"/>
  <p:tag name="KSO_WM_UNIT_PRESET_TEXT" val="单击此处添加标题"/>
  <p:tag name="KSO_WM_UNIT_NOCLEAR" val="0"/>
  <p:tag name="KSO_WM_UNIT_DIAGRAM_ISNUMVISUAL" val="0"/>
  <p:tag name="KSO_WM_UNIT_DIAGRAM_ISREFERUNIT" val="0"/>
  <p:tag name="KSO_WM_UNIT_TEXT_FILL_FORE_SCHEMECOLOR_INDEX_BRIGHTNESS" val="0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TABLE_BEAUTIFY" val="smartTable{a6f3c448-3f10-47e0-8045-ea6833a1b06f}"/>
  <p:tag name="TABLE_ENDDRAG_ORIGIN_RECT" val="590*57"/>
  <p:tag name="TABLE_ENDDRAG_RECT" val="333*424*590*57"/>
</p:tagLst>
</file>

<file path=ppt/tags/tag19.xml><?xml version="1.0" encoding="utf-8"?>
<p:tagLst xmlns:p="http://schemas.openxmlformats.org/presentationml/2006/main">
  <p:tag name="KSO_WM_UNIT_PLACING_PICTURE_USER_VIEWPORT" val="{&quot;height&quot;:5858,&quot;width&quot;:14927}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20.xml><?xml version="1.0" encoding="utf-8"?>
<p:tagLst xmlns:p="http://schemas.openxmlformats.org/presentationml/2006/main">
  <p:tag name="ISPRING_PRESENTATION_TITLE" val="PowerPoint 演示文稿"/>
</p:tagLst>
</file>

<file path=ppt/tags/tag3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3"/>
</p:tagLst>
</file>

<file path=ppt/tags/tag4.xml><?xml version="1.0" encoding="utf-8"?>
<p:tagLst xmlns:p="http://schemas.openxmlformats.org/presentationml/2006/main">
  <p:tag name="MH" val="20160830110146"/>
  <p:tag name="MH_LIBRARY" val="CONTENTS"/>
  <p:tag name="MH_TYPE" val="NUMBER"/>
  <p:tag name="ID" val="553512"/>
  <p:tag name="MH_ORDER" val="4"/>
</p:tagLst>
</file>

<file path=ppt/tags/tag5.xml><?xml version="1.0" encoding="utf-8"?>
<p:tagLst xmlns:p="http://schemas.openxmlformats.org/presentationml/2006/main">
  <p:tag name="PA" val="v3.0.0"/>
</p:tagLst>
</file>

<file path=ppt/tags/tag6.xml><?xml version="1.0" encoding="utf-8"?>
<p:tagLst xmlns:p="http://schemas.openxmlformats.org/presentationml/2006/main">
  <p:tag name="PA" val="v3.0.0"/>
</p:tagLst>
</file>

<file path=ppt/tags/tag7.xml><?xml version="1.0" encoding="utf-8"?>
<p:tagLst xmlns:p="http://schemas.openxmlformats.org/presentationml/2006/main">
  <p:tag name="PA" val="v3.0.0"/>
</p:tagLst>
</file>

<file path=ppt/tags/tag8.xml><?xml version="1.0" encoding="utf-8"?>
<p:tagLst xmlns:p="http://schemas.openxmlformats.org/presentationml/2006/main">
  <p:tag name="PA" val="v3.0.0"/>
</p:tagLst>
</file>

<file path=ppt/tags/tag9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自定义 96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21A4"/>
      </a:accent1>
      <a:accent2>
        <a:srgbClr val="5D04A6"/>
      </a:accent2>
      <a:accent3>
        <a:srgbClr val="FFC000"/>
      </a:accent3>
      <a:accent4>
        <a:srgbClr val="D8D8D8"/>
      </a:accent4>
      <a:accent5>
        <a:srgbClr val="A5A5A5"/>
      </a:accent5>
      <a:accent6>
        <a:srgbClr val="7F7F7F"/>
      </a:accent6>
      <a:hlink>
        <a:srgbClr val="595959"/>
      </a:hlink>
      <a:folHlink>
        <a:srgbClr val="262626"/>
      </a:folHlink>
    </a:clrScheme>
    <a:fontScheme name="思源黑体">
      <a:majorFont>
        <a:latin typeface="思源黑体 CN Heavy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D04A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5065</Words>
  <Application>WPS 演示</Application>
  <PresentationFormat>宽屏</PresentationFormat>
  <Paragraphs>629</Paragraphs>
  <Slides>54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71" baseType="lpstr">
      <vt:lpstr>Arial</vt:lpstr>
      <vt:lpstr>宋体</vt:lpstr>
      <vt:lpstr>Wingdings</vt:lpstr>
      <vt:lpstr>思源黑体</vt:lpstr>
      <vt:lpstr>黑体</vt:lpstr>
      <vt:lpstr>思源黑体 CN Heavy</vt:lpstr>
      <vt:lpstr>微软雅黑</vt:lpstr>
      <vt:lpstr>思源黑体</vt:lpstr>
      <vt:lpstr>等线</vt:lpstr>
      <vt:lpstr>Times New Roman</vt:lpstr>
      <vt:lpstr>Lato</vt:lpstr>
      <vt:lpstr>Segoe Print</vt:lpstr>
      <vt:lpstr>MS PGothic</vt:lpstr>
      <vt:lpstr>Arial Unicode MS</vt:lpstr>
      <vt:lpstr>Wingdings 2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论文选题的基本原则</vt:lpstr>
      <vt:lpstr>论文选题的基本原则</vt:lpstr>
      <vt:lpstr>论文选题的基本原则</vt:lpstr>
      <vt:lpstr>论文选题的基本原则</vt:lpstr>
      <vt:lpstr>如何选题？</vt:lpstr>
      <vt:lpstr>经典案例与工具推荐</vt:lpstr>
      <vt:lpstr>PowerPoint 演示文稿</vt:lpstr>
      <vt:lpstr>PowerPoint 演示文稿</vt:lpstr>
      <vt:lpstr>PowerPoint 演示文稿</vt:lpstr>
      <vt:lpstr>PowerPoint 演示文稿</vt:lpstr>
      <vt:lpstr>经典案例与工具推荐</vt:lpstr>
      <vt:lpstr>PowerPoint 演示文稿</vt:lpstr>
      <vt:lpstr>PowerPoint 演示文稿</vt:lpstr>
      <vt:lpstr>PowerPoint 演示文稿</vt:lpstr>
      <vt:lpstr>经典案例与工具推荐</vt:lpstr>
      <vt:lpstr>PowerPoint 演示文稿</vt:lpstr>
      <vt:lpstr>PowerPoint 演示文稿</vt:lpstr>
      <vt:lpstr>PowerPoint 演示文稿</vt:lpstr>
      <vt:lpstr>经典案例与工具推荐</vt:lpstr>
      <vt:lpstr>PowerPoint 演示文稿</vt:lpstr>
      <vt:lpstr>经典案例与工具推荐</vt:lpstr>
      <vt:lpstr>PowerPoint 演示文稿</vt:lpstr>
      <vt:lpstr>PowerPoint 演示文稿</vt:lpstr>
      <vt:lpstr>PowerPoint 演示文稿</vt:lpstr>
      <vt:lpstr>PowerPoint 演示文稿</vt:lpstr>
      <vt:lpstr>经典案例与工具推荐</vt:lpstr>
      <vt:lpstr>文献的检索与筛选</vt:lpstr>
      <vt:lpstr>PowerPoint 演示文稿</vt:lpstr>
      <vt:lpstr>文献的检索与筛选</vt:lpstr>
      <vt:lpstr>文献的检索与筛选</vt:lpstr>
      <vt:lpstr>推荐数据库</vt:lpstr>
      <vt:lpstr>高级检索的实操</vt:lpstr>
      <vt:lpstr>高级检索的实操</vt:lpstr>
      <vt:lpstr>如何阅读与筛选文献</vt:lpstr>
      <vt:lpstr>如何阅读与筛选文献</vt:lpstr>
      <vt:lpstr>如何阅读与筛选文献</vt:lpstr>
      <vt:lpstr>如何阅读与筛选文献</vt:lpstr>
      <vt:lpstr>如何阅读与筛选文献</vt:lpstr>
      <vt:lpstr>练习题</vt:lpstr>
      <vt:lpstr>练习题 </vt:lpstr>
      <vt:lpstr>练习题</vt:lpstr>
      <vt:lpstr>练习题</vt:lpstr>
      <vt:lpstr>练习题</vt:lpstr>
      <vt:lpstr>练习题</vt:lpstr>
      <vt:lpstr>互动问答</vt:lpstr>
      <vt:lpstr>互动问答</vt:lpstr>
      <vt:lpstr>我们还有......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head SR</dc:creator>
  <cp:lastModifiedBy>小蕾妞妞</cp:lastModifiedBy>
  <cp:revision>215</cp:revision>
  <dcterms:created xsi:type="dcterms:W3CDTF">2019-07-11T04:52:00Z</dcterms:created>
  <dcterms:modified xsi:type="dcterms:W3CDTF">2021-11-24T01:53:55Z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B78B3C85CD38424D945D7A09C475AE1E</vt:lpwstr>
  </property>
</Properties>
</file>